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1" r:id="rId3"/>
    <p:sldId id="259" r:id="rId4"/>
    <p:sldId id="342" r:id="rId5"/>
    <p:sldId id="344" r:id="rId6"/>
    <p:sldId id="345" r:id="rId7"/>
    <p:sldId id="340" r:id="rId8"/>
    <p:sldId id="293" r:id="rId9"/>
    <p:sldId id="360" r:id="rId10"/>
    <p:sldId id="359" r:id="rId11"/>
    <p:sldId id="341" r:id="rId12"/>
    <p:sldId id="303" r:id="rId13"/>
    <p:sldId id="305" r:id="rId14"/>
    <p:sldId id="306" r:id="rId15"/>
    <p:sldId id="353" r:id="rId16"/>
    <p:sldId id="354" r:id="rId17"/>
    <p:sldId id="311" r:id="rId18"/>
    <p:sldId id="365" r:id="rId19"/>
    <p:sldId id="358" r:id="rId20"/>
    <p:sldId id="356" r:id="rId21"/>
    <p:sldId id="357" r:id="rId22"/>
    <p:sldId id="361" r:id="rId23"/>
    <p:sldId id="334" r:id="rId24"/>
    <p:sldId id="323" r:id="rId25"/>
    <p:sldId id="324" r:id="rId26"/>
    <p:sldId id="325" r:id="rId27"/>
    <p:sldId id="326" r:id="rId28"/>
    <p:sldId id="327" r:id="rId29"/>
    <p:sldId id="331" r:id="rId30"/>
    <p:sldId id="314" r:id="rId31"/>
    <p:sldId id="316" r:id="rId32"/>
    <p:sldId id="317" r:id="rId33"/>
    <p:sldId id="318" r:id="rId34"/>
    <p:sldId id="319" r:id="rId35"/>
    <p:sldId id="320" r:id="rId36"/>
    <p:sldId id="321" r:id="rId37"/>
    <p:sldId id="335" r:id="rId38"/>
    <p:sldId id="336" r:id="rId39"/>
    <p:sldId id="337" r:id="rId40"/>
    <p:sldId id="338" r:id="rId41"/>
    <p:sldId id="339" r:id="rId42"/>
    <p:sldId id="366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778" y="-77"/>
      </p:cViewPr>
      <p:guideLst>
        <p:guide orient="horz" pos="20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C26E8-312F-426F-80E7-395ED9DC0AF3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8437-498C-42E0-A5DB-37A09B2DCB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28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00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6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2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18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49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80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87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4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18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14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30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2487-4812-41D5-857C-5497B4CA7555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DA53-5946-45B1-8577-D04BF0C610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2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914" y="310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smtClean="0">
                <a:solidFill>
                  <a:schemeClr val="bg1"/>
                </a:solidFill>
              </a:rPr>
              <a:t>Species diversity in space and time</a:t>
            </a:r>
            <a:endParaRPr lang="cs-CZ" sz="4800" b="1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rosenzweig species diversity in space and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56" y="1196752"/>
            <a:ext cx="3563888" cy="516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0032" y="620688"/>
            <a:ext cx="42203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altLang="cs-CZ" sz="1600" i="1"/>
              <a:t>“What then checks an indefinite increase in the number of species? The amount of life </a:t>
            </a:r>
            <a:r>
              <a:rPr lang="cs-CZ" altLang="cs-CZ" sz="1600" i="1" smtClean="0"/>
              <a:t>supported </a:t>
            </a:r>
            <a:r>
              <a:rPr lang="cs-CZ" altLang="cs-CZ" sz="1600" i="1"/>
              <a:t>on an area must have a limit, depending </a:t>
            </a:r>
            <a:r>
              <a:rPr lang="cs-CZ" altLang="cs-CZ" sz="1600" i="1" smtClean="0"/>
              <a:t>on </a:t>
            </a:r>
            <a:r>
              <a:rPr lang="cs-CZ" altLang="cs-CZ" sz="1600" i="1"/>
              <a:t>physical conditions; therefore, </a:t>
            </a:r>
            <a:r>
              <a:rPr lang="cs-CZ" altLang="cs-CZ" sz="1600" i="1" u="sng"/>
              <a:t>if an area be inhabited by very many species, each or nearly each species will be represented by few individuals; and such species will be liable to extermination</a:t>
            </a:r>
            <a:r>
              <a:rPr lang="cs-CZ" altLang="cs-CZ" sz="1600" i="1"/>
              <a:t> from accidental fluctuations in the nature of the seasons or in the number of their enemies</a:t>
            </a:r>
            <a:r>
              <a:rPr lang="cs-CZ" altLang="cs-CZ" sz="1600"/>
              <a:t>”. </a:t>
            </a:r>
          </a:p>
          <a:p>
            <a:pPr eaLnBrk="0" hangingPunct="0"/>
            <a:endParaRPr lang="cs-CZ" altLang="cs-CZ" sz="1600"/>
          </a:p>
          <a:p>
            <a:pPr eaLnBrk="0" hangingPunct="0"/>
            <a:r>
              <a:rPr lang="cs-CZ" altLang="cs-CZ" sz="1600"/>
              <a:t>Darwin 1859; 6th edition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20072" y="4383694"/>
            <a:ext cx="2373283" cy="2016630"/>
            <a:chOff x="2035272" y="2451532"/>
            <a:chExt cx="2176688" cy="2057588"/>
          </a:xfrm>
        </p:grpSpPr>
        <p:grpSp>
          <p:nvGrpSpPr>
            <p:cNvPr id="4" name="Group 3"/>
            <p:cNvGrpSpPr/>
            <p:nvPr/>
          </p:nvGrpSpPr>
          <p:grpSpPr>
            <a:xfrm>
              <a:off x="2483172" y="2765127"/>
              <a:ext cx="1655763" cy="1476375"/>
              <a:chOff x="2483172" y="697890"/>
              <a:chExt cx="1655763" cy="1476375"/>
            </a:xfrm>
          </p:grpSpPr>
          <p:cxnSp>
            <p:nvCxnSpPr>
              <p:cNvPr id="10" name="Přímá spojnice 14"/>
              <p:cNvCxnSpPr/>
              <p:nvPr/>
            </p:nvCxnSpPr>
            <p:spPr>
              <a:xfrm>
                <a:off x="2483172" y="1705953"/>
                <a:ext cx="1655763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5"/>
              <p:cNvCxnSpPr/>
              <p:nvPr/>
            </p:nvCxnSpPr>
            <p:spPr>
              <a:xfrm flipV="1">
                <a:off x="2483172" y="697890"/>
                <a:ext cx="1655763" cy="147637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6"/>
              <p:cNvCxnSpPr/>
              <p:nvPr/>
            </p:nvCxnSpPr>
            <p:spPr>
              <a:xfrm flipV="1">
                <a:off x="2489522" y="1472590"/>
                <a:ext cx="1649413" cy="70167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9"/>
              <p:cNvCxnSpPr/>
              <p:nvPr/>
            </p:nvCxnSpPr>
            <p:spPr>
              <a:xfrm>
                <a:off x="3059435" y="1705953"/>
                <a:ext cx="0" cy="46831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20"/>
              <p:cNvCxnSpPr/>
              <p:nvPr/>
            </p:nvCxnSpPr>
            <p:spPr>
              <a:xfrm>
                <a:off x="3564260" y="1701190"/>
                <a:ext cx="0" cy="4683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Skupina 21"/>
            <p:cNvGrpSpPr>
              <a:grpSpLocks/>
            </p:cNvGrpSpPr>
            <p:nvPr/>
          </p:nvGrpSpPr>
          <p:grpSpPr bwMode="auto">
            <a:xfrm>
              <a:off x="2035272" y="2451532"/>
              <a:ext cx="2176688" cy="2057588"/>
              <a:chOff x="453800" y="4159980"/>
              <a:chExt cx="2176688" cy="2057588"/>
            </a:xfrm>
          </p:grpSpPr>
          <p:cxnSp>
            <p:nvCxnSpPr>
              <p:cNvPr id="6" name="Přímá spojnice 22"/>
              <p:cNvCxnSpPr/>
              <p:nvPr/>
            </p:nvCxnSpPr>
            <p:spPr>
              <a:xfrm>
                <a:off x="901700" y="4473575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Přímá spojnice 23"/>
              <p:cNvCxnSpPr/>
              <p:nvPr/>
            </p:nvCxnSpPr>
            <p:spPr>
              <a:xfrm>
                <a:off x="901700" y="5949950"/>
                <a:ext cx="1728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ovéPole 43"/>
              <p:cNvSpPr txBox="1">
                <a:spLocks noChangeArrowheads="1"/>
              </p:cNvSpPr>
              <p:nvPr/>
            </p:nvSpPr>
            <p:spPr bwMode="auto">
              <a:xfrm rot="16200000">
                <a:off x="-329468" y="4943248"/>
                <a:ext cx="2046413" cy="479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solidFill>
                      <a:schemeClr val="accent1">
                        <a:lumMod val="75000"/>
                      </a:schemeClr>
                    </a:solidFill>
                    <a:latin typeface="Arial" charset="0"/>
                  </a:rPr>
                  <a:t>speciation</a:t>
                </a:r>
                <a:r>
                  <a:rPr lang="cs-CZ" altLang="cs-CZ" sz="1400">
                    <a:solidFill>
                      <a:srgbClr val="00B050"/>
                    </a:solidFill>
                    <a:latin typeface="Arial" charset="0"/>
                  </a:rPr>
                  <a:t> </a:t>
                </a:r>
                <a:r>
                  <a:rPr lang="cs-CZ" altLang="cs-CZ" sz="1400">
                    <a:latin typeface="Arial" charset="0"/>
                  </a:rPr>
                  <a:t>or </a:t>
                </a:r>
                <a:r>
                  <a:rPr lang="cs-CZ" altLang="cs-CZ" sz="1400" smtClean="0">
                    <a:solidFill>
                      <a:srgbClr val="FF0000"/>
                    </a:solidFill>
                    <a:latin typeface="Arial" charset="0"/>
                  </a:rPr>
                  <a:t>extinction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 smtClean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cs-CZ" altLang="cs-CZ" sz="1400">
                    <a:latin typeface="Arial" charset="0"/>
                  </a:rPr>
                  <a:t>per species</a:t>
                </a:r>
              </a:p>
            </p:txBody>
          </p:sp>
          <p:sp>
            <p:nvSpPr>
              <p:cNvPr id="9" name="TextovéPole 43"/>
              <p:cNvSpPr txBox="1">
                <a:spLocks noChangeArrowheads="1"/>
              </p:cNvSpPr>
              <p:nvPr/>
            </p:nvSpPr>
            <p:spPr bwMode="auto">
              <a:xfrm>
                <a:off x="981075" y="5909593"/>
                <a:ext cx="16478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latin typeface="Arial" charset="0"/>
                  </a:rPr>
                  <a:t>number of species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-1" y="3357867"/>
            <a:ext cx="4610513" cy="1222444"/>
            <a:chOff x="-1" y="3357867"/>
            <a:chExt cx="4610513" cy="1222444"/>
          </a:xfrm>
        </p:grpSpPr>
        <p:sp>
          <p:nvSpPr>
            <p:cNvPr id="17" name="TextBox 16"/>
            <p:cNvSpPr txBox="1"/>
            <p:nvPr/>
          </p:nvSpPr>
          <p:spPr>
            <a:xfrm>
              <a:off x="-1" y="3665644"/>
              <a:ext cx="1580433" cy="52322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b="1" smtClean="0">
                  <a:solidFill>
                    <a:schemeClr val="bg1"/>
                  </a:solidFill>
                </a:rPr>
                <a:t>Why more species </a:t>
              </a:r>
            </a:p>
            <a:p>
              <a:r>
                <a:rPr lang="cs-CZ" sz="1400" b="1" smtClean="0">
                  <a:solidFill>
                    <a:schemeClr val="bg1"/>
                  </a:solidFill>
                </a:rPr>
                <a:t>in the tropics</a:t>
              </a:r>
              <a:endParaRPr lang="cs-CZ" sz="1400" b="1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1484" y="3357867"/>
              <a:ext cx="163493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>
                  <a:solidFill>
                    <a:srgbClr val="FF0000"/>
                  </a:solidFill>
                </a:rPr>
                <a:t>SR carrying capacity</a:t>
              </a:r>
              <a:endParaRPr lang="cs-CZ" sz="140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85433" y="3638815"/>
              <a:ext cx="1225079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Diversification</a:t>
              </a:r>
            </a:p>
            <a:p>
              <a:r>
                <a:rPr lang="cs-CZ" sz="1400" smtClean="0"/>
                <a:t> rate</a:t>
              </a:r>
              <a:endParaRPr lang="cs-CZ" sz="1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315" y="4272534"/>
              <a:ext cx="2394566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Time for species accumulation</a:t>
              </a:r>
              <a:endParaRPr lang="cs-CZ" sz="1400"/>
            </a:p>
          </p:txBody>
        </p:sp>
        <p:cxnSp>
          <p:nvCxnSpPr>
            <p:cNvPr id="21" name="Straight Arrow Connector 20"/>
            <p:cNvCxnSpPr>
              <a:stCxn id="17" idx="3"/>
              <a:endCxn id="18" idx="2"/>
            </p:cNvCxnSpPr>
            <p:nvPr/>
          </p:nvCxnSpPr>
          <p:spPr>
            <a:xfrm flipV="1">
              <a:off x="1580432" y="3665644"/>
              <a:ext cx="718520" cy="2616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3"/>
              <a:endCxn id="19" idx="1"/>
            </p:cNvCxnSpPr>
            <p:nvPr/>
          </p:nvCxnSpPr>
          <p:spPr>
            <a:xfrm flipV="1">
              <a:off x="1580432" y="3900425"/>
              <a:ext cx="1805001" cy="268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3"/>
              <a:endCxn id="20" idx="0"/>
            </p:cNvCxnSpPr>
            <p:nvPr/>
          </p:nvCxnSpPr>
          <p:spPr>
            <a:xfrm>
              <a:off x="1580432" y="3927254"/>
              <a:ext cx="586166" cy="34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61813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-2" y="620688"/>
            <a:ext cx="4571207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Box 26"/>
          <p:cNvSpPr txBox="1"/>
          <p:nvPr/>
        </p:nvSpPr>
        <p:spPr>
          <a:xfrm>
            <a:off x="-187" y="5626894"/>
            <a:ext cx="457120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Problems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Higher diversity is typically not associated with higher total number of individuals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No evidence of higher specialization in the tropics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Is it about diversity limits?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5727" y="4383694"/>
            <a:ext cx="1391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>
                <a:solidFill>
                  <a:srgbClr val="FF0000"/>
                </a:solidFill>
              </a:rPr>
              <a:t>l</a:t>
            </a:r>
            <a:r>
              <a:rPr lang="cs-CZ" sz="1400" smtClean="0">
                <a:solidFill>
                  <a:srgbClr val="FF0000"/>
                </a:solidFill>
              </a:rPr>
              <a:t>ess resources</a:t>
            </a:r>
          </a:p>
          <a:p>
            <a:r>
              <a:rPr lang="cs-CZ" sz="1400">
                <a:solidFill>
                  <a:srgbClr val="FF0000"/>
                </a:solidFill>
              </a:rPr>
              <a:t>o</a:t>
            </a:r>
            <a:r>
              <a:rPr lang="cs-CZ" sz="1400" smtClean="0">
                <a:solidFill>
                  <a:srgbClr val="FF0000"/>
                </a:solidFill>
              </a:rPr>
              <a:t>r more variable</a:t>
            </a:r>
            <a:endParaRPr lang="en-GB" sz="140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22454" y="5210036"/>
            <a:ext cx="1357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rgbClr val="FF0000"/>
                </a:solidFill>
              </a:rPr>
              <a:t>more resources </a:t>
            </a:r>
          </a:p>
          <a:p>
            <a:r>
              <a:rPr lang="cs-CZ" sz="1400" smtClean="0">
                <a:solidFill>
                  <a:srgbClr val="FF0000"/>
                </a:solidFill>
              </a:rPr>
              <a:t>or less variable</a:t>
            </a:r>
            <a:endParaRPr lang="en-GB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70151"/>
              </p:ext>
            </p:extLst>
          </p:nvPr>
        </p:nvGraphicFramePr>
        <p:xfrm>
          <a:off x="504057" y="860239"/>
          <a:ext cx="8604447" cy="58341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20080"/>
                <a:gridCol w="4176464"/>
                <a:gridCol w="3707903"/>
              </a:tblGrid>
              <a:tr h="408521">
                <a:tc>
                  <a:txBody>
                    <a:bodyPr/>
                    <a:lstStyle/>
                    <a:p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cs-CZ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cs-CZ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12814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  <a:p>
                      <a:pPr algn="ctr"/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(equilibrium)</a:t>
                      </a:r>
                      <a:endParaRPr lang="cs-CZ" b="1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Stable</a:t>
                      </a:r>
                      <a:r>
                        <a:rPr lang="cs-CZ" b="1" baseline="0" smtClean="0">
                          <a:solidFill>
                            <a:srgbClr val="FF0000"/>
                          </a:solidFill>
                        </a:rPr>
                        <a:t> persistence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Speciation balance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2814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  <a:p>
                      <a:pPr algn="ctr"/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(disequilibrium)</a:t>
                      </a:r>
                      <a:endParaRPr lang="cs-CZ" b="1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Historical legacy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Diversity cradles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7113" y="476672"/>
            <a:ext cx="231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FF0000"/>
                </a:solidFill>
              </a:rPr>
              <a:t>Role of speciation rate</a:t>
            </a:r>
            <a:endParaRPr lang="cs-CZ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53643" y="3759941"/>
            <a:ext cx="134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FF0000"/>
                </a:solidFill>
              </a:rPr>
              <a:t>Role of time</a:t>
            </a:r>
            <a:endParaRPr lang="cs-CZ" b="1">
              <a:solidFill>
                <a:srgbClr val="FF0000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Hypotheses concerning biodiversity dynamics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1" y="4509120"/>
            <a:ext cx="3217058" cy="20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25" y="4509120"/>
            <a:ext cx="3222011" cy="20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03785"/>
            <a:ext cx="2016224" cy="182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224" y="1903786"/>
            <a:ext cx="2088232" cy="1741238"/>
            <a:chOff x="6035344" y="2036041"/>
            <a:chExt cx="1777016" cy="156070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036041"/>
              <a:ext cx="1440160" cy="1560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344" y="2036041"/>
              <a:ext cx="336856" cy="1560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12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048226" cy="50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the fossil record?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81542"/>
            <a:ext cx="2886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Stability or continuous increase?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697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>
            <a:off x="2051050" y="4797425"/>
            <a:ext cx="5032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051050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vnoramenný trojúhelník 10"/>
          <p:cNvSpPr/>
          <p:nvPr/>
        </p:nvSpPr>
        <p:spPr>
          <a:xfrm>
            <a:off x="2339975" y="2349500"/>
            <a:ext cx="144463" cy="1428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Rovnoramenný trojúhelník 12"/>
          <p:cNvSpPr/>
          <p:nvPr/>
        </p:nvSpPr>
        <p:spPr>
          <a:xfrm>
            <a:off x="6659563" y="2349500"/>
            <a:ext cx="144462" cy="1428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555875" y="1628775"/>
            <a:ext cx="144463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779838" y="1628775"/>
            <a:ext cx="144462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364163" y="3781425"/>
            <a:ext cx="144462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702425" y="3781425"/>
            <a:ext cx="144463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8" name="Kosočtverec 17"/>
          <p:cNvSpPr/>
          <p:nvPr/>
        </p:nvSpPr>
        <p:spPr>
          <a:xfrm>
            <a:off x="2051050" y="3068638"/>
            <a:ext cx="217488" cy="195262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Kosočtverec 19"/>
          <p:cNvSpPr/>
          <p:nvPr/>
        </p:nvSpPr>
        <p:spPr>
          <a:xfrm>
            <a:off x="4427538" y="3068638"/>
            <a:ext cx="215900" cy="195262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205163" y="1989138"/>
            <a:ext cx="144462" cy="144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076825" y="1989138"/>
            <a:ext cx="142875" cy="144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Rovnoramenný trojúhelník 22"/>
          <p:cNvSpPr/>
          <p:nvPr/>
        </p:nvSpPr>
        <p:spPr>
          <a:xfrm>
            <a:off x="4643438" y="2717800"/>
            <a:ext cx="144462" cy="1428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Kosočtverec 24"/>
          <p:cNvSpPr/>
          <p:nvPr/>
        </p:nvSpPr>
        <p:spPr>
          <a:xfrm>
            <a:off x="3860800" y="3429000"/>
            <a:ext cx="215900" cy="193675"/>
          </a:xfrm>
          <a:prstGeom prst="diamond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Kosočtverec 25"/>
          <p:cNvSpPr/>
          <p:nvPr/>
        </p:nvSpPr>
        <p:spPr>
          <a:xfrm>
            <a:off x="6372225" y="3429000"/>
            <a:ext cx="215900" cy="193675"/>
          </a:xfrm>
          <a:prstGeom prst="diamond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2708275" y="42211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8" name="Ovál 27"/>
          <p:cNvSpPr/>
          <p:nvPr/>
        </p:nvSpPr>
        <p:spPr>
          <a:xfrm>
            <a:off x="4140200" y="42211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cxnSp>
        <p:nvCxnSpPr>
          <p:cNvPr id="29" name="Přímá spojnice 28"/>
          <p:cNvCxnSpPr>
            <a:stCxn id="12" idx="3"/>
            <a:endCxn id="15" idx="1"/>
          </p:cNvCxnSpPr>
          <p:nvPr/>
        </p:nvCxnSpPr>
        <p:spPr>
          <a:xfrm>
            <a:off x="2700338" y="1700213"/>
            <a:ext cx="10795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21" idx="3"/>
            <a:endCxn id="22" idx="1"/>
          </p:cNvCxnSpPr>
          <p:nvPr/>
        </p:nvCxnSpPr>
        <p:spPr>
          <a:xfrm>
            <a:off x="3349625" y="2060575"/>
            <a:ext cx="1727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3" name="Přímá spojnice 18432"/>
          <p:cNvCxnSpPr>
            <a:stCxn id="11" idx="5"/>
            <a:endCxn id="13" idx="1"/>
          </p:cNvCxnSpPr>
          <p:nvPr/>
        </p:nvCxnSpPr>
        <p:spPr>
          <a:xfrm>
            <a:off x="2447925" y="2420938"/>
            <a:ext cx="424815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6" name="Přímá spojnice 18435"/>
          <p:cNvCxnSpPr>
            <a:stCxn id="23" idx="5"/>
            <a:endCxn id="24" idx="1"/>
          </p:cNvCxnSpPr>
          <p:nvPr/>
        </p:nvCxnSpPr>
        <p:spPr>
          <a:xfrm flipV="1">
            <a:off x="4751388" y="2781300"/>
            <a:ext cx="2305050" cy="79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8" name="Přímá spojnice 18437"/>
          <p:cNvCxnSpPr>
            <a:stCxn id="18" idx="3"/>
            <a:endCxn id="20" idx="1"/>
          </p:cNvCxnSpPr>
          <p:nvPr/>
        </p:nvCxnSpPr>
        <p:spPr>
          <a:xfrm>
            <a:off x="2268538" y="3165475"/>
            <a:ext cx="2159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0" name="Přímá spojnice 18439"/>
          <p:cNvCxnSpPr>
            <a:stCxn id="25" idx="3"/>
            <a:endCxn id="26" idx="1"/>
          </p:cNvCxnSpPr>
          <p:nvPr/>
        </p:nvCxnSpPr>
        <p:spPr>
          <a:xfrm>
            <a:off x="4076700" y="3525838"/>
            <a:ext cx="22955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2" name="Přímá spojnice 18441"/>
          <p:cNvCxnSpPr>
            <a:stCxn id="14" idx="6"/>
            <a:endCxn id="17" idx="2"/>
          </p:cNvCxnSpPr>
          <p:nvPr/>
        </p:nvCxnSpPr>
        <p:spPr>
          <a:xfrm>
            <a:off x="5508625" y="3852863"/>
            <a:ext cx="1193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5" name="Přímá spojnice 18444"/>
          <p:cNvCxnSpPr>
            <a:stCxn id="27" idx="6"/>
            <a:endCxn id="28" idx="2"/>
          </p:cNvCxnSpPr>
          <p:nvPr/>
        </p:nvCxnSpPr>
        <p:spPr>
          <a:xfrm>
            <a:off x="2852738" y="4292600"/>
            <a:ext cx="128746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2771775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V="1">
            <a:off x="3441700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V="1">
            <a:off x="4170363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4899025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 flipV="1">
            <a:off x="5627688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V="1">
            <a:off x="6354763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7083425" y="1125538"/>
            <a:ext cx="0" cy="367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0" name="TextovéPole 18447"/>
          <p:cNvSpPr txBox="1">
            <a:spLocks noChangeArrowheads="1"/>
          </p:cNvSpPr>
          <p:nvPr/>
        </p:nvSpPr>
        <p:spPr bwMode="auto">
          <a:xfrm>
            <a:off x="4032250" y="4797425"/>
            <a:ext cx="503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čas</a:t>
            </a:r>
          </a:p>
        </p:txBody>
      </p:sp>
      <p:sp>
        <p:nvSpPr>
          <p:cNvPr id="14371" name="TextovéPole 56"/>
          <p:cNvSpPr txBox="1">
            <a:spLocks noChangeArrowheads="1"/>
          </p:cNvSpPr>
          <p:nvPr/>
        </p:nvSpPr>
        <p:spPr bwMode="auto">
          <a:xfrm>
            <a:off x="6518275" y="4797425"/>
            <a:ext cx="1222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současnost</a:t>
            </a:r>
          </a:p>
        </p:txBody>
      </p:sp>
      <p:sp>
        <p:nvSpPr>
          <p:cNvPr id="81" name="Obdélník 80"/>
          <p:cNvSpPr/>
          <p:nvPr/>
        </p:nvSpPr>
        <p:spPr>
          <a:xfrm>
            <a:off x="7019925" y="1989138"/>
            <a:ext cx="144463" cy="144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" name="Kosočtverec 81"/>
          <p:cNvSpPr/>
          <p:nvPr/>
        </p:nvSpPr>
        <p:spPr>
          <a:xfrm>
            <a:off x="6985000" y="3068638"/>
            <a:ext cx="215900" cy="195262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" name="Ovál 82"/>
          <p:cNvSpPr/>
          <p:nvPr/>
        </p:nvSpPr>
        <p:spPr>
          <a:xfrm>
            <a:off x="7019925" y="42211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7019925" y="1628775"/>
            <a:ext cx="144463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Rovnoramenný trojúhelník 23"/>
          <p:cNvSpPr/>
          <p:nvPr/>
        </p:nvSpPr>
        <p:spPr>
          <a:xfrm>
            <a:off x="7019925" y="2708275"/>
            <a:ext cx="144463" cy="14446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14377" name="Skupina 84"/>
          <p:cNvGrpSpPr>
            <a:grpSpLocks/>
          </p:cNvGrpSpPr>
          <p:nvPr/>
        </p:nvGrpSpPr>
        <p:grpSpPr bwMode="auto">
          <a:xfrm>
            <a:off x="2051050" y="5229225"/>
            <a:ext cx="5032375" cy="1008063"/>
            <a:chOff x="2051720" y="5229200"/>
            <a:chExt cx="5032176" cy="1008112"/>
          </a:xfrm>
        </p:grpSpPr>
        <p:cxnSp>
          <p:nvCxnSpPr>
            <p:cNvPr id="86" name="Přímá spojnice 85"/>
            <p:cNvCxnSpPr/>
            <p:nvPr/>
          </p:nvCxnSpPr>
          <p:spPr>
            <a:xfrm>
              <a:off x="2051720" y="6237312"/>
              <a:ext cx="50321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 flipV="1">
              <a:off x="2051720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87"/>
            <p:cNvCxnSpPr/>
            <p:nvPr/>
          </p:nvCxnSpPr>
          <p:spPr>
            <a:xfrm flipV="1">
              <a:off x="2772416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 flipV="1">
              <a:off x="3442315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nice 92"/>
            <p:cNvCxnSpPr/>
            <p:nvPr/>
          </p:nvCxnSpPr>
          <p:spPr>
            <a:xfrm flipV="1">
              <a:off x="4169361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/>
            <p:cNvCxnSpPr/>
            <p:nvPr/>
          </p:nvCxnSpPr>
          <p:spPr>
            <a:xfrm flipV="1">
              <a:off x="4897995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Přímá spojnice 94"/>
            <p:cNvCxnSpPr/>
            <p:nvPr/>
          </p:nvCxnSpPr>
          <p:spPr>
            <a:xfrm flipV="1">
              <a:off x="5626629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/>
            <p:cNvCxnSpPr/>
            <p:nvPr/>
          </p:nvCxnSpPr>
          <p:spPr>
            <a:xfrm flipV="1">
              <a:off x="6355263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/>
            <p:nvPr/>
          </p:nvCxnSpPr>
          <p:spPr>
            <a:xfrm flipV="1">
              <a:off x="7083896" y="5229200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/>
            <p:nvPr/>
          </p:nvCxnSpPr>
          <p:spPr>
            <a:xfrm>
              <a:off x="2051720" y="5734050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nice 98"/>
            <p:cNvCxnSpPr/>
            <p:nvPr/>
          </p:nvCxnSpPr>
          <p:spPr>
            <a:xfrm>
              <a:off x="2051720" y="5632445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99"/>
            <p:cNvCxnSpPr/>
            <p:nvPr/>
          </p:nvCxnSpPr>
          <p:spPr>
            <a:xfrm>
              <a:off x="2051720" y="5834067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/>
            <p:cNvCxnSpPr/>
            <p:nvPr/>
          </p:nvCxnSpPr>
          <p:spPr>
            <a:xfrm>
              <a:off x="2051720" y="5934084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Přímá spojnice 101"/>
            <p:cNvCxnSpPr/>
            <p:nvPr/>
          </p:nvCxnSpPr>
          <p:spPr>
            <a:xfrm>
              <a:off x="2051720" y="6035689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2051720" y="6137294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/>
            <p:nvPr/>
          </p:nvCxnSpPr>
          <p:spPr>
            <a:xfrm>
              <a:off x="2051720" y="5532428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>
            <a:xfrm>
              <a:off x="2051720" y="5430823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/>
            <p:cNvCxnSpPr/>
            <p:nvPr/>
          </p:nvCxnSpPr>
          <p:spPr>
            <a:xfrm>
              <a:off x="2051720" y="5329218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/>
            <p:cNvCxnSpPr/>
            <p:nvPr/>
          </p:nvCxnSpPr>
          <p:spPr>
            <a:xfrm>
              <a:off x="2051720" y="5229200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Kosočtverec 107"/>
            <p:cNvSpPr/>
            <p:nvPr/>
          </p:nvSpPr>
          <p:spPr>
            <a:xfrm>
              <a:off x="2718444" y="5780090"/>
              <a:ext cx="107946" cy="136532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9" name="Kosočtverec 108"/>
            <p:cNvSpPr/>
            <p:nvPr/>
          </p:nvSpPr>
          <p:spPr>
            <a:xfrm>
              <a:off x="3388342" y="5672135"/>
              <a:ext cx="107946" cy="136532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0" name="Kosočtverec 109"/>
            <p:cNvSpPr/>
            <p:nvPr/>
          </p:nvSpPr>
          <p:spPr>
            <a:xfrm>
              <a:off x="4115388" y="5665784"/>
              <a:ext cx="107946" cy="134944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1" name="Kosočtverec 110"/>
            <p:cNvSpPr/>
            <p:nvPr/>
          </p:nvSpPr>
          <p:spPr>
            <a:xfrm>
              <a:off x="4844023" y="5765801"/>
              <a:ext cx="107946" cy="136532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2" name="Kosočtverec 111"/>
            <p:cNvSpPr/>
            <p:nvPr/>
          </p:nvSpPr>
          <p:spPr>
            <a:xfrm>
              <a:off x="5572656" y="5765801"/>
              <a:ext cx="107946" cy="136532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3" name="Kosočtverec 112"/>
            <p:cNvSpPr/>
            <p:nvPr/>
          </p:nvSpPr>
          <p:spPr>
            <a:xfrm>
              <a:off x="6301290" y="5765801"/>
              <a:ext cx="107946" cy="136532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114" name="Přímá spojnice 113"/>
            <p:cNvCxnSpPr>
              <a:stCxn id="108" idx="3"/>
              <a:endCxn id="109" idx="1"/>
            </p:cNvCxnSpPr>
            <p:nvPr/>
          </p:nvCxnSpPr>
          <p:spPr>
            <a:xfrm flipV="1">
              <a:off x="2826389" y="5740400"/>
              <a:ext cx="561953" cy="10795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/>
            <p:cNvCxnSpPr>
              <a:stCxn id="109" idx="3"/>
              <a:endCxn id="110" idx="1"/>
            </p:cNvCxnSpPr>
            <p:nvPr/>
          </p:nvCxnSpPr>
          <p:spPr>
            <a:xfrm flipV="1">
              <a:off x="3496288" y="5734050"/>
              <a:ext cx="619101" cy="635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/>
            <p:cNvCxnSpPr>
              <a:stCxn id="110" idx="3"/>
              <a:endCxn id="111" idx="1"/>
            </p:cNvCxnSpPr>
            <p:nvPr/>
          </p:nvCxnSpPr>
          <p:spPr>
            <a:xfrm>
              <a:off x="4223334" y="5734050"/>
              <a:ext cx="620688" cy="10001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nice 116"/>
            <p:cNvCxnSpPr>
              <a:stCxn id="111" idx="1"/>
              <a:endCxn id="112" idx="1"/>
            </p:cNvCxnSpPr>
            <p:nvPr/>
          </p:nvCxnSpPr>
          <p:spPr>
            <a:xfrm>
              <a:off x="4844023" y="5834067"/>
              <a:ext cx="72863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>
              <a:stCxn id="112" idx="3"/>
              <a:endCxn id="113" idx="1"/>
            </p:cNvCxnSpPr>
            <p:nvPr/>
          </p:nvCxnSpPr>
          <p:spPr>
            <a:xfrm>
              <a:off x="5680601" y="5834067"/>
              <a:ext cx="620688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78" name="TextovéPole 1"/>
          <p:cNvSpPr txBox="1">
            <a:spLocks noChangeArrowheads="1"/>
          </p:cNvSpPr>
          <p:nvPr/>
        </p:nvSpPr>
        <p:spPr bwMode="auto">
          <a:xfrm>
            <a:off x="250825" y="620713"/>
            <a:ext cx="2857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Problem I: „Pull of the recent“</a:t>
            </a: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the fossil record?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>
            <a:off x="2051050" y="4797425"/>
            <a:ext cx="5032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051050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vnoramenný trojúhelník 10"/>
          <p:cNvSpPr/>
          <p:nvPr/>
        </p:nvSpPr>
        <p:spPr>
          <a:xfrm>
            <a:off x="2339975" y="2349500"/>
            <a:ext cx="144463" cy="1428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Rovnoramenný trojúhelník 12"/>
          <p:cNvSpPr/>
          <p:nvPr/>
        </p:nvSpPr>
        <p:spPr>
          <a:xfrm>
            <a:off x="6659563" y="2349500"/>
            <a:ext cx="144462" cy="14287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555875" y="1628775"/>
            <a:ext cx="144463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779838" y="1628775"/>
            <a:ext cx="144462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364163" y="3781425"/>
            <a:ext cx="144462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6702425" y="3781425"/>
            <a:ext cx="144463" cy="1428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8" name="Kosočtverec 17"/>
          <p:cNvSpPr/>
          <p:nvPr/>
        </p:nvSpPr>
        <p:spPr>
          <a:xfrm>
            <a:off x="2051050" y="3068638"/>
            <a:ext cx="217488" cy="195262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Kosočtverec 19"/>
          <p:cNvSpPr/>
          <p:nvPr/>
        </p:nvSpPr>
        <p:spPr>
          <a:xfrm>
            <a:off x="4427538" y="3068638"/>
            <a:ext cx="215900" cy="195262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205163" y="1989138"/>
            <a:ext cx="144462" cy="144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076825" y="1989138"/>
            <a:ext cx="142875" cy="144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Rovnoramenný trojúhelník 22"/>
          <p:cNvSpPr/>
          <p:nvPr/>
        </p:nvSpPr>
        <p:spPr>
          <a:xfrm>
            <a:off x="4643438" y="2717800"/>
            <a:ext cx="144462" cy="142875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Kosočtverec 24"/>
          <p:cNvSpPr/>
          <p:nvPr/>
        </p:nvSpPr>
        <p:spPr>
          <a:xfrm>
            <a:off x="3860800" y="3429000"/>
            <a:ext cx="215900" cy="193675"/>
          </a:xfrm>
          <a:prstGeom prst="diamond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Kosočtverec 25"/>
          <p:cNvSpPr/>
          <p:nvPr/>
        </p:nvSpPr>
        <p:spPr>
          <a:xfrm>
            <a:off x="6372225" y="3429000"/>
            <a:ext cx="215900" cy="193675"/>
          </a:xfrm>
          <a:prstGeom prst="diamond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2708275" y="42211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8" name="Ovál 27"/>
          <p:cNvSpPr/>
          <p:nvPr/>
        </p:nvSpPr>
        <p:spPr>
          <a:xfrm>
            <a:off x="4140200" y="42211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cxnSp>
        <p:nvCxnSpPr>
          <p:cNvPr id="29" name="Přímá spojnice 28"/>
          <p:cNvCxnSpPr>
            <a:stCxn id="12" idx="3"/>
            <a:endCxn id="15" idx="1"/>
          </p:cNvCxnSpPr>
          <p:nvPr/>
        </p:nvCxnSpPr>
        <p:spPr>
          <a:xfrm>
            <a:off x="2700338" y="1700213"/>
            <a:ext cx="10795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>
            <a:stCxn id="21" idx="3"/>
            <a:endCxn id="22" idx="1"/>
          </p:cNvCxnSpPr>
          <p:nvPr/>
        </p:nvCxnSpPr>
        <p:spPr>
          <a:xfrm>
            <a:off x="3349625" y="2060575"/>
            <a:ext cx="1727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3" name="Přímá spojnice 18432"/>
          <p:cNvCxnSpPr>
            <a:stCxn id="11" idx="5"/>
            <a:endCxn id="13" idx="1"/>
          </p:cNvCxnSpPr>
          <p:nvPr/>
        </p:nvCxnSpPr>
        <p:spPr>
          <a:xfrm>
            <a:off x="2447925" y="2420938"/>
            <a:ext cx="424815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6" name="Přímá spojnice 18435"/>
          <p:cNvCxnSpPr>
            <a:stCxn id="23" idx="5"/>
            <a:endCxn id="24" idx="1"/>
          </p:cNvCxnSpPr>
          <p:nvPr/>
        </p:nvCxnSpPr>
        <p:spPr>
          <a:xfrm flipV="1">
            <a:off x="4751388" y="2781300"/>
            <a:ext cx="2305050" cy="79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8" name="Přímá spojnice 18437"/>
          <p:cNvCxnSpPr>
            <a:stCxn id="18" idx="3"/>
            <a:endCxn id="20" idx="1"/>
          </p:cNvCxnSpPr>
          <p:nvPr/>
        </p:nvCxnSpPr>
        <p:spPr>
          <a:xfrm>
            <a:off x="2268538" y="3165475"/>
            <a:ext cx="2159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0" name="Přímá spojnice 18439"/>
          <p:cNvCxnSpPr>
            <a:stCxn id="25" idx="3"/>
            <a:endCxn id="26" idx="1"/>
          </p:cNvCxnSpPr>
          <p:nvPr/>
        </p:nvCxnSpPr>
        <p:spPr>
          <a:xfrm>
            <a:off x="4076700" y="3525838"/>
            <a:ext cx="22955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2" name="Přímá spojnice 18441"/>
          <p:cNvCxnSpPr>
            <a:stCxn id="14" idx="6"/>
            <a:endCxn id="17" idx="2"/>
          </p:cNvCxnSpPr>
          <p:nvPr/>
        </p:nvCxnSpPr>
        <p:spPr>
          <a:xfrm>
            <a:off x="5508625" y="3852863"/>
            <a:ext cx="1193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5" name="Přímá spojnice 18444"/>
          <p:cNvCxnSpPr>
            <a:stCxn id="27" idx="6"/>
            <a:endCxn id="28" idx="2"/>
          </p:cNvCxnSpPr>
          <p:nvPr/>
        </p:nvCxnSpPr>
        <p:spPr>
          <a:xfrm>
            <a:off x="2852738" y="4292600"/>
            <a:ext cx="128746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2771775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V="1">
            <a:off x="3441700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/>
          <p:nvPr/>
        </p:nvCxnSpPr>
        <p:spPr>
          <a:xfrm flipV="1">
            <a:off x="4170363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 flipV="1">
            <a:off x="4899025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 flipV="1">
            <a:off x="5627688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V="1">
            <a:off x="6354763" y="1125538"/>
            <a:ext cx="0" cy="3671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 flipV="1">
            <a:off x="7083425" y="1125538"/>
            <a:ext cx="0" cy="367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4" name="TextovéPole 18447"/>
          <p:cNvSpPr txBox="1">
            <a:spLocks noChangeArrowheads="1"/>
          </p:cNvSpPr>
          <p:nvPr/>
        </p:nvSpPr>
        <p:spPr bwMode="auto">
          <a:xfrm>
            <a:off x="4032250" y="4797425"/>
            <a:ext cx="573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time</a:t>
            </a:r>
          </a:p>
        </p:txBody>
      </p:sp>
      <p:sp>
        <p:nvSpPr>
          <p:cNvPr id="15395" name="TextovéPole 56"/>
          <p:cNvSpPr txBox="1">
            <a:spLocks noChangeArrowheads="1"/>
          </p:cNvSpPr>
          <p:nvPr/>
        </p:nvSpPr>
        <p:spPr bwMode="auto">
          <a:xfrm>
            <a:off x="6518275" y="4797425"/>
            <a:ext cx="121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the present</a:t>
            </a:r>
          </a:p>
        </p:txBody>
      </p:sp>
      <p:grpSp>
        <p:nvGrpSpPr>
          <p:cNvPr id="15396" name="Skupina 43"/>
          <p:cNvGrpSpPr>
            <a:grpSpLocks/>
          </p:cNvGrpSpPr>
          <p:nvPr/>
        </p:nvGrpSpPr>
        <p:grpSpPr bwMode="auto">
          <a:xfrm>
            <a:off x="2051050" y="5229225"/>
            <a:ext cx="5032375" cy="1008063"/>
            <a:chOff x="2051720" y="5229200"/>
            <a:chExt cx="5032176" cy="1008112"/>
          </a:xfrm>
        </p:grpSpPr>
        <p:cxnSp>
          <p:nvCxnSpPr>
            <p:cNvPr id="58" name="Přímá spojnice 57"/>
            <p:cNvCxnSpPr/>
            <p:nvPr/>
          </p:nvCxnSpPr>
          <p:spPr>
            <a:xfrm>
              <a:off x="2051720" y="6237312"/>
              <a:ext cx="50321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V="1">
              <a:off x="2051720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V="1">
              <a:off x="2772416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 flipV="1">
              <a:off x="3442315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V="1">
              <a:off x="4169361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/>
            <p:nvPr/>
          </p:nvCxnSpPr>
          <p:spPr>
            <a:xfrm flipV="1">
              <a:off x="4897995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V="1">
              <a:off x="5626629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 flipV="1">
              <a:off x="6355263" y="5229200"/>
              <a:ext cx="0" cy="1008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 flipV="1">
              <a:off x="7083896" y="5229200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>
              <a:off x="2051720" y="5734050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>
            <a:xfrm>
              <a:off x="2051720" y="5632445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>
              <a:off x="2051720" y="5834067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>
            <a:xfrm>
              <a:off x="2051720" y="5934084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/>
            <p:cNvCxnSpPr/>
            <p:nvPr/>
          </p:nvCxnSpPr>
          <p:spPr>
            <a:xfrm>
              <a:off x="2051720" y="6035689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72"/>
            <p:cNvCxnSpPr/>
            <p:nvPr/>
          </p:nvCxnSpPr>
          <p:spPr>
            <a:xfrm>
              <a:off x="2051720" y="6137294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římá spojnice 73"/>
            <p:cNvCxnSpPr/>
            <p:nvPr/>
          </p:nvCxnSpPr>
          <p:spPr>
            <a:xfrm>
              <a:off x="2051720" y="5532428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Přímá spojnice 74"/>
            <p:cNvCxnSpPr/>
            <p:nvPr/>
          </p:nvCxnSpPr>
          <p:spPr>
            <a:xfrm>
              <a:off x="2051720" y="5430823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Přímá spojnice 75"/>
            <p:cNvCxnSpPr/>
            <p:nvPr/>
          </p:nvCxnSpPr>
          <p:spPr>
            <a:xfrm>
              <a:off x="2051720" y="5329218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římá spojnice 76"/>
            <p:cNvCxnSpPr/>
            <p:nvPr/>
          </p:nvCxnSpPr>
          <p:spPr>
            <a:xfrm>
              <a:off x="2051720" y="5229200"/>
              <a:ext cx="5032176" cy="0"/>
            </a:xfrm>
            <a:prstGeom prst="line">
              <a:avLst/>
            </a:prstGeom>
            <a:ln w="31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Kosočtverec 77"/>
            <p:cNvSpPr/>
            <p:nvPr/>
          </p:nvSpPr>
          <p:spPr>
            <a:xfrm>
              <a:off x="2718444" y="5780090"/>
              <a:ext cx="107946" cy="136532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9" name="Kosočtverec 78"/>
            <p:cNvSpPr/>
            <p:nvPr/>
          </p:nvSpPr>
          <p:spPr>
            <a:xfrm>
              <a:off x="3388342" y="5672135"/>
              <a:ext cx="107946" cy="136532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0" name="Kosočtverec 79"/>
            <p:cNvSpPr/>
            <p:nvPr/>
          </p:nvSpPr>
          <p:spPr>
            <a:xfrm>
              <a:off x="4115388" y="5665784"/>
              <a:ext cx="107946" cy="134944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0" name="Kosočtverec 89"/>
            <p:cNvSpPr/>
            <p:nvPr/>
          </p:nvSpPr>
          <p:spPr>
            <a:xfrm>
              <a:off x="4850372" y="5464161"/>
              <a:ext cx="107946" cy="134945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1" name="Kosočtverec 90"/>
            <p:cNvSpPr/>
            <p:nvPr/>
          </p:nvSpPr>
          <p:spPr>
            <a:xfrm>
              <a:off x="5580593" y="5362556"/>
              <a:ext cx="107946" cy="136532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2" name="Kosočtverec 91"/>
            <p:cNvSpPr/>
            <p:nvPr/>
          </p:nvSpPr>
          <p:spPr>
            <a:xfrm>
              <a:off x="6318751" y="5354619"/>
              <a:ext cx="107946" cy="136532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18461" name="Přímá spojnice 18460"/>
            <p:cNvCxnSpPr>
              <a:stCxn id="78" idx="3"/>
              <a:endCxn id="79" idx="1"/>
            </p:cNvCxnSpPr>
            <p:nvPr/>
          </p:nvCxnSpPr>
          <p:spPr>
            <a:xfrm flipV="1">
              <a:off x="2826389" y="5740400"/>
              <a:ext cx="561953" cy="10795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63" name="Přímá spojnice 18462"/>
            <p:cNvCxnSpPr>
              <a:stCxn id="79" idx="3"/>
              <a:endCxn id="80" idx="1"/>
            </p:cNvCxnSpPr>
            <p:nvPr/>
          </p:nvCxnSpPr>
          <p:spPr>
            <a:xfrm flipV="1">
              <a:off x="3496288" y="5734050"/>
              <a:ext cx="619101" cy="635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stCxn id="80" idx="3"/>
              <a:endCxn id="90" idx="1"/>
            </p:cNvCxnSpPr>
            <p:nvPr/>
          </p:nvCxnSpPr>
          <p:spPr>
            <a:xfrm flipV="1">
              <a:off x="4223334" y="5532428"/>
              <a:ext cx="627038" cy="201622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90" idx="3"/>
              <a:endCxn id="91" idx="1"/>
            </p:cNvCxnSpPr>
            <p:nvPr/>
          </p:nvCxnSpPr>
          <p:spPr>
            <a:xfrm flipV="1">
              <a:off x="4958318" y="5430823"/>
              <a:ext cx="622275" cy="10160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>
              <a:stCxn id="91" idx="3"/>
              <a:endCxn id="92" idx="1"/>
            </p:cNvCxnSpPr>
            <p:nvPr/>
          </p:nvCxnSpPr>
          <p:spPr>
            <a:xfrm flipV="1">
              <a:off x="5688539" y="5422884"/>
              <a:ext cx="630212" cy="793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Obdélník 80"/>
          <p:cNvSpPr/>
          <p:nvPr/>
        </p:nvSpPr>
        <p:spPr>
          <a:xfrm>
            <a:off x="7019925" y="1989138"/>
            <a:ext cx="144463" cy="144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" name="Kosočtverec 81"/>
          <p:cNvSpPr/>
          <p:nvPr/>
        </p:nvSpPr>
        <p:spPr>
          <a:xfrm>
            <a:off x="6985000" y="3068638"/>
            <a:ext cx="215900" cy="195262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" name="Ovál 82"/>
          <p:cNvSpPr/>
          <p:nvPr/>
        </p:nvSpPr>
        <p:spPr>
          <a:xfrm>
            <a:off x="7019925" y="42211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/>
              </a:solidFill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7019925" y="1628775"/>
            <a:ext cx="144463" cy="144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3" name="Přímá spojnice 2"/>
          <p:cNvCxnSpPr>
            <a:stCxn id="15" idx="3"/>
            <a:endCxn id="84" idx="1"/>
          </p:cNvCxnSpPr>
          <p:nvPr/>
        </p:nvCxnSpPr>
        <p:spPr>
          <a:xfrm>
            <a:off x="3924300" y="1700213"/>
            <a:ext cx="3095625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>
            <a:stCxn id="22" idx="3"/>
            <a:endCxn id="81" idx="1"/>
          </p:cNvCxnSpPr>
          <p:nvPr/>
        </p:nvCxnSpPr>
        <p:spPr>
          <a:xfrm>
            <a:off x="5219700" y="2060575"/>
            <a:ext cx="1800225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>
            <a:stCxn id="20" idx="3"/>
            <a:endCxn id="82" idx="1"/>
          </p:cNvCxnSpPr>
          <p:nvPr/>
        </p:nvCxnSpPr>
        <p:spPr>
          <a:xfrm>
            <a:off x="4643438" y="3165475"/>
            <a:ext cx="2341562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28" idx="6"/>
            <a:endCxn id="83" idx="2"/>
          </p:cNvCxnSpPr>
          <p:nvPr/>
        </p:nvCxnSpPr>
        <p:spPr>
          <a:xfrm>
            <a:off x="4284663" y="4292600"/>
            <a:ext cx="2735262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vnoramenný trojúhelník 23"/>
          <p:cNvSpPr/>
          <p:nvPr/>
        </p:nvSpPr>
        <p:spPr>
          <a:xfrm>
            <a:off x="7019925" y="2708275"/>
            <a:ext cx="144463" cy="14446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406" name="TextovéPole 1"/>
          <p:cNvSpPr txBox="1">
            <a:spLocks noChangeArrowheads="1"/>
          </p:cNvSpPr>
          <p:nvPr/>
        </p:nvSpPr>
        <p:spPr bwMode="auto">
          <a:xfrm>
            <a:off x="250825" y="620713"/>
            <a:ext cx="2857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Problem I: „Pull of the recent“</a:t>
            </a: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the fossil record?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" y="1144588"/>
            <a:ext cx="4572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/>
              <a:t>Solutions:</a:t>
            </a:r>
            <a:endParaRPr lang="cs-CZ" sz="1600" dirty="0"/>
          </a:p>
          <a:p>
            <a:pPr marL="342900" indent="-342900">
              <a:buFontTx/>
              <a:buAutoNum type="arabicParenBoth"/>
              <a:defRPr/>
            </a:pPr>
            <a:r>
              <a:rPr lang="cs-CZ" sz="1600" smtClean="0"/>
              <a:t>take </a:t>
            </a:r>
            <a:r>
              <a:rPr lang="cs-CZ" sz="1600"/>
              <a:t>only „short-lived“ species</a:t>
            </a:r>
            <a:endParaRPr lang="cs-CZ" sz="1600" dirty="0"/>
          </a:p>
          <a:p>
            <a:pPr marL="342900" indent="-342900">
              <a:buFontTx/>
              <a:buAutoNum type="arabicParenBoth"/>
              <a:defRPr/>
            </a:pPr>
            <a:r>
              <a:rPr lang="cs-CZ" sz="1600"/>
              <a:t>count only real number of taxa, not interpolated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1" y="1144588"/>
            <a:ext cx="4557671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/>
              <a:t>Solutions:</a:t>
            </a:r>
            <a:endParaRPr lang="cs-CZ" sz="1600" dirty="0"/>
          </a:p>
          <a:p>
            <a:pPr marL="342900" indent="-342900">
              <a:buFontTx/>
              <a:buAutoNum type="arabicParenBoth"/>
              <a:defRPr/>
            </a:pPr>
            <a:r>
              <a:rPr lang="cs-CZ" sz="1600"/>
              <a:t>standardize number of samples</a:t>
            </a:r>
            <a:endParaRPr lang="cs-CZ" sz="1600" dirty="0"/>
          </a:p>
          <a:p>
            <a:pPr marL="342900" indent="-342900">
              <a:buFontTx/>
              <a:buAutoNum type="arabicParenBoth"/>
              <a:defRPr/>
            </a:pPr>
            <a:r>
              <a:rPr lang="cs-CZ" sz="1600"/>
              <a:t>filter out the amount of fossiliferous </a:t>
            </a:r>
            <a:r>
              <a:rPr lang="cs-CZ" sz="1600" smtClean="0"/>
              <a:t>rock</a:t>
            </a:r>
            <a:endParaRPr lang="cs-CZ" sz="1600" dirty="0"/>
          </a:p>
        </p:txBody>
      </p:sp>
      <p:sp>
        <p:nvSpPr>
          <p:cNvPr id="19461" name="TextovéPole 5"/>
          <p:cNvSpPr txBox="1">
            <a:spLocks noChangeArrowheads="1"/>
          </p:cNvSpPr>
          <p:nvPr/>
        </p:nvSpPr>
        <p:spPr bwMode="auto">
          <a:xfrm>
            <a:off x="250825" y="620713"/>
            <a:ext cx="28568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Problem I: „Pull of the recent“</a:t>
            </a:r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the fossil record?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4865" y="620713"/>
            <a:ext cx="393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/>
              <a:t>Problem II: Amount of fosiliferous layers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504" y="2902397"/>
            <a:ext cx="3684788" cy="3163515"/>
            <a:chOff x="190364" y="2844266"/>
            <a:chExt cx="3684788" cy="3163515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584" y="2844266"/>
              <a:ext cx="3047568" cy="3163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" y="2867818"/>
              <a:ext cx="568386" cy="286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92" y="2897197"/>
            <a:ext cx="4107880" cy="34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8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the fossil record?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092" y="2132856"/>
            <a:ext cx="3477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/>
              <a:t>Problem </a:t>
            </a:r>
            <a:r>
              <a:rPr lang="cs-CZ" altLang="cs-CZ" smtClean="0"/>
              <a:t>III: Extent of sampled area</a:t>
            </a:r>
            <a:endParaRPr lang="cs-CZ" altLang="cs-CZ"/>
          </a:p>
        </p:txBody>
      </p:sp>
      <p:grpSp>
        <p:nvGrpSpPr>
          <p:cNvPr id="14" name="Skupina 4"/>
          <p:cNvGrpSpPr>
            <a:grpSpLocks/>
          </p:cNvGrpSpPr>
          <p:nvPr/>
        </p:nvGrpSpPr>
        <p:grpSpPr bwMode="auto">
          <a:xfrm>
            <a:off x="323528" y="3717032"/>
            <a:ext cx="3599185" cy="3043448"/>
            <a:chOff x="4716016" y="1844824"/>
            <a:chExt cx="3744158" cy="3449983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60685"/>
              <a:ext cx="3600142" cy="333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élník 3"/>
            <p:cNvSpPr/>
            <p:nvPr/>
          </p:nvSpPr>
          <p:spPr>
            <a:xfrm>
              <a:off x="4716016" y="1844824"/>
              <a:ext cx="576486" cy="504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" y="2571684"/>
            <a:ext cx="3875087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64865" y="620713"/>
            <a:ext cx="393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/>
              <a:t>Problem II: Amount of fosiliferous layers</a:t>
            </a:r>
          </a:p>
        </p:txBody>
      </p:sp>
      <p:sp>
        <p:nvSpPr>
          <p:cNvPr id="20" name="TextovéPole 5"/>
          <p:cNvSpPr txBox="1">
            <a:spLocks noChangeArrowheads="1"/>
          </p:cNvSpPr>
          <p:nvPr/>
        </p:nvSpPr>
        <p:spPr bwMode="auto">
          <a:xfrm>
            <a:off x="250825" y="620713"/>
            <a:ext cx="28568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Problem I: „Pull of the recent“</a:t>
            </a:r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</p:txBody>
      </p:sp>
      <p:sp>
        <p:nvSpPr>
          <p:cNvPr id="21" name="TextovéPole 5"/>
          <p:cNvSpPr txBox="1"/>
          <p:nvPr/>
        </p:nvSpPr>
        <p:spPr>
          <a:xfrm>
            <a:off x="1" y="1144588"/>
            <a:ext cx="4572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/>
              <a:t>Solutions:</a:t>
            </a:r>
            <a:endParaRPr lang="cs-CZ" sz="1600" dirty="0"/>
          </a:p>
          <a:p>
            <a:pPr marL="342900" indent="-342900">
              <a:buFontTx/>
              <a:buAutoNum type="arabicParenBoth"/>
              <a:defRPr/>
            </a:pPr>
            <a:r>
              <a:rPr lang="cs-CZ" sz="1600" smtClean="0"/>
              <a:t>take </a:t>
            </a:r>
            <a:r>
              <a:rPr lang="cs-CZ" sz="1600"/>
              <a:t>only „short-lived“ species</a:t>
            </a:r>
            <a:endParaRPr lang="cs-CZ" sz="1600" dirty="0"/>
          </a:p>
          <a:p>
            <a:pPr marL="342900" indent="-342900">
              <a:buFontTx/>
              <a:buAutoNum type="arabicParenBoth"/>
              <a:defRPr/>
            </a:pPr>
            <a:r>
              <a:rPr lang="cs-CZ" sz="1600"/>
              <a:t>count only real number of taxa, not interpolated</a:t>
            </a:r>
            <a:endParaRPr lang="cs-CZ" sz="1600" dirty="0"/>
          </a:p>
        </p:txBody>
      </p:sp>
      <p:sp>
        <p:nvSpPr>
          <p:cNvPr id="22" name="TextovéPole 6"/>
          <p:cNvSpPr txBox="1"/>
          <p:nvPr/>
        </p:nvSpPr>
        <p:spPr>
          <a:xfrm>
            <a:off x="4572001" y="1144588"/>
            <a:ext cx="4557671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/>
              <a:t>Solutions:</a:t>
            </a:r>
            <a:endParaRPr lang="cs-CZ" sz="1600" dirty="0"/>
          </a:p>
          <a:p>
            <a:pPr marL="342900" indent="-342900">
              <a:buFontTx/>
              <a:buAutoNum type="arabicParenBoth"/>
              <a:defRPr/>
            </a:pPr>
            <a:r>
              <a:rPr lang="cs-CZ" sz="1600"/>
              <a:t>standardize number of samples</a:t>
            </a:r>
            <a:endParaRPr lang="cs-CZ" sz="1600" dirty="0"/>
          </a:p>
          <a:p>
            <a:pPr marL="342900" indent="-342900">
              <a:buFontTx/>
              <a:buAutoNum type="arabicParenBoth"/>
              <a:defRPr/>
            </a:pPr>
            <a:r>
              <a:rPr lang="cs-CZ" sz="1600"/>
              <a:t>filter out the amount of fossiliferous </a:t>
            </a:r>
            <a:r>
              <a:rPr lang="cs-CZ" sz="1600" smtClean="0"/>
              <a:t>rock</a:t>
            </a:r>
            <a:endParaRPr lang="cs-CZ" sz="1600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92" y="2897197"/>
            <a:ext cx="4107880" cy="34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0214"/>
            <a:ext cx="4214117" cy="1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60422"/>
            <a:ext cx="4227237" cy="387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the fossil record?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  <p:grpSp>
        <p:nvGrpSpPr>
          <p:cNvPr id="10" name="Skupina 1"/>
          <p:cNvGrpSpPr>
            <a:grpSpLocks/>
          </p:cNvGrpSpPr>
          <p:nvPr/>
        </p:nvGrpSpPr>
        <p:grpSpPr bwMode="auto">
          <a:xfrm>
            <a:off x="395536" y="2349500"/>
            <a:ext cx="3514725" cy="3967163"/>
            <a:chOff x="3043238" y="1647824"/>
            <a:chExt cx="3057525" cy="3615334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238" y="1700808"/>
              <a:ext cx="3057525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239" y="1647824"/>
              <a:ext cx="2968922" cy="365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ovéPole 4"/>
          <p:cNvSpPr txBox="1">
            <a:spLocks noChangeArrowheads="1"/>
          </p:cNvSpPr>
          <p:nvPr/>
        </p:nvSpPr>
        <p:spPr bwMode="auto">
          <a:xfrm>
            <a:off x="0" y="6589950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1200">
                <a:latin typeface="Calibri" pitchFamily="34" charset="0"/>
              </a:rPr>
              <a:t>Close et al. 2019 </a:t>
            </a:r>
            <a:r>
              <a:rPr lang="cs-CZ" altLang="cs-CZ" sz="1200" i="1">
                <a:latin typeface="Calibri" pitchFamily="34" charset="0"/>
              </a:rPr>
              <a:t>Nature Ecology </a:t>
            </a:r>
            <a:r>
              <a:rPr lang="en-US" altLang="cs-CZ" sz="1200" i="1">
                <a:latin typeface="Calibri" pitchFamily="34" charset="0"/>
              </a:rPr>
              <a:t>&amp;</a:t>
            </a:r>
            <a:r>
              <a:rPr lang="cs-CZ" altLang="cs-CZ" sz="1200" i="1">
                <a:latin typeface="Calibri" pitchFamily="34" charset="0"/>
              </a:rPr>
              <a:t> Evolution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1971"/>
            <a:ext cx="4572000" cy="9079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When controlled for artefacts, diversity looks quite stable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Negative diversity-dependence seems ubiquitous</a:t>
            </a:r>
            <a:endParaRPr lang="cs-CZ" sz="1600"/>
          </a:p>
        </p:txBody>
      </p:sp>
      <p:grpSp>
        <p:nvGrpSpPr>
          <p:cNvPr id="14" name="Group 13"/>
          <p:cNvGrpSpPr/>
          <p:nvPr/>
        </p:nvGrpSpPr>
        <p:grpSpPr>
          <a:xfrm>
            <a:off x="6104765" y="1590459"/>
            <a:ext cx="1907297" cy="1291945"/>
            <a:chOff x="4690010" y="2204864"/>
            <a:chExt cx="4827501" cy="3672408"/>
          </a:xfrm>
        </p:grpSpPr>
        <p:grpSp>
          <p:nvGrpSpPr>
            <p:cNvPr id="15" name="Group 14"/>
            <p:cNvGrpSpPr/>
            <p:nvPr/>
          </p:nvGrpSpPr>
          <p:grpSpPr>
            <a:xfrm>
              <a:off x="4690010" y="3366300"/>
              <a:ext cx="2542911" cy="895446"/>
              <a:chOff x="4690010" y="3150276"/>
              <a:chExt cx="2542911" cy="89544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690010" y="3150276"/>
                <a:ext cx="909773" cy="895446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34223" y="3229185"/>
                <a:ext cx="2498698" cy="74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smtClean="0"/>
                  <a:t>O</a:t>
                </a:r>
                <a:r>
                  <a:rPr lang="cs-CZ" sz="1100" smtClean="0"/>
                  <a:t>rigination</a:t>
                </a:r>
                <a:endParaRPr lang="cs-CZ" sz="110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038491" y="2204864"/>
              <a:ext cx="2340875" cy="895446"/>
              <a:chOff x="6038491" y="1988840"/>
              <a:chExt cx="2340875" cy="89544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6038491" y="1988840"/>
                <a:ext cx="909773" cy="89544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055330" y="2036399"/>
                <a:ext cx="2324036" cy="74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smtClean="0"/>
                  <a:t>D</a:t>
                </a:r>
                <a:r>
                  <a:rPr lang="cs-CZ" sz="1100" smtClean="0"/>
                  <a:t>iversity</a:t>
                </a:r>
                <a:endParaRPr lang="cs-CZ" sz="110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397475" y="3366300"/>
              <a:ext cx="2120036" cy="895446"/>
              <a:chOff x="7397475" y="3150276"/>
              <a:chExt cx="2120036" cy="895446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397475" y="3150276"/>
                <a:ext cx="909773" cy="8954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468082" y="3229185"/>
                <a:ext cx="2049429" cy="74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smtClean="0"/>
                  <a:t>E</a:t>
                </a:r>
                <a:r>
                  <a:rPr lang="cs-CZ" sz="1100" smtClean="0"/>
                  <a:t>xtinction</a:t>
                </a:r>
                <a:endParaRPr lang="cs-CZ" sz="110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191233" y="4981826"/>
              <a:ext cx="3256961" cy="895446"/>
              <a:chOff x="5191233" y="4765802"/>
              <a:chExt cx="3256961" cy="89544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237235" y="4765802"/>
                <a:ext cx="909773" cy="89544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191233" y="4844711"/>
                <a:ext cx="3256961" cy="74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smtClean="0"/>
                  <a:t>T</a:t>
                </a:r>
                <a:r>
                  <a:rPr lang="cs-CZ" sz="1100" smtClean="0"/>
                  <a:t>emperature</a:t>
                </a:r>
                <a:endParaRPr lang="cs-CZ" sz="110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830579" y="4950476"/>
              <a:ext cx="2642332" cy="895446"/>
              <a:chOff x="6830579" y="4734452"/>
              <a:chExt cx="2642332" cy="89544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830579" y="4734452"/>
                <a:ext cx="909773" cy="89544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919425" y="4813361"/>
                <a:ext cx="2553486" cy="74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100" b="1" smtClean="0"/>
                  <a:t>R</a:t>
                </a:r>
                <a:r>
                  <a:rPr lang="cs-CZ" sz="1100" smtClean="0"/>
                  <a:t>esources</a:t>
                </a:r>
                <a:endParaRPr lang="cs-CZ" sz="1100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H="1">
              <a:off x="5508104" y="2916231"/>
              <a:ext cx="530387" cy="520956"/>
            </a:xfrm>
            <a:prstGeom prst="straightConnector1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984268" y="2916231"/>
              <a:ext cx="561644" cy="520956"/>
            </a:xfrm>
            <a:prstGeom prst="straightConnector1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599783" y="2988874"/>
              <a:ext cx="547225" cy="525587"/>
            </a:xfrm>
            <a:prstGeom prst="straightConnector1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6876256" y="2996952"/>
              <a:ext cx="576064" cy="517509"/>
            </a:xfrm>
            <a:prstGeom prst="straightConnector1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5288914" y="4293096"/>
              <a:ext cx="219190" cy="686189"/>
            </a:xfrm>
            <a:prstGeom prst="straightConnector1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423481" y="4270024"/>
              <a:ext cx="244863" cy="649732"/>
            </a:xfrm>
            <a:prstGeom prst="straightConnector1">
              <a:avLst/>
            </a:prstGeom>
            <a:ln w="38100"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824975" y="3125790"/>
              <a:ext cx="547225" cy="1824687"/>
            </a:xfrm>
            <a:prstGeom prst="straightConnector1">
              <a:avLst/>
            </a:prstGeom>
            <a:ln w="38100"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588224" y="3125790"/>
              <a:ext cx="554480" cy="1763786"/>
            </a:xfrm>
            <a:prstGeom prst="straightConnector1">
              <a:avLst/>
            </a:prstGeom>
            <a:ln w="3810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98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429791"/>
            <a:ext cx="4649787" cy="473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6092825" y="6581775"/>
            <a:ext cx="3051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>
                <a:latin typeface="Calibri" pitchFamily="34" charset="0"/>
              </a:rPr>
              <a:t>Rabosky </a:t>
            </a:r>
            <a:r>
              <a:rPr lang="en-US" altLang="cs-CZ" sz="1200">
                <a:latin typeface="Calibri" pitchFamily="34" charset="0"/>
              </a:rPr>
              <a:t>&amp; </a:t>
            </a:r>
            <a:r>
              <a:rPr lang="cs-CZ" altLang="cs-CZ" sz="1200">
                <a:latin typeface="Calibri" pitchFamily="34" charset="0"/>
              </a:rPr>
              <a:t>Glor 2010 </a:t>
            </a:r>
            <a:r>
              <a:rPr lang="cs-CZ" altLang="cs-CZ" sz="1200" i="1">
                <a:latin typeface="Calibri" pitchFamily="34" charset="0"/>
              </a:rPr>
              <a:t>PNAS</a:t>
            </a:r>
            <a:r>
              <a:rPr lang="cs-CZ" altLang="cs-CZ" sz="1200">
                <a:latin typeface="Calibri" pitchFamily="34" charset="0"/>
              </a:rPr>
              <a:t> 107: 22178-22183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phylogenetic trees?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5" y="407384"/>
            <a:ext cx="54726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Not much</a:t>
            </a:r>
            <a:r>
              <a:rPr lang="cs-CZ" sz="1600" smtClean="0"/>
              <a:t>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Clades often reveal diversification slowdown</a:t>
            </a:r>
          </a:p>
        </p:txBody>
      </p:sp>
      <p:pic>
        <p:nvPicPr>
          <p:cNvPr id="6" name="Picture 2" descr="File:Age-of-Man-w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93938"/>
            <a:ext cx="2808287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3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phylogenetic trees?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65" y="407384"/>
            <a:ext cx="54726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Not much</a:t>
            </a:r>
            <a:r>
              <a:rPr lang="cs-CZ" sz="1600" smtClean="0"/>
              <a:t>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Clades often reveal diversification slowdown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3964"/>
            <a:ext cx="7632848" cy="568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3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49597"/>
            <a:ext cx="6660282" cy="33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3672240" y="6536377"/>
            <a:ext cx="4127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/>
              <a:t>Cai et al. 2022 </a:t>
            </a:r>
            <a:r>
              <a:rPr lang="cs-CZ" altLang="cs-CZ" sz="1200" i="1" smtClean="0"/>
              <a:t>New Phytologist</a:t>
            </a:r>
            <a:endParaRPr lang="cs-CZ" altLang="cs-CZ" sz="1200" i="1"/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1144032" y="6495975"/>
            <a:ext cx="4127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/>
              <a:t>VASCULAR PLANTS</a:t>
            </a:r>
            <a:endParaRPr lang="cs-CZ" altLang="cs-CZ" sz="1200" i="1"/>
          </a:p>
        </p:txBody>
      </p:sp>
      <p:pic>
        <p:nvPicPr>
          <p:cNvPr id="6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913"/>
            <a:ext cx="6660282" cy="298665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1157824" y="397033"/>
            <a:ext cx="4127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/>
              <a:t>BIRDS</a:t>
            </a:r>
            <a:endParaRPr lang="cs-CZ" altLang="cs-CZ" sz="1200" i="1"/>
          </a:p>
        </p:txBody>
      </p:sp>
      <p:sp>
        <p:nvSpPr>
          <p:cNvPr id="8" name="TextovéPole 4"/>
          <p:cNvSpPr txBox="1">
            <a:spLocks noChangeArrowheads="1"/>
          </p:cNvSpPr>
          <p:nvPr/>
        </p:nvSpPr>
        <p:spPr bwMode="auto">
          <a:xfrm>
            <a:off x="3563888" y="3123217"/>
            <a:ext cx="4127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/>
              <a:t>Storch et al. 2006 </a:t>
            </a:r>
            <a:r>
              <a:rPr lang="cs-CZ" altLang="cs-CZ" sz="1200" i="1" smtClean="0"/>
              <a:t>Ecology Letters</a:t>
            </a:r>
            <a:endParaRPr lang="cs-CZ" altLang="cs-CZ" sz="1200" i="1"/>
          </a:p>
        </p:txBody>
      </p:sp>
    </p:spTree>
    <p:extLst>
      <p:ext uri="{BB962C8B-B14F-4D97-AF65-F5344CB8AC3E}">
        <p14:creationId xmlns:p14="http://schemas.microsoft.com/office/powerpoint/2010/main" val="12695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16832"/>
            <a:ext cx="7484230" cy="46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0" y="6581775"/>
            <a:ext cx="18685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200" smtClean="0">
                <a:latin typeface="+mj-lt"/>
              </a:rPr>
              <a:t>Rabosky et al. 2018 </a:t>
            </a:r>
            <a:r>
              <a:rPr lang="cs-CZ" sz="1200" i="1" smtClean="0">
                <a:latin typeface="+mj-lt"/>
              </a:rPr>
              <a:t>Nature</a:t>
            </a:r>
            <a:endParaRPr lang="cs-CZ" sz="1200" smtClean="0">
              <a:latin typeface="+mj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phylogenetic trees?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65" y="407384"/>
            <a:ext cx="54726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Not much</a:t>
            </a:r>
            <a:r>
              <a:rPr lang="cs-CZ" sz="1600" smtClean="0"/>
              <a:t>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Clades often reveal diversification slowdown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Diversification seems typically higher in low-diversity regions</a:t>
            </a:r>
          </a:p>
        </p:txBody>
      </p:sp>
    </p:spTree>
    <p:extLst>
      <p:ext uri="{BB962C8B-B14F-4D97-AF65-F5344CB8AC3E}">
        <p14:creationId xmlns:p14="http://schemas.microsoft.com/office/powerpoint/2010/main" val="39108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129681"/>
            <a:ext cx="37195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6251575" y="6581775"/>
            <a:ext cx="2892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Hawkins et al. 2012 J.Biogeogr. 39: 825-841</a:t>
            </a:r>
          </a:p>
        </p:txBody>
      </p: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30163" y="2903538"/>
            <a:ext cx="4325937" cy="3930650"/>
            <a:chOff x="-15875" y="1700213"/>
            <a:chExt cx="4808538" cy="5154612"/>
          </a:xfrm>
        </p:grpSpPr>
        <p:grpSp>
          <p:nvGrpSpPr>
            <p:cNvPr id="9" name="Skupina 17"/>
            <p:cNvGrpSpPr>
              <a:grpSpLocks/>
            </p:cNvGrpSpPr>
            <p:nvPr/>
          </p:nvGrpSpPr>
          <p:grpSpPr bwMode="auto">
            <a:xfrm>
              <a:off x="34925" y="1700213"/>
              <a:ext cx="4757738" cy="4608512"/>
              <a:chOff x="35496" y="1700807"/>
              <a:chExt cx="4757737" cy="4608513"/>
            </a:xfrm>
          </p:grpSpPr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633" y="1700807"/>
                <a:ext cx="4419600" cy="2257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733" y="4150320"/>
                <a:ext cx="4375150" cy="215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ovéPole 1"/>
              <p:cNvSpPr txBox="1">
                <a:spLocks noChangeArrowheads="1"/>
              </p:cNvSpPr>
              <p:nvPr/>
            </p:nvSpPr>
            <p:spPr bwMode="auto">
              <a:xfrm rot="-5400000">
                <a:off x="-620936" y="2716014"/>
                <a:ext cx="16986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charset="0"/>
                  </a:rPr>
                  <a:t>species richness</a:t>
                </a:r>
              </a:p>
            </p:txBody>
          </p:sp>
          <p:sp>
            <p:nvSpPr>
              <p:cNvPr id="14" name="TextovéPole 21"/>
              <p:cNvSpPr txBox="1">
                <a:spLocks noChangeArrowheads="1"/>
              </p:cNvSpPr>
              <p:nvPr/>
            </p:nvSpPr>
            <p:spPr bwMode="auto">
              <a:xfrm rot="-5400000">
                <a:off x="-508223" y="4794051"/>
                <a:ext cx="142557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600">
                    <a:latin typeface="Arial" charset="0"/>
                  </a:rPr>
                  <a:t>diversification</a:t>
                </a:r>
              </a:p>
            </p:txBody>
          </p:sp>
        </p:grpSp>
        <p:sp>
          <p:nvSpPr>
            <p:cNvPr id="10" name="TextovéPole 4"/>
            <p:cNvSpPr txBox="1">
              <a:spLocks noChangeArrowheads="1"/>
            </p:cNvSpPr>
            <p:nvPr/>
          </p:nvSpPr>
          <p:spPr bwMode="auto">
            <a:xfrm>
              <a:off x="-15875" y="6578600"/>
              <a:ext cx="45878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/>
                <a:t>Jetz et al. 2012 </a:t>
              </a:r>
              <a:r>
                <a:rPr lang="cs-CZ" altLang="cs-CZ" sz="1200" i="1"/>
                <a:t>Nature</a:t>
              </a:r>
              <a:endParaRPr lang="cs-CZ" altLang="cs-CZ" sz="1200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906094"/>
            <a:ext cx="3724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Skupina 2"/>
          <p:cNvGrpSpPr>
            <a:grpSpLocks/>
          </p:cNvGrpSpPr>
          <p:nvPr/>
        </p:nvGrpSpPr>
        <p:grpSpPr bwMode="auto">
          <a:xfrm>
            <a:off x="6010275" y="692696"/>
            <a:ext cx="3011488" cy="2232025"/>
            <a:chOff x="251520" y="1916832"/>
            <a:chExt cx="3905031" cy="305809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16832"/>
              <a:ext cx="3905031" cy="3058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650" y="3645024"/>
              <a:ext cx="1208471" cy="83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mtClean="0">
                <a:solidFill>
                  <a:schemeClr val="bg1"/>
                </a:solidFill>
              </a:rPr>
              <a:t>What do we know about diversity dynamics from phylogenetic trees?</a:t>
            </a:r>
            <a:endParaRPr lang="en-US" altLang="cs-CZ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65" y="407384"/>
            <a:ext cx="54726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Not much</a:t>
            </a:r>
            <a:r>
              <a:rPr lang="cs-CZ" sz="1600" smtClean="0"/>
              <a:t>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Clades often reveal diversification slowdown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Diversification seems typically higher in low-diversity regions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Diversity patterns are largely convergent and decoupled from diversification rates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41015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59512"/>
              </p:ext>
            </p:extLst>
          </p:nvPr>
        </p:nvGraphicFramePr>
        <p:xfrm>
          <a:off x="504057" y="860239"/>
          <a:ext cx="8604447" cy="58341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20080"/>
                <a:gridCol w="4176464"/>
                <a:gridCol w="3707903"/>
              </a:tblGrid>
              <a:tr h="408521">
                <a:tc>
                  <a:txBody>
                    <a:bodyPr/>
                    <a:lstStyle/>
                    <a:p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cs-CZ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cs-CZ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12814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  <a:p>
                      <a:pPr algn="ctr"/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(equilibrium)</a:t>
                      </a:r>
                      <a:endParaRPr lang="cs-CZ" b="1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Stable</a:t>
                      </a:r>
                      <a:r>
                        <a:rPr lang="cs-CZ" b="1" baseline="0" smtClean="0">
                          <a:solidFill>
                            <a:srgbClr val="FF0000"/>
                          </a:solidFill>
                        </a:rPr>
                        <a:t> persistence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Speciation balance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2814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  <a:p>
                      <a:pPr algn="ctr"/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(disequilibrium)</a:t>
                      </a:r>
                      <a:endParaRPr lang="cs-CZ" b="1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Historical legacy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Diversity cradles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7113" y="476672"/>
            <a:ext cx="231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FF0000"/>
                </a:solidFill>
              </a:rPr>
              <a:t>Role of speciation rate</a:t>
            </a:r>
            <a:endParaRPr lang="cs-CZ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53643" y="3759941"/>
            <a:ext cx="134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FF0000"/>
                </a:solidFill>
              </a:rPr>
              <a:t>Role of time</a:t>
            </a:r>
            <a:endParaRPr lang="cs-CZ" b="1">
              <a:solidFill>
                <a:srgbClr val="FF0000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Hypotheses concerning biodiversity dynamics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1" y="4509120"/>
            <a:ext cx="3217058" cy="20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25" y="4509120"/>
            <a:ext cx="3222011" cy="20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03785"/>
            <a:ext cx="2016224" cy="182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88224" y="1903786"/>
            <a:ext cx="2088232" cy="1741238"/>
            <a:chOff x="6035344" y="2036041"/>
            <a:chExt cx="1777016" cy="156070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036041"/>
              <a:ext cx="1440160" cy="1560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344" y="2036041"/>
              <a:ext cx="336856" cy="1560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539552" y="1196752"/>
            <a:ext cx="8602861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1259632" y="908720"/>
            <a:ext cx="4097350" cy="5832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0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4" descr="Stephen-P Hubbell -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2459959"/>
            <a:ext cx="2027238" cy="312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1"/>
          <p:cNvSpPr txBox="1">
            <a:spLocks noChangeArrowheads="1"/>
          </p:cNvSpPr>
          <p:nvPr/>
        </p:nvSpPr>
        <p:spPr bwMode="auto">
          <a:xfrm>
            <a:off x="3770313" y="1558854"/>
            <a:ext cx="1584325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Species-based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ETBD</a:t>
            </a:r>
          </a:p>
        </p:txBody>
      </p:sp>
      <p:sp>
        <p:nvSpPr>
          <p:cNvPr id="16" name="TextovéPole 11"/>
          <p:cNvSpPr txBox="1">
            <a:spLocks noChangeArrowheads="1"/>
          </p:cNvSpPr>
          <p:nvPr/>
        </p:nvSpPr>
        <p:spPr bwMode="auto">
          <a:xfrm>
            <a:off x="179388" y="1558854"/>
            <a:ext cx="2020887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Community-based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theories</a:t>
            </a:r>
          </a:p>
        </p:txBody>
      </p:sp>
      <p:sp>
        <p:nvSpPr>
          <p:cNvPr id="17" name="TextovéPole 11"/>
          <p:cNvSpPr txBox="1">
            <a:spLocks noChangeArrowheads="1"/>
          </p:cNvSpPr>
          <p:nvPr/>
        </p:nvSpPr>
        <p:spPr bwMode="auto">
          <a:xfrm>
            <a:off x="7026275" y="1558854"/>
            <a:ext cx="2020888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Individuals-based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models</a:t>
            </a:r>
          </a:p>
        </p:txBody>
      </p:sp>
      <p:grpSp>
        <p:nvGrpSpPr>
          <p:cNvPr id="18" name="Skupina 17"/>
          <p:cNvGrpSpPr>
            <a:grpSpLocks/>
          </p:cNvGrpSpPr>
          <p:nvPr/>
        </p:nvGrpSpPr>
        <p:grpSpPr bwMode="auto">
          <a:xfrm>
            <a:off x="179388" y="911154"/>
            <a:ext cx="8964612" cy="555625"/>
            <a:chOff x="179512" y="2060848"/>
            <a:chExt cx="8964488" cy="555031"/>
          </a:xfrm>
        </p:grpSpPr>
        <p:sp>
          <p:nvSpPr>
            <p:cNvPr id="19" name="Pravoúhlý trojúhelník 18"/>
            <p:cNvSpPr/>
            <p:nvPr/>
          </p:nvSpPr>
          <p:spPr>
            <a:xfrm>
              <a:off x="179512" y="2184541"/>
              <a:ext cx="8964488" cy="42341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Pravoúhlý trojúhelník 19"/>
            <p:cNvSpPr/>
            <p:nvPr/>
          </p:nvSpPr>
          <p:spPr>
            <a:xfrm flipH="1" flipV="1">
              <a:off x="179512" y="2060848"/>
              <a:ext cx="8874002" cy="410723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1" name="TextovéPole 44"/>
            <p:cNvSpPr txBox="1">
              <a:spLocks noChangeArrowheads="1"/>
            </p:cNvSpPr>
            <p:nvPr/>
          </p:nvSpPr>
          <p:spPr bwMode="auto">
            <a:xfrm>
              <a:off x="7452320" y="2060848"/>
              <a:ext cx="14877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sophistication</a:t>
              </a:r>
            </a:p>
          </p:txBody>
        </p:sp>
        <p:sp>
          <p:nvSpPr>
            <p:cNvPr id="22" name="TextovéPole 45"/>
            <p:cNvSpPr txBox="1">
              <a:spLocks noChangeArrowheads="1"/>
            </p:cNvSpPr>
            <p:nvPr/>
          </p:nvSpPr>
          <p:spPr bwMode="auto">
            <a:xfrm>
              <a:off x="251519" y="2246547"/>
              <a:ext cx="11173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generality</a:t>
              </a:r>
            </a:p>
          </p:txBody>
        </p:sp>
      </p:grpSp>
      <p:grpSp>
        <p:nvGrpSpPr>
          <p:cNvPr id="23" name="Skupina 22"/>
          <p:cNvGrpSpPr>
            <a:grpSpLocks/>
          </p:cNvGrpSpPr>
          <p:nvPr/>
        </p:nvGrpSpPr>
        <p:grpSpPr bwMode="auto">
          <a:xfrm>
            <a:off x="3431034" y="2806629"/>
            <a:ext cx="2365102" cy="2301998"/>
            <a:chOff x="3575670" y="3955380"/>
            <a:chExt cx="2076450" cy="1993900"/>
          </a:xfrm>
        </p:grpSpPr>
        <p:sp>
          <p:nvSpPr>
            <p:cNvPr id="24" name="Obdélník 23"/>
            <p:cNvSpPr/>
            <p:nvPr/>
          </p:nvSpPr>
          <p:spPr>
            <a:xfrm>
              <a:off x="3582020" y="3966493"/>
              <a:ext cx="2070100" cy="1981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5" name="Ovál 24"/>
            <p:cNvSpPr/>
            <p:nvPr/>
          </p:nvSpPr>
          <p:spPr>
            <a:xfrm>
              <a:off x="5374308" y="5661943"/>
              <a:ext cx="269875" cy="2698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6" name="Ovál 25"/>
            <p:cNvSpPr/>
            <p:nvPr/>
          </p:nvSpPr>
          <p:spPr>
            <a:xfrm>
              <a:off x="3594720" y="3955380"/>
              <a:ext cx="711200" cy="72072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3582020" y="4541168"/>
              <a:ext cx="134938" cy="1349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3613770" y="4677693"/>
              <a:ext cx="134938" cy="1349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4205908" y="3979193"/>
              <a:ext cx="134937" cy="134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Ovál 29"/>
            <p:cNvSpPr/>
            <p:nvPr/>
          </p:nvSpPr>
          <p:spPr>
            <a:xfrm>
              <a:off x="4729783" y="3979193"/>
              <a:ext cx="914400" cy="93345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Ovál 30"/>
            <p:cNvSpPr/>
            <p:nvPr/>
          </p:nvSpPr>
          <p:spPr>
            <a:xfrm>
              <a:off x="5293345" y="4828505"/>
              <a:ext cx="350838" cy="3540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3715370" y="4666580"/>
              <a:ext cx="476250" cy="49530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3586783" y="5666705"/>
              <a:ext cx="269875" cy="269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3575670" y="5161880"/>
              <a:ext cx="547688" cy="5175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3583608" y="5004718"/>
              <a:ext cx="195262" cy="1873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4117008" y="4914230"/>
              <a:ext cx="995362" cy="10350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4117008" y="4585618"/>
              <a:ext cx="188912" cy="1809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5239370" y="5796880"/>
              <a:ext cx="134938" cy="134938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" name="Ovál 38"/>
            <p:cNvSpPr/>
            <p:nvPr/>
          </p:nvSpPr>
          <p:spPr>
            <a:xfrm>
              <a:off x="4037633" y="5130130"/>
              <a:ext cx="134937" cy="1349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4272583" y="4114130"/>
              <a:ext cx="209550" cy="201613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3901108" y="5623843"/>
              <a:ext cx="314325" cy="3079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4194795" y="4777705"/>
              <a:ext cx="134938" cy="13493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3" name="Ovál 42"/>
            <p:cNvSpPr/>
            <p:nvPr/>
          </p:nvSpPr>
          <p:spPr>
            <a:xfrm>
              <a:off x="4191620" y="4914230"/>
              <a:ext cx="134938" cy="1349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>
              <a:off x="5239370" y="5655593"/>
              <a:ext cx="134938" cy="1349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>
              <a:off x="4272583" y="4323680"/>
              <a:ext cx="352425" cy="35401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6" name="Ovál 45"/>
            <p:cNvSpPr/>
            <p:nvPr/>
          </p:nvSpPr>
          <p:spPr>
            <a:xfrm>
              <a:off x="5055220" y="5739730"/>
              <a:ext cx="179388" cy="1857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>
              <a:off x="5112370" y="5198393"/>
              <a:ext cx="450850" cy="44450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>
              <a:off x="5059983" y="5087268"/>
              <a:ext cx="179387" cy="1841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Ovál 48"/>
            <p:cNvSpPr/>
            <p:nvPr/>
          </p:nvSpPr>
          <p:spPr>
            <a:xfrm>
              <a:off x="4340845" y="4672930"/>
              <a:ext cx="274638" cy="2524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0" name="Ovál 49"/>
            <p:cNvSpPr/>
            <p:nvPr/>
          </p:nvSpPr>
          <p:spPr>
            <a:xfrm>
              <a:off x="4456733" y="3958555"/>
              <a:ext cx="350837" cy="3540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1" name="Ovál 50"/>
            <p:cNvSpPr/>
            <p:nvPr/>
          </p:nvSpPr>
          <p:spPr>
            <a:xfrm>
              <a:off x="4588495" y="4582443"/>
              <a:ext cx="179388" cy="185737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4955208" y="4901530"/>
              <a:ext cx="209550" cy="1968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3" name="Ovál 52"/>
            <p:cNvSpPr/>
            <p:nvPr/>
          </p:nvSpPr>
          <p:spPr>
            <a:xfrm>
              <a:off x="4677395" y="4753893"/>
              <a:ext cx="180975" cy="18573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Three possible frameworks addressing equilibrium diversity dynamics</a:t>
            </a:r>
            <a:endParaRPr lang="cs-CZ" altLang="cs-CZ" sz="1800">
              <a:solidFill>
                <a:schemeClr val="bg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51520" y="2584503"/>
            <a:ext cx="2090738" cy="2971800"/>
            <a:chOff x="395536" y="3553544"/>
            <a:chExt cx="2090738" cy="2971800"/>
          </a:xfrm>
        </p:grpSpPr>
        <p:cxnSp>
          <p:nvCxnSpPr>
            <p:cNvPr id="56" name="Přímá spojnice 2"/>
            <p:cNvCxnSpPr/>
            <p:nvPr/>
          </p:nvCxnSpPr>
          <p:spPr>
            <a:xfrm>
              <a:off x="763836" y="4849117"/>
              <a:ext cx="1720850" cy="7920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3"/>
            <p:cNvCxnSpPr/>
            <p:nvPr/>
          </p:nvCxnSpPr>
          <p:spPr>
            <a:xfrm flipV="1">
              <a:off x="757486" y="4329831"/>
              <a:ext cx="1655763" cy="14763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4"/>
            <p:cNvCxnSpPr/>
            <p:nvPr/>
          </p:nvCxnSpPr>
          <p:spPr>
            <a:xfrm flipV="1">
              <a:off x="763836" y="5104531"/>
              <a:ext cx="1649413" cy="7016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"/>
            <p:cNvCxnSpPr/>
            <p:nvPr/>
          </p:nvCxnSpPr>
          <p:spPr>
            <a:xfrm>
              <a:off x="1475458" y="5209157"/>
              <a:ext cx="0" cy="59704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6"/>
            <p:cNvCxnSpPr/>
            <p:nvPr/>
          </p:nvCxnSpPr>
          <p:spPr>
            <a:xfrm>
              <a:off x="1838574" y="5333131"/>
              <a:ext cx="0" cy="4683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Skupina 7"/>
            <p:cNvGrpSpPr>
              <a:grpSpLocks/>
            </p:cNvGrpSpPr>
            <p:nvPr/>
          </p:nvGrpSpPr>
          <p:grpSpPr bwMode="auto">
            <a:xfrm>
              <a:off x="395536" y="3553544"/>
              <a:ext cx="2090738" cy="2971800"/>
              <a:chOff x="539750" y="3697288"/>
              <a:chExt cx="2090738" cy="2971800"/>
            </a:xfrm>
          </p:grpSpPr>
          <p:cxnSp>
            <p:nvCxnSpPr>
              <p:cNvPr id="62" name="Přímá spojnice 8"/>
              <p:cNvCxnSpPr/>
              <p:nvPr/>
            </p:nvCxnSpPr>
            <p:spPr>
              <a:xfrm>
                <a:off x="901700" y="4473575"/>
                <a:ext cx="0" cy="1476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9"/>
              <p:cNvCxnSpPr/>
              <p:nvPr/>
            </p:nvCxnSpPr>
            <p:spPr>
              <a:xfrm>
                <a:off x="901700" y="5949950"/>
                <a:ext cx="17287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ovéPole 43"/>
              <p:cNvSpPr txBox="1">
                <a:spLocks noChangeArrowheads="1"/>
              </p:cNvSpPr>
              <p:nvPr/>
            </p:nvSpPr>
            <p:spPr bwMode="auto">
              <a:xfrm rot="-5400000">
                <a:off x="-792162" y="5029200"/>
                <a:ext cx="297180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solidFill>
                      <a:srgbClr val="00B050"/>
                    </a:solidFill>
                    <a:latin typeface="Arial" charset="0"/>
                  </a:rPr>
                  <a:t>speciation </a:t>
                </a:r>
                <a:r>
                  <a:rPr lang="cs-CZ" altLang="cs-CZ" sz="1400">
                    <a:latin typeface="Arial" charset="0"/>
                  </a:rPr>
                  <a:t>or </a:t>
                </a:r>
                <a:r>
                  <a:rPr lang="cs-CZ" altLang="cs-CZ" sz="1400">
                    <a:solidFill>
                      <a:srgbClr val="FF0000"/>
                    </a:solidFill>
                    <a:latin typeface="Arial" charset="0"/>
                  </a:rPr>
                  <a:t>extinction </a:t>
                </a:r>
                <a:r>
                  <a:rPr lang="cs-CZ" altLang="cs-CZ" sz="1400">
                    <a:latin typeface="Arial" charset="0"/>
                  </a:rPr>
                  <a:t>per species</a:t>
                </a:r>
              </a:p>
            </p:txBody>
          </p:sp>
          <p:sp>
            <p:nvSpPr>
              <p:cNvPr id="65" name="TextovéPole 43"/>
              <p:cNvSpPr txBox="1">
                <a:spLocks noChangeArrowheads="1"/>
              </p:cNvSpPr>
              <p:nvPr/>
            </p:nvSpPr>
            <p:spPr bwMode="auto">
              <a:xfrm>
                <a:off x="981075" y="6067425"/>
                <a:ext cx="16478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1400">
                    <a:latin typeface="Arial" charset="0"/>
                  </a:rPr>
                  <a:t>number of species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65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8"/>
            <a:ext cx="5257800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4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3914775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0" descr="http://1.bp.blogspot.com/-2vega52BPVo/VQsE8MFAN8I/AAAAAAAABNQ/YiBz67vj-xk/s1600/macarthur%2Band%2Bwil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1625"/>
            <a:ext cx="50085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Theory of Island Biogeography</a:t>
            </a:r>
            <a:endParaRPr lang="en-US" altLang="cs-CZ" b="1">
              <a:solidFill>
                <a:schemeClr val="bg1"/>
              </a:solidFill>
            </a:endParaRPr>
          </a:p>
        </p:txBody>
      </p:sp>
      <p:grpSp>
        <p:nvGrpSpPr>
          <p:cNvPr id="6" name="Skupina 12"/>
          <p:cNvGrpSpPr>
            <a:grpSpLocks/>
          </p:cNvGrpSpPr>
          <p:nvPr/>
        </p:nvGrpSpPr>
        <p:grpSpPr bwMode="auto">
          <a:xfrm>
            <a:off x="5652120" y="2797645"/>
            <a:ext cx="3308421" cy="2279453"/>
            <a:chOff x="0" y="908372"/>
            <a:chExt cx="5006579" cy="2931790"/>
          </a:xfrm>
        </p:grpSpPr>
        <p:pic>
          <p:nvPicPr>
            <p:cNvPr id="7" name="Picture 14" descr="Species-area relationship for reptiles and amphibians on selected islands. Revised from MacArthur and Wilson, 19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372"/>
              <a:ext cx="5006579" cy="281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bdélník 14"/>
            <p:cNvSpPr>
              <a:spLocks noChangeArrowheads="1"/>
            </p:cNvSpPr>
            <p:nvPr/>
          </p:nvSpPr>
          <p:spPr bwMode="auto">
            <a:xfrm rot="-5400000">
              <a:off x="76200" y="908372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 i="1">
                  <a:solidFill>
                    <a:srgbClr val="FF0000"/>
                  </a:solidFill>
                </a:rPr>
                <a:t>S</a:t>
              </a:r>
              <a:endParaRPr lang="cs-CZ" altLang="cs-CZ"/>
            </a:p>
          </p:txBody>
        </p:sp>
        <p:sp>
          <p:nvSpPr>
            <p:cNvPr id="9" name="Obdélník 15"/>
            <p:cNvSpPr>
              <a:spLocks noChangeArrowheads="1"/>
            </p:cNvSpPr>
            <p:nvPr/>
          </p:nvSpPr>
          <p:spPr bwMode="auto">
            <a:xfrm>
              <a:off x="3505200" y="347083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 i="1">
                  <a:solidFill>
                    <a:srgbClr val="FF0000"/>
                  </a:solidFill>
                </a:rPr>
                <a:t>A</a:t>
              </a: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7392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02000"/>
            <a:ext cx="468153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84538"/>
            <a:ext cx="4818062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5888"/>
            <a:ext cx="4592638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Theory of Island Biogeography</a:t>
            </a:r>
            <a:endParaRPr lang="en-US" alt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Theory of Island Biogeography</a:t>
            </a:r>
            <a:endParaRPr lang="en-US" altLang="cs-CZ" b="1">
              <a:solidFill>
                <a:schemeClr val="bg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19150" y="1305024"/>
            <a:ext cx="1727200" cy="13160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819150" y="1235174"/>
            <a:ext cx="1584325" cy="138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609725" y="1952724"/>
            <a:ext cx="0" cy="663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4" name="Skupina 7"/>
          <p:cNvGrpSpPr>
            <a:grpSpLocks/>
          </p:cNvGrpSpPr>
          <p:nvPr/>
        </p:nvGrpSpPr>
        <p:grpSpPr bwMode="auto">
          <a:xfrm>
            <a:off x="457200" y="885924"/>
            <a:ext cx="2090738" cy="2160560"/>
            <a:chOff x="539855" y="4214813"/>
            <a:chExt cx="2090633" cy="2160361"/>
          </a:xfrm>
        </p:grpSpPr>
        <p:cxnSp>
          <p:nvCxnSpPr>
            <p:cNvPr id="9" name="Přímá spojnice 8"/>
            <p:cNvCxnSpPr/>
            <p:nvPr/>
          </p:nvCxnSpPr>
          <p:spPr>
            <a:xfrm>
              <a:off x="901787" y="4473552"/>
              <a:ext cx="0" cy="14762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901787" y="5949791"/>
              <a:ext cx="1728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9" name="TextovéPole 43"/>
            <p:cNvSpPr txBox="1">
              <a:spLocks noChangeArrowheads="1"/>
            </p:cNvSpPr>
            <p:nvPr/>
          </p:nvSpPr>
          <p:spPr bwMode="auto">
            <a:xfrm rot="-5400000">
              <a:off x="-274631" y="5029299"/>
              <a:ext cx="19367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00B050"/>
                  </a:solidFill>
                </a:rPr>
                <a:t>colonization</a:t>
              </a:r>
              <a:r>
                <a:rPr lang="cs-CZ" altLang="cs-CZ" sz="1400"/>
                <a:t> </a:t>
              </a:r>
              <a:r>
                <a:rPr lang="cs-CZ" altLang="cs-CZ" sz="1400">
                  <a:solidFill>
                    <a:srgbClr val="FF0000"/>
                  </a:solidFill>
                </a:rPr>
                <a:t>extinction</a:t>
              </a:r>
              <a:endParaRPr lang="cs-CZ" altLang="cs-CZ" sz="1400"/>
            </a:p>
          </p:txBody>
        </p:sp>
        <p:sp>
          <p:nvSpPr>
            <p:cNvPr id="7210" name="TextovéPole 43"/>
            <p:cNvSpPr txBox="1">
              <a:spLocks noChangeArrowheads="1"/>
            </p:cNvSpPr>
            <p:nvPr/>
          </p:nvSpPr>
          <p:spPr bwMode="auto">
            <a:xfrm>
              <a:off x="981075" y="6067425"/>
              <a:ext cx="1646522" cy="3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 smtClean="0"/>
                <a:t>number of species</a:t>
              </a:r>
              <a:endParaRPr lang="cs-CZ" altLang="cs-CZ" sz="1400"/>
            </a:p>
          </p:txBody>
        </p:sp>
      </p:grpSp>
      <p:cxnSp>
        <p:nvCxnSpPr>
          <p:cNvPr id="17" name="Přímá spojnice se šipkou 16"/>
          <p:cNvCxnSpPr/>
          <p:nvPr/>
        </p:nvCxnSpPr>
        <p:spPr>
          <a:xfrm flipH="1">
            <a:off x="1828800" y="1882874"/>
            <a:ext cx="4508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066800" y="1882874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203575" y="885924"/>
            <a:ext cx="2090738" cy="2160560"/>
            <a:chOff x="3203575" y="2708573"/>
            <a:chExt cx="2090738" cy="2160559"/>
          </a:xfrm>
        </p:grpSpPr>
        <p:cxnSp>
          <p:nvCxnSpPr>
            <p:cNvPr id="23" name="Přímá spojnice 22"/>
            <p:cNvCxnSpPr/>
            <p:nvPr/>
          </p:nvCxnSpPr>
          <p:spPr bwMode="auto">
            <a:xfrm>
              <a:off x="3563938" y="3127673"/>
              <a:ext cx="1727200" cy="131603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 bwMode="auto">
            <a:xfrm flipV="1">
              <a:off x="3563938" y="3057823"/>
              <a:ext cx="1584325" cy="13842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 bwMode="auto">
            <a:xfrm>
              <a:off x="4354513" y="3775373"/>
              <a:ext cx="0" cy="6635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98" name="Skupina 25"/>
            <p:cNvGrpSpPr>
              <a:grpSpLocks/>
            </p:cNvGrpSpPr>
            <p:nvPr/>
          </p:nvGrpSpPr>
          <p:grpSpPr bwMode="auto">
            <a:xfrm>
              <a:off x="3203575" y="2708573"/>
              <a:ext cx="2090738" cy="2160559"/>
              <a:chOff x="500441" y="4214813"/>
              <a:chExt cx="2090634" cy="2160361"/>
            </a:xfrm>
          </p:grpSpPr>
          <p:cxnSp>
            <p:nvCxnSpPr>
              <p:cNvPr id="27" name="Přímá spojnice 26"/>
              <p:cNvCxnSpPr/>
              <p:nvPr/>
            </p:nvCxnSpPr>
            <p:spPr>
              <a:xfrm>
                <a:off x="860786" y="4473552"/>
                <a:ext cx="0" cy="14762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>
              <a:xfrm>
                <a:off x="862373" y="5949791"/>
                <a:ext cx="17287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5" name="TextovéPole 43"/>
              <p:cNvSpPr txBox="1">
                <a:spLocks noChangeArrowheads="1"/>
              </p:cNvSpPr>
              <p:nvPr/>
            </p:nvSpPr>
            <p:spPr bwMode="auto">
              <a:xfrm rot="-5400000">
                <a:off x="-314045" y="5029299"/>
                <a:ext cx="19367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cs-CZ" altLang="cs-CZ" sz="1400">
                    <a:solidFill>
                      <a:srgbClr val="00B050"/>
                    </a:solidFill>
                  </a:rPr>
                  <a:t>colonization</a:t>
                </a:r>
                <a:r>
                  <a:rPr lang="cs-CZ" altLang="cs-CZ" sz="1400"/>
                  <a:t> </a:t>
                </a:r>
                <a:r>
                  <a:rPr lang="cs-CZ" altLang="cs-CZ" sz="1400">
                    <a:solidFill>
                      <a:srgbClr val="FF0000"/>
                    </a:solidFill>
                  </a:rPr>
                  <a:t>extinction</a:t>
                </a:r>
                <a:endParaRPr lang="cs-CZ" altLang="cs-CZ" sz="1400"/>
              </a:p>
            </p:txBody>
          </p:sp>
          <p:sp>
            <p:nvSpPr>
              <p:cNvPr id="7206" name="TextovéPole 43"/>
              <p:cNvSpPr txBox="1">
                <a:spLocks noChangeArrowheads="1"/>
              </p:cNvSpPr>
              <p:nvPr/>
            </p:nvSpPr>
            <p:spPr bwMode="auto">
              <a:xfrm>
                <a:off x="941662" y="6067425"/>
                <a:ext cx="1646523" cy="307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cs-CZ" altLang="cs-CZ" sz="1400" smtClean="0"/>
                  <a:t>number of species</a:t>
                </a:r>
                <a:endParaRPr lang="cs-CZ" altLang="cs-CZ" sz="1400"/>
              </a:p>
            </p:txBody>
          </p:sp>
        </p:grpSp>
        <p:cxnSp>
          <p:nvCxnSpPr>
            <p:cNvPr id="33" name="Přímá spojnice 32"/>
            <p:cNvCxnSpPr/>
            <p:nvPr/>
          </p:nvCxnSpPr>
          <p:spPr bwMode="auto">
            <a:xfrm>
              <a:off x="3563938" y="3784898"/>
              <a:ext cx="1725612" cy="65405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 bwMode="auto">
            <a:xfrm>
              <a:off x="4073525" y="4057947"/>
              <a:ext cx="0" cy="3921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1" name="TextovéPole 53"/>
            <p:cNvSpPr txBox="1">
              <a:spLocks noChangeArrowheads="1"/>
            </p:cNvSpPr>
            <p:nvPr/>
          </p:nvSpPr>
          <p:spPr bwMode="auto">
            <a:xfrm>
              <a:off x="3903663" y="3148310"/>
              <a:ext cx="6619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600">
                  <a:solidFill>
                    <a:srgbClr val="00B050"/>
                  </a:solidFill>
                </a:rPr>
                <a:t>close</a:t>
              </a:r>
            </a:p>
          </p:txBody>
        </p:sp>
        <p:sp>
          <p:nvSpPr>
            <p:cNvPr id="7202" name="TextovéPole 55"/>
            <p:cNvSpPr txBox="1">
              <a:spLocks noChangeArrowheads="1"/>
            </p:cNvSpPr>
            <p:nvPr/>
          </p:nvSpPr>
          <p:spPr bwMode="auto">
            <a:xfrm>
              <a:off x="3976638" y="4096048"/>
              <a:ext cx="8239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600">
                  <a:solidFill>
                    <a:srgbClr val="00B050"/>
                  </a:solidFill>
                </a:rPr>
                <a:t>remote</a:t>
              </a:r>
            </a:p>
          </p:txBody>
        </p:sp>
      </p:grpSp>
      <p:grpSp>
        <p:nvGrpSpPr>
          <p:cNvPr id="6161" name="Skupina 2"/>
          <p:cNvGrpSpPr>
            <a:grpSpLocks/>
          </p:cNvGrpSpPr>
          <p:nvPr/>
        </p:nvGrpSpPr>
        <p:grpSpPr bwMode="auto">
          <a:xfrm>
            <a:off x="6291263" y="836712"/>
            <a:ext cx="2098675" cy="2160559"/>
            <a:chOff x="6291263" y="4038600"/>
            <a:chExt cx="2098675" cy="2160560"/>
          </a:xfrm>
        </p:grpSpPr>
        <p:cxnSp>
          <p:nvCxnSpPr>
            <p:cNvPr id="37" name="Přímá spojnice 36"/>
            <p:cNvCxnSpPr/>
            <p:nvPr/>
          </p:nvCxnSpPr>
          <p:spPr>
            <a:xfrm>
              <a:off x="6653213" y="4457700"/>
              <a:ext cx="1727200" cy="131603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 flipV="1">
              <a:off x="6653213" y="4387850"/>
              <a:ext cx="1584325" cy="13843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7443788" y="5105400"/>
              <a:ext cx="0" cy="6635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83" name="Skupina 39"/>
            <p:cNvGrpSpPr>
              <a:grpSpLocks/>
            </p:cNvGrpSpPr>
            <p:nvPr/>
          </p:nvGrpSpPr>
          <p:grpSpPr bwMode="auto">
            <a:xfrm>
              <a:off x="6291263" y="4038600"/>
              <a:ext cx="2090737" cy="2160560"/>
              <a:chOff x="539854" y="4214813"/>
              <a:chExt cx="2090634" cy="2160361"/>
            </a:xfrm>
          </p:grpSpPr>
          <p:cxnSp>
            <p:nvCxnSpPr>
              <p:cNvPr id="41" name="Přímá spojnice 40"/>
              <p:cNvCxnSpPr/>
              <p:nvPr/>
            </p:nvCxnSpPr>
            <p:spPr>
              <a:xfrm>
                <a:off x="901786" y="4473551"/>
                <a:ext cx="0" cy="14762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41"/>
              <p:cNvCxnSpPr/>
              <p:nvPr/>
            </p:nvCxnSpPr>
            <p:spPr>
              <a:xfrm>
                <a:off x="901786" y="5949791"/>
                <a:ext cx="17287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3" name="TextovéPole 43"/>
              <p:cNvSpPr txBox="1">
                <a:spLocks noChangeArrowheads="1"/>
              </p:cNvSpPr>
              <p:nvPr/>
            </p:nvSpPr>
            <p:spPr bwMode="auto">
              <a:xfrm rot="-5400000">
                <a:off x="-274632" y="5029299"/>
                <a:ext cx="19367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cs-CZ" altLang="cs-CZ" sz="1400">
                    <a:solidFill>
                      <a:srgbClr val="00B050"/>
                    </a:solidFill>
                  </a:rPr>
                  <a:t>colonization</a:t>
                </a:r>
                <a:r>
                  <a:rPr lang="cs-CZ" altLang="cs-CZ" sz="1400"/>
                  <a:t> </a:t>
                </a:r>
                <a:r>
                  <a:rPr lang="cs-CZ" altLang="cs-CZ" sz="1400">
                    <a:solidFill>
                      <a:srgbClr val="FF0000"/>
                    </a:solidFill>
                  </a:rPr>
                  <a:t>extinction</a:t>
                </a:r>
                <a:endParaRPr lang="cs-CZ" altLang="cs-CZ" sz="1400"/>
              </a:p>
            </p:txBody>
          </p:sp>
          <p:sp>
            <p:nvSpPr>
              <p:cNvPr id="7194" name="TextovéPole 43"/>
              <p:cNvSpPr txBox="1">
                <a:spLocks noChangeArrowheads="1"/>
              </p:cNvSpPr>
              <p:nvPr/>
            </p:nvSpPr>
            <p:spPr bwMode="auto">
              <a:xfrm>
                <a:off x="981075" y="6067425"/>
                <a:ext cx="1646524" cy="307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cs-CZ" altLang="cs-CZ" sz="1400" smtClean="0"/>
                  <a:t>number of species</a:t>
                </a:r>
                <a:endParaRPr lang="cs-CZ" altLang="cs-CZ" sz="1400"/>
              </a:p>
            </p:txBody>
          </p:sp>
        </p:grpSp>
        <p:cxnSp>
          <p:nvCxnSpPr>
            <p:cNvPr id="45" name="Přímá spojnice 44"/>
            <p:cNvCxnSpPr/>
            <p:nvPr/>
          </p:nvCxnSpPr>
          <p:spPr>
            <a:xfrm>
              <a:off x="6653213" y="5114925"/>
              <a:ext cx="1725612" cy="65405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 flipV="1">
              <a:off x="6653213" y="5334001"/>
              <a:ext cx="1736725" cy="439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7162800" y="5364163"/>
              <a:ext cx="0" cy="3921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7924800" y="5407026"/>
              <a:ext cx="0" cy="3921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7696200" y="5486401"/>
              <a:ext cx="0" cy="2651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9" name="TextovéPole 56"/>
            <p:cNvSpPr txBox="1">
              <a:spLocks noChangeArrowheads="1"/>
            </p:cNvSpPr>
            <p:nvPr/>
          </p:nvSpPr>
          <p:spPr bwMode="auto">
            <a:xfrm>
              <a:off x="7872413" y="50847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600">
                  <a:solidFill>
                    <a:srgbClr val="FF0000"/>
                  </a:solidFill>
                </a:rPr>
                <a:t>big</a:t>
              </a:r>
            </a:p>
          </p:txBody>
        </p:sp>
        <p:sp>
          <p:nvSpPr>
            <p:cNvPr id="7190" name="TextovéPole 57"/>
            <p:cNvSpPr txBox="1">
              <a:spLocks noChangeArrowheads="1"/>
            </p:cNvSpPr>
            <p:nvPr/>
          </p:nvSpPr>
          <p:spPr bwMode="auto">
            <a:xfrm>
              <a:off x="7462838" y="4311650"/>
              <a:ext cx="661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600">
                  <a:solidFill>
                    <a:srgbClr val="FF0000"/>
                  </a:solidFill>
                </a:rPr>
                <a:t>small</a:t>
              </a:r>
            </a:p>
          </p:txBody>
        </p:sp>
      </p:grpSp>
      <p:sp>
        <p:nvSpPr>
          <p:cNvPr id="7179" name="AutoShape 46" descr="Robert H. MacArthu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00" y="4236199"/>
            <a:ext cx="2570738" cy="257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36" y="4193242"/>
            <a:ext cx="2658318" cy="266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250" y="3140968"/>
            <a:ext cx="83656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Assumptions</a:t>
            </a:r>
            <a:r>
              <a:rPr lang="cs-CZ" sz="1600" smtClean="0"/>
              <a:t>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Colonization depends on the distance of species pool (and species pool itself)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Extinction depends on island size (due to population size-dependence of extinction probability)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38411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Theory of Island Biogeography - </a:t>
            </a:r>
            <a:r>
              <a:rPr lang="cs-CZ" altLang="cs-CZ" b="1" smtClean="0">
                <a:solidFill>
                  <a:schemeClr val="bg1"/>
                </a:solidFill>
              </a:rPr>
              <a:t>Misunderstandings</a:t>
            </a: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8195" name="AutoShape 46" descr="Robert H. MacArthu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79388" y="549275"/>
            <a:ext cx="62921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cs-CZ" sz="1600"/>
              <a:t>ETIB </a:t>
            </a:r>
            <a:r>
              <a:rPr lang="cs-CZ" sz="1600" smtClean="0"/>
              <a:t>is not a theory about species saturation due to competition</a:t>
            </a:r>
            <a:endParaRPr lang="cs-CZ"/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4737744" y="1124744"/>
            <a:ext cx="3722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smtClean="0"/>
              <a:t>(but the theory admits the role of limited energy and competition)</a:t>
            </a:r>
            <a:endParaRPr lang="cs-CZ" sz="1600"/>
          </a:p>
        </p:txBody>
      </p:sp>
      <p:pic>
        <p:nvPicPr>
          <p:cNvPr id="8237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97" y="2030072"/>
            <a:ext cx="35369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59" y="3789040"/>
            <a:ext cx="29749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Přímá spojnice 4"/>
          <p:cNvCxnSpPr/>
          <p:nvPr/>
        </p:nvCxnSpPr>
        <p:spPr>
          <a:xfrm>
            <a:off x="819150" y="1305024"/>
            <a:ext cx="1727200" cy="13160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5"/>
          <p:cNvCxnSpPr/>
          <p:nvPr/>
        </p:nvCxnSpPr>
        <p:spPr>
          <a:xfrm flipV="1">
            <a:off x="819150" y="1235174"/>
            <a:ext cx="1584325" cy="138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6"/>
          <p:cNvCxnSpPr/>
          <p:nvPr/>
        </p:nvCxnSpPr>
        <p:spPr>
          <a:xfrm>
            <a:off x="1609725" y="1952724"/>
            <a:ext cx="0" cy="663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Skupina 7"/>
          <p:cNvGrpSpPr>
            <a:grpSpLocks/>
          </p:cNvGrpSpPr>
          <p:nvPr/>
        </p:nvGrpSpPr>
        <p:grpSpPr bwMode="auto">
          <a:xfrm>
            <a:off x="457200" y="885924"/>
            <a:ext cx="2090738" cy="2160560"/>
            <a:chOff x="539855" y="4214813"/>
            <a:chExt cx="2090633" cy="2160361"/>
          </a:xfrm>
        </p:grpSpPr>
        <p:cxnSp>
          <p:nvCxnSpPr>
            <p:cNvPr id="22" name="Přímá spojnice 8"/>
            <p:cNvCxnSpPr/>
            <p:nvPr/>
          </p:nvCxnSpPr>
          <p:spPr>
            <a:xfrm>
              <a:off x="901787" y="4473552"/>
              <a:ext cx="0" cy="14762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9"/>
            <p:cNvCxnSpPr/>
            <p:nvPr/>
          </p:nvCxnSpPr>
          <p:spPr>
            <a:xfrm>
              <a:off x="901787" y="5949791"/>
              <a:ext cx="1728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43"/>
            <p:cNvSpPr txBox="1">
              <a:spLocks noChangeArrowheads="1"/>
            </p:cNvSpPr>
            <p:nvPr/>
          </p:nvSpPr>
          <p:spPr bwMode="auto">
            <a:xfrm rot="-5400000">
              <a:off x="-274631" y="5029299"/>
              <a:ext cx="19367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00B050"/>
                  </a:solidFill>
                </a:rPr>
                <a:t>colonization</a:t>
              </a:r>
              <a:r>
                <a:rPr lang="cs-CZ" altLang="cs-CZ" sz="1400"/>
                <a:t> </a:t>
              </a:r>
              <a:r>
                <a:rPr lang="cs-CZ" altLang="cs-CZ" sz="1400">
                  <a:solidFill>
                    <a:srgbClr val="FF0000"/>
                  </a:solidFill>
                </a:rPr>
                <a:t>extinction</a:t>
              </a:r>
              <a:endParaRPr lang="cs-CZ" altLang="cs-CZ" sz="1400"/>
            </a:p>
          </p:txBody>
        </p:sp>
        <p:sp>
          <p:nvSpPr>
            <p:cNvPr id="25" name="TextovéPole 43"/>
            <p:cNvSpPr txBox="1">
              <a:spLocks noChangeArrowheads="1"/>
            </p:cNvSpPr>
            <p:nvPr/>
          </p:nvSpPr>
          <p:spPr bwMode="auto">
            <a:xfrm>
              <a:off x="981075" y="6067425"/>
              <a:ext cx="1646522" cy="3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 smtClean="0"/>
                <a:t>number of species</a:t>
              </a:r>
              <a:endParaRPr lang="cs-CZ" altLang="cs-CZ" sz="1400"/>
            </a:p>
          </p:txBody>
        </p:sp>
      </p:grpSp>
      <p:cxnSp>
        <p:nvCxnSpPr>
          <p:cNvPr id="26" name="Přímá spojnice se šipkou 16"/>
          <p:cNvCxnSpPr/>
          <p:nvPr/>
        </p:nvCxnSpPr>
        <p:spPr>
          <a:xfrm flipH="1">
            <a:off x="1828800" y="1882874"/>
            <a:ext cx="4508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18"/>
          <p:cNvCxnSpPr/>
          <p:nvPr/>
        </p:nvCxnSpPr>
        <p:spPr>
          <a:xfrm>
            <a:off x="1066800" y="1882874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00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orch\Desktop\obr2 antilles amphibians and rept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06538"/>
            <a:ext cx="39608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63738"/>
            <a:ext cx="4248150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storch\Downloads\obr5 plant species isl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064000"/>
            <a:ext cx="41656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79388" y="549275"/>
            <a:ext cx="6292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cs-CZ" sz="1600"/>
              <a:t>ETIB is not a theory about species saturation due to competition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 smtClean="0"/>
              <a:t>ETIB is not a theory on the </a:t>
            </a:r>
            <a:r>
              <a:rPr lang="cs-CZ" sz="1600" i="1" smtClean="0"/>
              <a:t>species-area </a:t>
            </a:r>
            <a:r>
              <a:rPr lang="cs-CZ" sz="1600" i="1"/>
              <a:t>relationship</a:t>
            </a:r>
            <a:endParaRPr lang="cs-CZ" sz="160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Theory of Island Biogeography - </a:t>
            </a:r>
            <a:r>
              <a:rPr lang="cs-CZ" altLang="cs-CZ" b="1" smtClean="0">
                <a:solidFill>
                  <a:schemeClr val="bg1"/>
                </a:solidFill>
              </a:rPr>
              <a:t>Misunderstandings</a:t>
            </a:r>
            <a:endParaRPr lang="en-US" alt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AutoShape 46" descr="Robert H. MacArthu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cxnSp>
        <p:nvCxnSpPr>
          <p:cNvPr id="43" name="Přímá spojnice 4"/>
          <p:cNvCxnSpPr/>
          <p:nvPr/>
        </p:nvCxnSpPr>
        <p:spPr>
          <a:xfrm>
            <a:off x="5237163" y="2722017"/>
            <a:ext cx="16383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5"/>
          <p:cNvCxnSpPr/>
          <p:nvPr/>
        </p:nvCxnSpPr>
        <p:spPr>
          <a:xfrm flipV="1">
            <a:off x="5219700" y="1990179"/>
            <a:ext cx="1584325" cy="138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6"/>
          <p:cNvCxnSpPr/>
          <p:nvPr/>
        </p:nvCxnSpPr>
        <p:spPr>
          <a:xfrm>
            <a:off x="6011863" y="2707729"/>
            <a:ext cx="0" cy="663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33" name="Skupina 7"/>
          <p:cNvGrpSpPr>
            <a:grpSpLocks/>
          </p:cNvGrpSpPr>
          <p:nvPr/>
        </p:nvGrpSpPr>
        <p:grpSpPr bwMode="auto">
          <a:xfrm>
            <a:off x="4857750" y="1640929"/>
            <a:ext cx="2090738" cy="2160560"/>
            <a:chOff x="539855" y="4214813"/>
            <a:chExt cx="2090633" cy="2160361"/>
          </a:xfrm>
        </p:grpSpPr>
        <p:cxnSp>
          <p:nvCxnSpPr>
            <p:cNvPr id="50" name="Přímá spojnice 8"/>
            <p:cNvCxnSpPr/>
            <p:nvPr/>
          </p:nvCxnSpPr>
          <p:spPr>
            <a:xfrm>
              <a:off x="901787" y="4473552"/>
              <a:ext cx="0" cy="14762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9"/>
            <p:cNvCxnSpPr/>
            <p:nvPr/>
          </p:nvCxnSpPr>
          <p:spPr>
            <a:xfrm>
              <a:off x="901787" y="5949791"/>
              <a:ext cx="1728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5" name="TextovéPole 43"/>
            <p:cNvSpPr txBox="1">
              <a:spLocks noChangeArrowheads="1"/>
            </p:cNvSpPr>
            <p:nvPr/>
          </p:nvSpPr>
          <p:spPr bwMode="auto">
            <a:xfrm rot="-5400000">
              <a:off x="-274631" y="5029299"/>
              <a:ext cx="19367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00B050"/>
                  </a:solidFill>
                </a:rPr>
                <a:t>colonization</a:t>
              </a:r>
              <a:r>
                <a:rPr lang="cs-CZ" altLang="cs-CZ" sz="1400"/>
                <a:t> </a:t>
              </a:r>
              <a:r>
                <a:rPr lang="cs-CZ" altLang="cs-CZ" sz="1400">
                  <a:solidFill>
                    <a:srgbClr val="FF0000"/>
                  </a:solidFill>
                </a:rPr>
                <a:t>extinction</a:t>
              </a:r>
              <a:endParaRPr lang="cs-CZ" altLang="cs-CZ" sz="1400"/>
            </a:p>
          </p:txBody>
        </p:sp>
        <p:sp>
          <p:nvSpPr>
            <p:cNvPr id="13346" name="TextovéPole 43"/>
            <p:cNvSpPr txBox="1">
              <a:spLocks noChangeArrowheads="1"/>
            </p:cNvSpPr>
            <p:nvPr/>
          </p:nvSpPr>
          <p:spPr bwMode="auto">
            <a:xfrm>
              <a:off x="981075" y="6067425"/>
              <a:ext cx="1646522" cy="3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 smtClean="0"/>
                <a:t>number of species</a:t>
              </a:r>
              <a:endParaRPr lang="cs-CZ" altLang="cs-CZ" sz="1400"/>
            </a:p>
          </p:txBody>
        </p:sp>
      </p:grpSp>
      <p:cxnSp>
        <p:nvCxnSpPr>
          <p:cNvPr id="59" name="Přímá spojnice 4"/>
          <p:cNvCxnSpPr/>
          <p:nvPr/>
        </p:nvCxnSpPr>
        <p:spPr>
          <a:xfrm>
            <a:off x="2339975" y="1990179"/>
            <a:ext cx="1584325" cy="13017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"/>
          <p:cNvCxnSpPr/>
          <p:nvPr/>
        </p:nvCxnSpPr>
        <p:spPr>
          <a:xfrm>
            <a:off x="2339975" y="2637879"/>
            <a:ext cx="16557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"/>
          <p:cNvCxnSpPr/>
          <p:nvPr/>
        </p:nvCxnSpPr>
        <p:spPr>
          <a:xfrm>
            <a:off x="3133725" y="2623592"/>
            <a:ext cx="0" cy="663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37" name="Skupina 7"/>
          <p:cNvGrpSpPr>
            <a:grpSpLocks/>
          </p:cNvGrpSpPr>
          <p:nvPr/>
        </p:nvGrpSpPr>
        <p:grpSpPr bwMode="auto">
          <a:xfrm>
            <a:off x="1979613" y="1556792"/>
            <a:ext cx="2090737" cy="2160559"/>
            <a:chOff x="539855" y="4214813"/>
            <a:chExt cx="2090633" cy="2160361"/>
          </a:xfrm>
        </p:grpSpPr>
        <p:cxnSp>
          <p:nvCxnSpPr>
            <p:cNvPr id="63" name="Přímá spojnice 8"/>
            <p:cNvCxnSpPr/>
            <p:nvPr/>
          </p:nvCxnSpPr>
          <p:spPr>
            <a:xfrm>
              <a:off x="901787" y="4473551"/>
              <a:ext cx="0" cy="1476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9"/>
            <p:cNvCxnSpPr/>
            <p:nvPr/>
          </p:nvCxnSpPr>
          <p:spPr>
            <a:xfrm>
              <a:off x="901787" y="5949791"/>
              <a:ext cx="17287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1" name="TextovéPole 43"/>
            <p:cNvSpPr txBox="1">
              <a:spLocks noChangeArrowheads="1"/>
            </p:cNvSpPr>
            <p:nvPr/>
          </p:nvSpPr>
          <p:spPr bwMode="auto">
            <a:xfrm rot="-5400000">
              <a:off x="-274631" y="5029299"/>
              <a:ext cx="19367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>
                  <a:solidFill>
                    <a:srgbClr val="00B050"/>
                  </a:solidFill>
                </a:rPr>
                <a:t>colonization</a:t>
              </a:r>
              <a:r>
                <a:rPr lang="cs-CZ" altLang="cs-CZ" sz="1400"/>
                <a:t> </a:t>
              </a:r>
              <a:r>
                <a:rPr lang="cs-CZ" altLang="cs-CZ" sz="1400">
                  <a:solidFill>
                    <a:srgbClr val="FF0000"/>
                  </a:solidFill>
                </a:rPr>
                <a:t>extinction</a:t>
              </a:r>
              <a:endParaRPr lang="cs-CZ" altLang="cs-CZ" sz="1400"/>
            </a:p>
          </p:txBody>
        </p:sp>
        <p:sp>
          <p:nvSpPr>
            <p:cNvPr id="13342" name="TextovéPole 43"/>
            <p:cNvSpPr txBox="1">
              <a:spLocks noChangeArrowheads="1"/>
            </p:cNvSpPr>
            <p:nvPr/>
          </p:nvSpPr>
          <p:spPr bwMode="auto">
            <a:xfrm>
              <a:off x="981075" y="6067425"/>
              <a:ext cx="1646523" cy="3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/>
                <a:t>n</a:t>
              </a:r>
              <a:r>
                <a:rPr lang="cs-CZ" altLang="cs-CZ" sz="1400" smtClean="0"/>
                <a:t>umber of species</a:t>
              </a:r>
              <a:endParaRPr lang="cs-CZ" altLang="cs-CZ" sz="1400"/>
            </a:p>
          </p:txBody>
        </p:sp>
      </p:grp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179388" y="549275"/>
            <a:ext cx="6890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cs-CZ" sz="1600"/>
              <a:t>ETIB is not a theory about species saturation due to competition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 smtClean="0"/>
              <a:t>ETIB is not a theory on the </a:t>
            </a:r>
            <a:r>
              <a:rPr lang="cs-CZ" sz="1600" i="1" smtClean="0"/>
              <a:t>species-area relationship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 smtClean="0"/>
              <a:t>Equilibrium would emerge even if just one rate was diversity-dependent</a:t>
            </a:r>
            <a:endParaRPr lang="cs-CZ" sz="1600"/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4149080"/>
            <a:ext cx="8388424" cy="254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Theory of Island Biogeography - </a:t>
            </a:r>
            <a:r>
              <a:rPr lang="cs-CZ" altLang="cs-CZ" b="1" smtClean="0">
                <a:solidFill>
                  <a:schemeClr val="bg1"/>
                </a:solidFill>
              </a:rPr>
              <a:t>Misunderstandings</a:t>
            </a:r>
            <a:endParaRPr lang="en-US" alt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83671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4"/>
          <p:cNvSpPr txBox="1">
            <a:spLocks noChangeArrowheads="1"/>
          </p:cNvSpPr>
          <p:nvPr/>
        </p:nvSpPr>
        <p:spPr bwMode="auto">
          <a:xfrm>
            <a:off x="4411827" y="4725144"/>
            <a:ext cx="4127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/>
              <a:t>Vetrovsky et al. 2019 Nature Communications</a:t>
            </a:r>
            <a:endParaRPr lang="cs-CZ" altLang="cs-CZ" sz="1200" i="1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  <a:cs typeface="Arial" charset="0"/>
              </a:rPr>
              <a:t>Latitudinal diversity gradient</a:t>
            </a:r>
            <a:endParaRPr lang="en-US" altLang="cs-CZ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39750" y="6021388"/>
            <a:ext cx="659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Interesting exceptions: aphids, aquatic </a:t>
            </a:r>
            <a:r>
              <a:rPr lang="cs-CZ" altLang="cs-CZ" sz="1800" smtClean="0">
                <a:solidFill>
                  <a:schemeClr val="bg1"/>
                </a:solidFill>
              </a:rPr>
              <a:t>macrophytes, soil </a:t>
            </a:r>
            <a:r>
              <a:rPr lang="cs-CZ" altLang="cs-CZ" sz="1800" b="1" smtClean="0">
                <a:solidFill>
                  <a:schemeClr val="bg1"/>
                </a:solidFill>
              </a:rPr>
              <a:t>fungi</a:t>
            </a:r>
            <a:endParaRPr lang="cs-CZ" altLang="cs-CZ" sz="1800" b="1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47412" y="5085183"/>
            <a:ext cx="1828125" cy="1008113"/>
          </a:xfrm>
          <a:prstGeom prst="straightConnector1">
            <a:avLst/>
          </a:pr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4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61450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Neutral </a:t>
            </a:r>
            <a:r>
              <a:rPr lang="cs-CZ" altLang="cs-CZ" sz="1800" b="1">
                <a:solidFill>
                  <a:schemeClr val="bg1"/>
                </a:solidFill>
              </a:rPr>
              <a:t>Theory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pic>
        <p:nvPicPr>
          <p:cNvPr id="13316" name="Picture 34" descr="Stephen-P Hubbell -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888"/>
            <a:ext cx="2987824" cy="461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https://sites.lifesci.ucla.edu/eeb-home/wp-content/uploads/sites/171/2019/06/Hubbell_Steph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9308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8304" y="2132988"/>
            <a:ext cx="190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Steven Hubbell 2001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3186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02088" y="3149600"/>
            <a:ext cx="4398962" cy="3600450"/>
            <a:chOff x="2425" y="1888"/>
            <a:chExt cx="2771" cy="2268"/>
          </a:xfrm>
        </p:grpSpPr>
        <p:sp>
          <p:nvSpPr>
            <p:cNvPr id="15369" name="Rectangle 4"/>
            <p:cNvSpPr>
              <a:spLocks noChangeArrowheads="1"/>
            </p:cNvSpPr>
            <p:nvPr/>
          </p:nvSpPr>
          <p:spPr bwMode="auto">
            <a:xfrm>
              <a:off x="2425" y="216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0" name="Rectangle 5"/>
            <p:cNvSpPr>
              <a:spLocks noChangeArrowheads="1"/>
            </p:cNvSpPr>
            <p:nvPr/>
          </p:nvSpPr>
          <p:spPr bwMode="auto">
            <a:xfrm>
              <a:off x="2698" y="216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1" name="Rectangle 6"/>
            <p:cNvSpPr>
              <a:spLocks noChangeArrowheads="1"/>
            </p:cNvSpPr>
            <p:nvPr/>
          </p:nvSpPr>
          <p:spPr bwMode="auto">
            <a:xfrm>
              <a:off x="2971" y="216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2" name="Rectangle 7"/>
            <p:cNvSpPr>
              <a:spLocks noChangeArrowheads="1"/>
            </p:cNvSpPr>
            <p:nvPr/>
          </p:nvSpPr>
          <p:spPr bwMode="auto">
            <a:xfrm>
              <a:off x="3244" y="216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3" name="Rectangle 8"/>
            <p:cNvSpPr>
              <a:spLocks noChangeArrowheads="1"/>
            </p:cNvSpPr>
            <p:nvPr/>
          </p:nvSpPr>
          <p:spPr bwMode="auto">
            <a:xfrm>
              <a:off x="2425" y="243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4" name="Rectangle 9"/>
            <p:cNvSpPr>
              <a:spLocks noChangeArrowheads="1"/>
            </p:cNvSpPr>
            <p:nvPr/>
          </p:nvSpPr>
          <p:spPr bwMode="auto">
            <a:xfrm>
              <a:off x="2698" y="243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5" name="Rectangle 10"/>
            <p:cNvSpPr>
              <a:spLocks noChangeArrowheads="1"/>
            </p:cNvSpPr>
            <p:nvPr/>
          </p:nvSpPr>
          <p:spPr bwMode="auto">
            <a:xfrm>
              <a:off x="2971" y="243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6" name="Rectangle 11"/>
            <p:cNvSpPr>
              <a:spLocks noChangeArrowheads="1"/>
            </p:cNvSpPr>
            <p:nvPr/>
          </p:nvSpPr>
          <p:spPr bwMode="auto">
            <a:xfrm>
              <a:off x="3244" y="243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7" name="Rectangle 12"/>
            <p:cNvSpPr>
              <a:spLocks noChangeArrowheads="1"/>
            </p:cNvSpPr>
            <p:nvPr/>
          </p:nvSpPr>
          <p:spPr bwMode="auto">
            <a:xfrm>
              <a:off x="2425" y="270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8" name="Rectangle 13"/>
            <p:cNvSpPr>
              <a:spLocks noChangeArrowheads="1"/>
            </p:cNvSpPr>
            <p:nvPr/>
          </p:nvSpPr>
          <p:spPr bwMode="auto">
            <a:xfrm>
              <a:off x="2698" y="270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79" name="Rectangle 14"/>
            <p:cNvSpPr>
              <a:spLocks noChangeArrowheads="1"/>
            </p:cNvSpPr>
            <p:nvPr/>
          </p:nvSpPr>
          <p:spPr bwMode="auto">
            <a:xfrm>
              <a:off x="2971" y="270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0" name="Rectangle 15"/>
            <p:cNvSpPr>
              <a:spLocks noChangeArrowheads="1"/>
            </p:cNvSpPr>
            <p:nvPr/>
          </p:nvSpPr>
          <p:spPr bwMode="auto">
            <a:xfrm>
              <a:off x="3244" y="270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1" name="Rectangle 16"/>
            <p:cNvSpPr>
              <a:spLocks noChangeArrowheads="1"/>
            </p:cNvSpPr>
            <p:nvPr/>
          </p:nvSpPr>
          <p:spPr bwMode="auto">
            <a:xfrm>
              <a:off x="2425" y="188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2" name="Rectangle 17"/>
            <p:cNvSpPr>
              <a:spLocks noChangeArrowheads="1"/>
            </p:cNvSpPr>
            <p:nvPr/>
          </p:nvSpPr>
          <p:spPr bwMode="auto">
            <a:xfrm>
              <a:off x="2698" y="188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3" name="Rectangle 18"/>
            <p:cNvSpPr>
              <a:spLocks noChangeArrowheads="1"/>
            </p:cNvSpPr>
            <p:nvPr/>
          </p:nvSpPr>
          <p:spPr bwMode="auto">
            <a:xfrm>
              <a:off x="2971" y="188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4" name="Rectangle 19"/>
            <p:cNvSpPr>
              <a:spLocks noChangeArrowheads="1"/>
            </p:cNvSpPr>
            <p:nvPr/>
          </p:nvSpPr>
          <p:spPr bwMode="auto">
            <a:xfrm>
              <a:off x="3244" y="188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5" name="Oval 20"/>
            <p:cNvSpPr>
              <a:spLocks noChangeArrowheads="1"/>
            </p:cNvSpPr>
            <p:nvPr/>
          </p:nvSpPr>
          <p:spPr bwMode="auto">
            <a:xfrm>
              <a:off x="2744" y="2206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6" name="Oval 21"/>
            <p:cNvSpPr>
              <a:spLocks noChangeArrowheads="1"/>
            </p:cNvSpPr>
            <p:nvPr/>
          </p:nvSpPr>
          <p:spPr bwMode="auto">
            <a:xfrm>
              <a:off x="2471" y="1934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7" name="Oval 22"/>
            <p:cNvSpPr>
              <a:spLocks noChangeArrowheads="1"/>
            </p:cNvSpPr>
            <p:nvPr/>
          </p:nvSpPr>
          <p:spPr bwMode="auto">
            <a:xfrm>
              <a:off x="2744" y="1934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8" name="Oval 23"/>
            <p:cNvSpPr>
              <a:spLocks noChangeArrowheads="1"/>
            </p:cNvSpPr>
            <p:nvPr/>
          </p:nvSpPr>
          <p:spPr bwMode="auto">
            <a:xfrm>
              <a:off x="3016" y="2206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89" name="Oval 24"/>
            <p:cNvSpPr>
              <a:spLocks noChangeArrowheads="1"/>
            </p:cNvSpPr>
            <p:nvPr/>
          </p:nvSpPr>
          <p:spPr bwMode="auto">
            <a:xfrm>
              <a:off x="3016" y="1934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0" name="Oval 25"/>
            <p:cNvSpPr>
              <a:spLocks noChangeArrowheads="1"/>
            </p:cNvSpPr>
            <p:nvPr/>
          </p:nvSpPr>
          <p:spPr bwMode="auto">
            <a:xfrm>
              <a:off x="3016" y="2206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1" name="Oval 26"/>
            <p:cNvSpPr>
              <a:spLocks noChangeArrowheads="1"/>
            </p:cNvSpPr>
            <p:nvPr/>
          </p:nvSpPr>
          <p:spPr bwMode="auto">
            <a:xfrm>
              <a:off x="3288" y="275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2" name="Oval 27"/>
            <p:cNvSpPr>
              <a:spLocks noChangeArrowheads="1"/>
            </p:cNvSpPr>
            <p:nvPr/>
          </p:nvSpPr>
          <p:spPr bwMode="auto">
            <a:xfrm>
              <a:off x="2471" y="2206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3" name="Oval 28"/>
            <p:cNvSpPr>
              <a:spLocks noChangeArrowheads="1"/>
            </p:cNvSpPr>
            <p:nvPr/>
          </p:nvSpPr>
          <p:spPr bwMode="auto">
            <a:xfrm>
              <a:off x="3288" y="2206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4" name="Oval 29"/>
            <p:cNvSpPr>
              <a:spLocks noChangeArrowheads="1"/>
            </p:cNvSpPr>
            <p:nvPr/>
          </p:nvSpPr>
          <p:spPr bwMode="auto">
            <a:xfrm>
              <a:off x="2744" y="275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5" name="Oval 30"/>
            <p:cNvSpPr>
              <a:spLocks noChangeArrowheads="1"/>
            </p:cNvSpPr>
            <p:nvPr/>
          </p:nvSpPr>
          <p:spPr bwMode="auto">
            <a:xfrm>
              <a:off x="2744" y="247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6" name="Oval 31"/>
            <p:cNvSpPr>
              <a:spLocks noChangeArrowheads="1"/>
            </p:cNvSpPr>
            <p:nvPr/>
          </p:nvSpPr>
          <p:spPr bwMode="auto">
            <a:xfrm>
              <a:off x="3288" y="247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7" name="Oval 32"/>
            <p:cNvSpPr>
              <a:spLocks noChangeArrowheads="1"/>
            </p:cNvSpPr>
            <p:nvPr/>
          </p:nvSpPr>
          <p:spPr bwMode="auto">
            <a:xfrm>
              <a:off x="3288" y="1934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8" name="Oval 33"/>
            <p:cNvSpPr>
              <a:spLocks noChangeArrowheads="1"/>
            </p:cNvSpPr>
            <p:nvPr/>
          </p:nvSpPr>
          <p:spPr bwMode="auto">
            <a:xfrm>
              <a:off x="2471" y="2478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399" name="Oval 34"/>
            <p:cNvSpPr>
              <a:spLocks noChangeArrowheads="1"/>
            </p:cNvSpPr>
            <p:nvPr/>
          </p:nvSpPr>
          <p:spPr bwMode="auto">
            <a:xfrm>
              <a:off x="2471" y="2750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0" name="Oval 35"/>
            <p:cNvSpPr>
              <a:spLocks noChangeArrowheads="1"/>
            </p:cNvSpPr>
            <p:nvPr/>
          </p:nvSpPr>
          <p:spPr bwMode="auto">
            <a:xfrm>
              <a:off x="3288" y="2206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1" name="Rectangle 36"/>
            <p:cNvSpPr>
              <a:spLocks noChangeArrowheads="1"/>
            </p:cNvSpPr>
            <p:nvPr/>
          </p:nvSpPr>
          <p:spPr bwMode="auto">
            <a:xfrm>
              <a:off x="2924" y="334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2" name="Rectangle 37"/>
            <p:cNvSpPr>
              <a:spLocks noChangeArrowheads="1"/>
            </p:cNvSpPr>
            <p:nvPr/>
          </p:nvSpPr>
          <p:spPr bwMode="auto">
            <a:xfrm>
              <a:off x="3197" y="334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3" name="Rectangle 38"/>
            <p:cNvSpPr>
              <a:spLocks noChangeArrowheads="1"/>
            </p:cNvSpPr>
            <p:nvPr/>
          </p:nvSpPr>
          <p:spPr bwMode="auto">
            <a:xfrm>
              <a:off x="3470" y="334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4" name="Rectangle 39"/>
            <p:cNvSpPr>
              <a:spLocks noChangeArrowheads="1"/>
            </p:cNvSpPr>
            <p:nvPr/>
          </p:nvSpPr>
          <p:spPr bwMode="auto">
            <a:xfrm>
              <a:off x="3743" y="3340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5" name="Rectangle 40"/>
            <p:cNvSpPr>
              <a:spLocks noChangeArrowheads="1"/>
            </p:cNvSpPr>
            <p:nvPr/>
          </p:nvSpPr>
          <p:spPr bwMode="auto">
            <a:xfrm>
              <a:off x="2924" y="361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6" name="Rectangle 41"/>
            <p:cNvSpPr>
              <a:spLocks noChangeArrowheads="1"/>
            </p:cNvSpPr>
            <p:nvPr/>
          </p:nvSpPr>
          <p:spPr bwMode="auto">
            <a:xfrm>
              <a:off x="3197" y="361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7" name="Rectangle 42"/>
            <p:cNvSpPr>
              <a:spLocks noChangeArrowheads="1"/>
            </p:cNvSpPr>
            <p:nvPr/>
          </p:nvSpPr>
          <p:spPr bwMode="auto">
            <a:xfrm>
              <a:off x="3470" y="361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8" name="Rectangle 43"/>
            <p:cNvSpPr>
              <a:spLocks noChangeArrowheads="1"/>
            </p:cNvSpPr>
            <p:nvPr/>
          </p:nvSpPr>
          <p:spPr bwMode="auto">
            <a:xfrm>
              <a:off x="3743" y="361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09" name="Rectangle 44"/>
            <p:cNvSpPr>
              <a:spLocks noChangeArrowheads="1"/>
            </p:cNvSpPr>
            <p:nvPr/>
          </p:nvSpPr>
          <p:spPr bwMode="auto">
            <a:xfrm>
              <a:off x="2924" y="388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0" name="Rectangle 45"/>
            <p:cNvSpPr>
              <a:spLocks noChangeArrowheads="1"/>
            </p:cNvSpPr>
            <p:nvPr/>
          </p:nvSpPr>
          <p:spPr bwMode="auto">
            <a:xfrm>
              <a:off x="3197" y="388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1" name="Rectangle 46"/>
            <p:cNvSpPr>
              <a:spLocks noChangeArrowheads="1"/>
            </p:cNvSpPr>
            <p:nvPr/>
          </p:nvSpPr>
          <p:spPr bwMode="auto">
            <a:xfrm>
              <a:off x="3470" y="388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2" name="Rectangle 47"/>
            <p:cNvSpPr>
              <a:spLocks noChangeArrowheads="1"/>
            </p:cNvSpPr>
            <p:nvPr/>
          </p:nvSpPr>
          <p:spPr bwMode="auto">
            <a:xfrm>
              <a:off x="3743" y="388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3" name="Rectangle 48"/>
            <p:cNvSpPr>
              <a:spLocks noChangeArrowheads="1"/>
            </p:cNvSpPr>
            <p:nvPr/>
          </p:nvSpPr>
          <p:spPr bwMode="auto">
            <a:xfrm>
              <a:off x="2924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4" name="Rectangle 49"/>
            <p:cNvSpPr>
              <a:spLocks noChangeArrowheads="1"/>
            </p:cNvSpPr>
            <p:nvPr/>
          </p:nvSpPr>
          <p:spPr bwMode="auto">
            <a:xfrm>
              <a:off x="3197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5" name="Rectangle 50"/>
            <p:cNvSpPr>
              <a:spLocks noChangeArrowheads="1"/>
            </p:cNvSpPr>
            <p:nvPr/>
          </p:nvSpPr>
          <p:spPr bwMode="auto">
            <a:xfrm>
              <a:off x="3470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6" name="Rectangle 51"/>
            <p:cNvSpPr>
              <a:spLocks noChangeArrowheads="1"/>
            </p:cNvSpPr>
            <p:nvPr/>
          </p:nvSpPr>
          <p:spPr bwMode="auto">
            <a:xfrm>
              <a:off x="3743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7" name="Oval 52"/>
            <p:cNvSpPr>
              <a:spLocks noChangeArrowheads="1"/>
            </p:cNvSpPr>
            <p:nvPr/>
          </p:nvSpPr>
          <p:spPr bwMode="auto">
            <a:xfrm>
              <a:off x="2970" y="3114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8" name="Oval 53"/>
            <p:cNvSpPr>
              <a:spLocks noChangeArrowheads="1"/>
            </p:cNvSpPr>
            <p:nvPr/>
          </p:nvSpPr>
          <p:spPr bwMode="auto">
            <a:xfrm>
              <a:off x="3243" y="3114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19" name="Oval 54"/>
            <p:cNvSpPr>
              <a:spLocks noChangeArrowheads="1"/>
            </p:cNvSpPr>
            <p:nvPr/>
          </p:nvSpPr>
          <p:spPr bwMode="auto">
            <a:xfrm>
              <a:off x="3515" y="3386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0" name="Oval 55"/>
            <p:cNvSpPr>
              <a:spLocks noChangeArrowheads="1"/>
            </p:cNvSpPr>
            <p:nvPr/>
          </p:nvSpPr>
          <p:spPr bwMode="auto">
            <a:xfrm>
              <a:off x="3515" y="3658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1" name="Oval 56"/>
            <p:cNvSpPr>
              <a:spLocks noChangeArrowheads="1"/>
            </p:cNvSpPr>
            <p:nvPr/>
          </p:nvSpPr>
          <p:spPr bwMode="auto">
            <a:xfrm>
              <a:off x="3787" y="393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2" name="Oval 57"/>
            <p:cNvSpPr>
              <a:spLocks noChangeArrowheads="1"/>
            </p:cNvSpPr>
            <p:nvPr/>
          </p:nvSpPr>
          <p:spPr bwMode="auto">
            <a:xfrm>
              <a:off x="2970" y="3386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3" name="Oval 58"/>
            <p:cNvSpPr>
              <a:spLocks noChangeArrowheads="1"/>
            </p:cNvSpPr>
            <p:nvPr/>
          </p:nvSpPr>
          <p:spPr bwMode="auto">
            <a:xfrm>
              <a:off x="3243" y="393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4" name="Oval 59"/>
            <p:cNvSpPr>
              <a:spLocks noChangeArrowheads="1"/>
            </p:cNvSpPr>
            <p:nvPr/>
          </p:nvSpPr>
          <p:spPr bwMode="auto">
            <a:xfrm>
              <a:off x="3243" y="365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5" name="Oval 60"/>
            <p:cNvSpPr>
              <a:spLocks noChangeArrowheads="1"/>
            </p:cNvSpPr>
            <p:nvPr/>
          </p:nvSpPr>
          <p:spPr bwMode="auto">
            <a:xfrm>
              <a:off x="3787" y="365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6" name="Oval 61"/>
            <p:cNvSpPr>
              <a:spLocks noChangeArrowheads="1"/>
            </p:cNvSpPr>
            <p:nvPr/>
          </p:nvSpPr>
          <p:spPr bwMode="auto">
            <a:xfrm>
              <a:off x="3787" y="3114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7" name="Oval 62"/>
            <p:cNvSpPr>
              <a:spLocks noChangeArrowheads="1"/>
            </p:cNvSpPr>
            <p:nvPr/>
          </p:nvSpPr>
          <p:spPr bwMode="auto">
            <a:xfrm>
              <a:off x="2970" y="3930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8" name="Oval 63"/>
            <p:cNvSpPr>
              <a:spLocks noChangeArrowheads="1"/>
            </p:cNvSpPr>
            <p:nvPr/>
          </p:nvSpPr>
          <p:spPr bwMode="auto">
            <a:xfrm>
              <a:off x="3516" y="3929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29" name="Rectangle 64"/>
            <p:cNvSpPr>
              <a:spLocks noChangeArrowheads="1"/>
            </p:cNvSpPr>
            <p:nvPr/>
          </p:nvSpPr>
          <p:spPr bwMode="auto">
            <a:xfrm>
              <a:off x="4103" y="261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0" name="Rectangle 65"/>
            <p:cNvSpPr>
              <a:spLocks noChangeArrowheads="1"/>
            </p:cNvSpPr>
            <p:nvPr/>
          </p:nvSpPr>
          <p:spPr bwMode="auto">
            <a:xfrm>
              <a:off x="4376" y="261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1" name="Rectangle 66"/>
            <p:cNvSpPr>
              <a:spLocks noChangeArrowheads="1"/>
            </p:cNvSpPr>
            <p:nvPr/>
          </p:nvSpPr>
          <p:spPr bwMode="auto">
            <a:xfrm>
              <a:off x="4649" y="261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2" name="Rectangle 67"/>
            <p:cNvSpPr>
              <a:spLocks noChangeArrowheads="1"/>
            </p:cNvSpPr>
            <p:nvPr/>
          </p:nvSpPr>
          <p:spPr bwMode="auto">
            <a:xfrm>
              <a:off x="4922" y="2614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3" name="Rectangle 68"/>
            <p:cNvSpPr>
              <a:spLocks noChangeArrowheads="1"/>
            </p:cNvSpPr>
            <p:nvPr/>
          </p:nvSpPr>
          <p:spPr bwMode="auto">
            <a:xfrm>
              <a:off x="4103" y="2886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4" name="Rectangle 69"/>
            <p:cNvSpPr>
              <a:spLocks noChangeArrowheads="1"/>
            </p:cNvSpPr>
            <p:nvPr/>
          </p:nvSpPr>
          <p:spPr bwMode="auto">
            <a:xfrm>
              <a:off x="4376" y="2886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5" name="Rectangle 70"/>
            <p:cNvSpPr>
              <a:spLocks noChangeArrowheads="1"/>
            </p:cNvSpPr>
            <p:nvPr/>
          </p:nvSpPr>
          <p:spPr bwMode="auto">
            <a:xfrm>
              <a:off x="4649" y="2886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6" name="Rectangle 71"/>
            <p:cNvSpPr>
              <a:spLocks noChangeArrowheads="1"/>
            </p:cNvSpPr>
            <p:nvPr/>
          </p:nvSpPr>
          <p:spPr bwMode="auto">
            <a:xfrm>
              <a:off x="4922" y="2886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7" name="Rectangle 72"/>
            <p:cNvSpPr>
              <a:spLocks noChangeArrowheads="1"/>
            </p:cNvSpPr>
            <p:nvPr/>
          </p:nvSpPr>
          <p:spPr bwMode="auto">
            <a:xfrm>
              <a:off x="4103" y="315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8" name="Rectangle 73"/>
            <p:cNvSpPr>
              <a:spLocks noChangeArrowheads="1"/>
            </p:cNvSpPr>
            <p:nvPr/>
          </p:nvSpPr>
          <p:spPr bwMode="auto">
            <a:xfrm>
              <a:off x="4376" y="315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39" name="Rectangle 74"/>
            <p:cNvSpPr>
              <a:spLocks noChangeArrowheads="1"/>
            </p:cNvSpPr>
            <p:nvPr/>
          </p:nvSpPr>
          <p:spPr bwMode="auto">
            <a:xfrm>
              <a:off x="4649" y="315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0" name="Rectangle 75"/>
            <p:cNvSpPr>
              <a:spLocks noChangeArrowheads="1"/>
            </p:cNvSpPr>
            <p:nvPr/>
          </p:nvSpPr>
          <p:spPr bwMode="auto">
            <a:xfrm>
              <a:off x="4922" y="315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1" name="Rectangle 76"/>
            <p:cNvSpPr>
              <a:spLocks noChangeArrowheads="1"/>
            </p:cNvSpPr>
            <p:nvPr/>
          </p:nvSpPr>
          <p:spPr bwMode="auto">
            <a:xfrm>
              <a:off x="4103" y="234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2" name="Rectangle 77"/>
            <p:cNvSpPr>
              <a:spLocks noChangeArrowheads="1"/>
            </p:cNvSpPr>
            <p:nvPr/>
          </p:nvSpPr>
          <p:spPr bwMode="auto">
            <a:xfrm>
              <a:off x="4376" y="234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3" name="Rectangle 78"/>
            <p:cNvSpPr>
              <a:spLocks noChangeArrowheads="1"/>
            </p:cNvSpPr>
            <p:nvPr/>
          </p:nvSpPr>
          <p:spPr bwMode="auto">
            <a:xfrm>
              <a:off x="4649" y="234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4" name="Rectangle 79"/>
            <p:cNvSpPr>
              <a:spLocks noChangeArrowheads="1"/>
            </p:cNvSpPr>
            <p:nvPr/>
          </p:nvSpPr>
          <p:spPr bwMode="auto">
            <a:xfrm>
              <a:off x="4922" y="2342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5" name="Oval 80"/>
            <p:cNvSpPr>
              <a:spLocks noChangeArrowheads="1"/>
            </p:cNvSpPr>
            <p:nvPr/>
          </p:nvSpPr>
          <p:spPr bwMode="auto">
            <a:xfrm>
              <a:off x="4422" y="266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6" name="Oval 81"/>
            <p:cNvSpPr>
              <a:spLocks noChangeArrowheads="1"/>
            </p:cNvSpPr>
            <p:nvPr/>
          </p:nvSpPr>
          <p:spPr bwMode="auto">
            <a:xfrm>
              <a:off x="4149" y="2388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7" name="Oval 82"/>
            <p:cNvSpPr>
              <a:spLocks noChangeArrowheads="1"/>
            </p:cNvSpPr>
            <p:nvPr/>
          </p:nvSpPr>
          <p:spPr bwMode="auto">
            <a:xfrm>
              <a:off x="4422" y="2388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8" name="Oval 83"/>
            <p:cNvSpPr>
              <a:spLocks noChangeArrowheads="1"/>
            </p:cNvSpPr>
            <p:nvPr/>
          </p:nvSpPr>
          <p:spPr bwMode="auto">
            <a:xfrm>
              <a:off x="4694" y="2660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49" name="Oval 84"/>
            <p:cNvSpPr>
              <a:spLocks noChangeArrowheads="1"/>
            </p:cNvSpPr>
            <p:nvPr/>
          </p:nvSpPr>
          <p:spPr bwMode="auto">
            <a:xfrm>
              <a:off x="4694" y="2388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0" name="Oval 85"/>
            <p:cNvSpPr>
              <a:spLocks noChangeArrowheads="1"/>
            </p:cNvSpPr>
            <p:nvPr/>
          </p:nvSpPr>
          <p:spPr bwMode="auto">
            <a:xfrm>
              <a:off x="4694" y="2932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1" name="Oval 86"/>
            <p:cNvSpPr>
              <a:spLocks noChangeArrowheads="1"/>
            </p:cNvSpPr>
            <p:nvPr/>
          </p:nvSpPr>
          <p:spPr bwMode="auto">
            <a:xfrm>
              <a:off x="4966" y="3204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2" name="Oval 87"/>
            <p:cNvSpPr>
              <a:spLocks noChangeArrowheads="1"/>
            </p:cNvSpPr>
            <p:nvPr/>
          </p:nvSpPr>
          <p:spPr bwMode="auto">
            <a:xfrm>
              <a:off x="4149" y="266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3" name="Oval 88"/>
            <p:cNvSpPr>
              <a:spLocks noChangeArrowheads="1"/>
            </p:cNvSpPr>
            <p:nvPr/>
          </p:nvSpPr>
          <p:spPr bwMode="auto">
            <a:xfrm>
              <a:off x="4966" y="266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4" name="Oval 89"/>
            <p:cNvSpPr>
              <a:spLocks noChangeArrowheads="1"/>
            </p:cNvSpPr>
            <p:nvPr/>
          </p:nvSpPr>
          <p:spPr bwMode="auto">
            <a:xfrm>
              <a:off x="4422" y="3204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5" name="Oval 90"/>
            <p:cNvSpPr>
              <a:spLocks noChangeArrowheads="1"/>
            </p:cNvSpPr>
            <p:nvPr/>
          </p:nvSpPr>
          <p:spPr bwMode="auto">
            <a:xfrm>
              <a:off x="4422" y="2932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6" name="Oval 91"/>
            <p:cNvSpPr>
              <a:spLocks noChangeArrowheads="1"/>
            </p:cNvSpPr>
            <p:nvPr/>
          </p:nvSpPr>
          <p:spPr bwMode="auto">
            <a:xfrm>
              <a:off x="4966" y="2932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7" name="Oval 92"/>
            <p:cNvSpPr>
              <a:spLocks noChangeArrowheads="1"/>
            </p:cNvSpPr>
            <p:nvPr/>
          </p:nvSpPr>
          <p:spPr bwMode="auto">
            <a:xfrm>
              <a:off x="4966" y="238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8" name="Oval 93"/>
            <p:cNvSpPr>
              <a:spLocks noChangeArrowheads="1"/>
            </p:cNvSpPr>
            <p:nvPr/>
          </p:nvSpPr>
          <p:spPr bwMode="auto">
            <a:xfrm>
              <a:off x="4149" y="2932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59" name="Oval 94"/>
            <p:cNvSpPr>
              <a:spLocks noChangeArrowheads="1"/>
            </p:cNvSpPr>
            <p:nvPr/>
          </p:nvSpPr>
          <p:spPr bwMode="auto">
            <a:xfrm>
              <a:off x="4149" y="3204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0" name="Oval 95"/>
            <p:cNvSpPr>
              <a:spLocks noChangeArrowheads="1"/>
            </p:cNvSpPr>
            <p:nvPr/>
          </p:nvSpPr>
          <p:spPr bwMode="auto">
            <a:xfrm>
              <a:off x="4695" y="3203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1" name="Oval 96"/>
            <p:cNvSpPr>
              <a:spLocks noChangeArrowheads="1"/>
            </p:cNvSpPr>
            <p:nvPr/>
          </p:nvSpPr>
          <p:spPr bwMode="auto">
            <a:xfrm>
              <a:off x="3288" y="2750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2" name="Oval 97"/>
            <p:cNvSpPr>
              <a:spLocks noChangeArrowheads="1"/>
            </p:cNvSpPr>
            <p:nvPr/>
          </p:nvSpPr>
          <p:spPr bwMode="auto">
            <a:xfrm>
              <a:off x="2471" y="2206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3" name="Oval 98"/>
            <p:cNvSpPr>
              <a:spLocks noChangeArrowheads="1"/>
            </p:cNvSpPr>
            <p:nvPr/>
          </p:nvSpPr>
          <p:spPr bwMode="auto">
            <a:xfrm>
              <a:off x="2744" y="1934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4" name="Oval 99"/>
            <p:cNvSpPr>
              <a:spLocks noChangeArrowheads="1"/>
            </p:cNvSpPr>
            <p:nvPr/>
          </p:nvSpPr>
          <p:spPr bwMode="auto">
            <a:xfrm>
              <a:off x="3016" y="2750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5" name="Oval 100"/>
            <p:cNvSpPr>
              <a:spLocks noChangeArrowheads="1"/>
            </p:cNvSpPr>
            <p:nvPr/>
          </p:nvSpPr>
          <p:spPr bwMode="auto">
            <a:xfrm>
              <a:off x="3016" y="2478"/>
              <a:ext cx="181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6" name="Oval 101"/>
            <p:cNvSpPr>
              <a:spLocks noChangeArrowheads="1"/>
            </p:cNvSpPr>
            <p:nvPr/>
          </p:nvSpPr>
          <p:spPr bwMode="auto">
            <a:xfrm>
              <a:off x="2974" y="3658"/>
              <a:ext cx="181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7" name="Oval 102"/>
            <p:cNvSpPr>
              <a:spLocks noChangeArrowheads="1"/>
            </p:cNvSpPr>
            <p:nvPr/>
          </p:nvSpPr>
          <p:spPr bwMode="auto">
            <a:xfrm>
              <a:off x="3518" y="3114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8" name="Oval 103"/>
            <p:cNvSpPr>
              <a:spLocks noChangeArrowheads="1"/>
            </p:cNvSpPr>
            <p:nvPr/>
          </p:nvSpPr>
          <p:spPr bwMode="auto">
            <a:xfrm>
              <a:off x="3246" y="3930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69" name="Oval 104"/>
            <p:cNvSpPr>
              <a:spLocks noChangeArrowheads="1"/>
            </p:cNvSpPr>
            <p:nvPr/>
          </p:nvSpPr>
          <p:spPr bwMode="auto">
            <a:xfrm>
              <a:off x="3791" y="3386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70" name="Oval 105"/>
            <p:cNvSpPr>
              <a:spLocks noChangeArrowheads="1"/>
            </p:cNvSpPr>
            <p:nvPr/>
          </p:nvSpPr>
          <p:spPr bwMode="auto">
            <a:xfrm>
              <a:off x="3246" y="3386"/>
              <a:ext cx="182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471" name="Oval 106"/>
            <p:cNvSpPr>
              <a:spLocks noChangeArrowheads="1"/>
            </p:cNvSpPr>
            <p:nvPr/>
          </p:nvSpPr>
          <p:spPr bwMode="auto">
            <a:xfrm>
              <a:off x="4150" y="3204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108" name="AutoShape 107"/>
          <p:cNvSpPr>
            <a:spLocks/>
          </p:cNvSpPr>
          <p:nvPr/>
        </p:nvSpPr>
        <p:spPr bwMode="auto">
          <a:xfrm rot="5400000">
            <a:off x="7246144" y="2643982"/>
            <a:ext cx="503237" cy="1657350"/>
          </a:xfrm>
          <a:prstGeom prst="leftBrace">
            <a:avLst>
              <a:gd name="adj1" fmla="val 27445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09" name="AutoShape 108"/>
          <p:cNvSpPr>
            <a:spLocks/>
          </p:cNvSpPr>
          <p:nvPr/>
        </p:nvSpPr>
        <p:spPr bwMode="auto">
          <a:xfrm rot="5400000">
            <a:off x="5949156" y="196057"/>
            <a:ext cx="503237" cy="4248150"/>
          </a:xfrm>
          <a:prstGeom prst="leftBrace">
            <a:avLst>
              <a:gd name="adj1" fmla="val 70347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10" name="Text Box 109"/>
          <p:cNvSpPr txBox="1">
            <a:spLocks noChangeArrowheads="1"/>
          </p:cNvSpPr>
          <p:nvPr/>
        </p:nvSpPr>
        <p:spPr bwMode="auto">
          <a:xfrm>
            <a:off x="6477000" y="2501900"/>
            <a:ext cx="2057400" cy="646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ct val="30000"/>
              </a:spcAft>
              <a:buClr>
                <a:srgbClr val="FF0000"/>
              </a:buClr>
            </a:pPr>
            <a:r>
              <a:rPr lang="cs-CZ" altLang="cs-CZ" sz="1800" b="1">
                <a:latin typeface="Verdana" pitchFamily="34" charset="0"/>
              </a:rPr>
              <a:t>Local community</a:t>
            </a:r>
          </a:p>
        </p:txBody>
      </p:sp>
      <p:sp>
        <p:nvSpPr>
          <p:cNvPr id="111" name="Text Box 110"/>
          <p:cNvSpPr txBox="1">
            <a:spLocks noChangeArrowheads="1"/>
          </p:cNvSpPr>
          <p:nvPr/>
        </p:nvSpPr>
        <p:spPr bwMode="auto">
          <a:xfrm>
            <a:off x="4876800" y="1600200"/>
            <a:ext cx="2611438" cy="3667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Meta</a:t>
            </a:r>
            <a:r>
              <a:rPr lang="cs-CZ" altLang="cs-CZ" sz="1800" b="1">
                <a:latin typeface="Verdana" pitchFamily="34" charset="0"/>
              </a:rPr>
              <a:t>community</a:t>
            </a:r>
          </a:p>
        </p:txBody>
      </p:sp>
      <p:sp>
        <p:nvSpPr>
          <p:cNvPr id="112" name="TextovéPole 111"/>
          <p:cNvSpPr txBox="1"/>
          <p:nvPr/>
        </p:nvSpPr>
        <p:spPr>
          <a:xfrm>
            <a:off x="169863" y="533400"/>
            <a:ext cx="424656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1600" u="sng">
                <a:latin typeface="Arial" charset="0"/>
              </a:rPr>
              <a:t>Assumptions: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>
                <a:latin typeface="Arial" charset="0"/>
              </a:rPr>
              <a:t>Individuals of all species are ecologically and demographically equivalent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>
                <a:latin typeface="Arial" charset="0"/>
              </a:rPr>
              <a:t>Total number of individuals is constant (biotic saturation)</a:t>
            </a:r>
          </a:p>
        </p:txBody>
      </p:sp>
      <p:sp>
        <p:nvSpPr>
          <p:cNvPr id="113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Neutral </a:t>
            </a:r>
            <a:r>
              <a:rPr lang="cs-CZ" altLang="cs-CZ" sz="1800" b="1">
                <a:solidFill>
                  <a:schemeClr val="bg1"/>
                </a:solidFill>
              </a:rPr>
              <a:t>Theory</a:t>
            </a:r>
            <a:endParaRPr lang="en-US" altLang="cs-CZ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07"/>
          <p:cNvSpPr>
            <a:spLocks/>
          </p:cNvSpPr>
          <p:nvPr/>
        </p:nvSpPr>
        <p:spPr bwMode="auto">
          <a:xfrm rot="5400000">
            <a:off x="7246144" y="2643982"/>
            <a:ext cx="503237" cy="1657350"/>
          </a:xfrm>
          <a:prstGeom prst="leftBrace">
            <a:avLst>
              <a:gd name="adj1" fmla="val 27445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6387" name="AutoShape 108"/>
          <p:cNvSpPr>
            <a:spLocks/>
          </p:cNvSpPr>
          <p:nvPr/>
        </p:nvSpPr>
        <p:spPr bwMode="auto">
          <a:xfrm rot="5400000">
            <a:off x="5949156" y="196057"/>
            <a:ext cx="503237" cy="4248150"/>
          </a:xfrm>
          <a:prstGeom prst="leftBrace">
            <a:avLst>
              <a:gd name="adj1" fmla="val 70347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6388" name="Text Box 109"/>
          <p:cNvSpPr txBox="1">
            <a:spLocks noChangeArrowheads="1"/>
          </p:cNvSpPr>
          <p:nvPr/>
        </p:nvSpPr>
        <p:spPr bwMode="auto">
          <a:xfrm>
            <a:off x="6477000" y="2501900"/>
            <a:ext cx="2057400" cy="646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ct val="30000"/>
              </a:spcAft>
              <a:buClr>
                <a:srgbClr val="FF0000"/>
              </a:buClr>
            </a:pPr>
            <a:r>
              <a:rPr lang="cs-CZ" altLang="cs-CZ" sz="1800" b="1">
                <a:latin typeface="Verdana" pitchFamily="34" charset="0"/>
              </a:rPr>
              <a:t>Local community</a:t>
            </a:r>
          </a:p>
        </p:txBody>
      </p:sp>
      <p:sp>
        <p:nvSpPr>
          <p:cNvPr id="16389" name="Text Box 110"/>
          <p:cNvSpPr txBox="1">
            <a:spLocks noChangeArrowheads="1"/>
          </p:cNvSpPr>
          <p:nvPr/>
        </p:nvSpPr>
        <p:spPr bwMode="auto">
          <a:xfrm>
            <a:off x="4876800" y="1600200"/>
            <a:ext cx="2611438" cy="3667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Meta</a:t>
            </a:r>
            <a:r>
              <a:rPr lang="cs-CZ" altLang="cs-CZ" sz="1800" b="1">
                <a:latin typeface="Verdana" pitchFamily="34" charset="0"/>
              </a:rPr>
              <a:t>community</a:t>
            </a:r>
          </a:p>
        </p:txBody>
      </p:sp>
      <p:grpSp>
        <p:nvGrpSpPr>
          <p:cNvPr id="16390" name="Group 738"/>
          <p:cNvGrpSpPr>
            <a:grpSpLocks/>
          </p:cNvGrpSpPr>
          <p:nvPr/>
        </p:nvGrpSpPr>
        <p:grpSpPr bwMode="auto">
          <a:xfrm>
            <a:off x="3981450" y="3143250"/>
            <a:ext cx="4398963" cy="3600450"/>
            <a:chOff x="2425" y="1888"/>
            <a:chExt cx="2771" cy="2268"/>
          </a:xfrm>
        </p:grpSpPr>
        <p:sp>
          <p:nvSpPr>
            <p:cNvPr id="16393" name="Rectangle 256"/>
            <p:cNvSpPr>
              <a:spLocks noChangeArrowheads="1"/>
            </p:cNvSpPr>
            <p:nvPr/>
          </p:nvSpPr>
          <p:spPr bwMode="auto">
            <a:xfrm>
              <a:off x="2924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6394" name="Rectangle 257"/>
            <p:cNvSpPr>
              <a:spLocks noChangeArrowheads="1"/>
            </p:cNvSpPr>
            <p:nvPr/>
          </p:nvSpPr>
          <p:spPr bwMode="auto">
            <a:xfrm>
              <a:off x="3197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6395" name="Rectangle 258"/>
            <p:cNvSpPr>
              <a:spLocks noChangeArrowheads="1"/>
            </p:cNvSpPr>
            <p:nvPr/>
          </p:nvSpPr>
          <p:spPr bwMode="auto">
            <a:xfrm>
              <a:off x="3470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6396" name="Rectangle 259"/>
            <p:cNvSpPr>
              <a:spLocks noChangeArrowheads="1"/>
            </p:cNvSpPr>
            <p:nvPr/>
          </p:nvSpPr>
          <p:spPr bwMode="auto">
            <a:xfrm>
              <a:off x="3743" y="3068"/>
              <a:ext cx="274" cy="272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grpSp>
          <p:nvGrpSpPr>
            <p:cNvPr id="16397" name="Group 737"/>
            <p:cNvGrpSpPr>
              <a:grpSpLocks/>
            </p:cNvGrpSpPr>
            <p:nvPr/>
          </p:nvGrpSpPr>
          <p:grpSpPr bwMode="auto">
            <a:xfrm>
              <a:off x="2425" y="1888"/>
              <a:ext cx="2771" cy="2268"/>
              <a:chOff x="2425" y="1888"/>
              <a:chExt cx="2771" cy="2268"/>
            </a:xfrm>
          </p:grpSpPr>
          <p:sp>
            <p:nvSpPr>
              <p:cNvPr id="16398" name="Rectangle 215"/>
              <p:cNvSpPr>
                <a:spLocks noChangeArrowheads="1"/>
              </p:cNvSpPr>
              <p:nvPr/>
            </p:nvSpPr>
            <p:spPr bwMode="auto">
              <a:xfrm>
                <a:off x="2425" y="2160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399" name="Rectangle 216"/>
              <p:cNvSpPr>
                <a:spLocks noChangeArrowheads="1"/>
              </p:cNvSpPr>
              <p:nvPr/>
            </p:nvSpPr>
            <p:spPr bwMode="auto">
              <a:xfrm>
                <a:off x="2698" y="2160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0" name="Rectangle 217"/>
              <p:cNvSpPr>
                <a:spLocks noChangeArrowheads="1"/>
              </p:cNvSpPr>
              <p:nvPr/>
            </p:nvSpPr>
            <p:spPr bwMode="auto">
              <a:xfrm>
                <a:off x="2971" y="2160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1" name="Rectangle 218"/>
              <p:cNvSpPr>
                <a:spLocks noChangeArrowheads="1"/>
              </p:cNvSpPr>
              <p:nvPr/>
            </p:nvSpPr>
            <p:spPr bwMode="auto">
              <a:xfrm>
                <a:off x="3244" y="2160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2" name="Rectangle 219"/>
              <p:cNvSpPr>
                <a:spLocks noChangeArrowheads="1"/>
              </p:cNvSpPr>
              <p:nvPr/>
            </p:nvSpPr>
            <p:spPr bwMode="auto">
              <a:xfrm>
                <a:off x="2425" y="243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3" name="Rectangle 220"/>
              <p:cNvSpPr>
                <a:spLocks noChangeArrowheads="1"/>
              </p:cNvSpPr>
              <p:nvPr/>
            </p:nvSpPr>
            <p:spPr bwMode="auto">
              <a:xfrm>
                <a:off x="2698" y="243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4" name="Rectangle 221"/>
              <p:cNvSpPr>
                <a:spLocks noChangeArrowheads="1"/>
              </p:cNvSpPr>
              <p:nvPr/>
            </p:nvSpPr>
            <p:spPr bwMode="auto">
              <a:xfrm>
                <a:off x="2971" y="243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5" name="Rectangle 222"/>
              <p:cNvSpPr>
                <a:spLocks noChangeArrowheads="1"/>
              </p:cNvSpPr>
              <p:nvPr/>
            </p:nvSpPr>
            <p:spPr bwMode="auto">
              <a:xfrm>
                <a:off x="3244" y="243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6" name="Rectangle 223"/>
              <p:cNvSpPr>
                <a:spLocks noChangeArrowheads="1"/>
              </p:cNvSpPr>
              <p:nvPr/>
            </p:nvSpPr>
            <p:spPr bwMode="auto">
              <a:xfrm>
                <a:off x="2425" y="270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7" name="Rectangle 224"/>
              <p:cNvSpPr>
                <a:spLocks noChangeArrowheads="1"/>
              </p:cNvSpPr>
              <p:nvPr/>
            </p:nvSpPr>
            <p:spPr bwMode="auto">
              <a:xfrm>
                <a:off x="2698" y="270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8" name="Rectangle 225"/>
              <p:cNvSpPr>
                <a:spLocks noChangeArrowheads="1"/>
              </p:cNvSpPr>
              <p:nvPr/>
            </p:nvSpPr>
            <p:spPr bwMode="auto">
              <a:xfrm>
                <a:off x="2971" y="270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09" name="Rectangle 226"/>
              <p:cNvSpPr>
                <a:spLocks noChangeArrowheads="1"/>
              </p:cNvSpPr>
              <p:nvPr/>
            </p:nvSpPr>
            <p:spPr bwMode="auto">
              <a:xfrm>
                <a:off x="3244" y="270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0" name="Rectangle 227"/>
              <p:cNvSpPr>
                <a:spLocks noChangeArrowheads="1"/>
              </p:cNvSpPr>
              <p:nvPr/>
            </p:nvSpPr>
            <p:spPr bwMode="auto">
              <a:xfrm>
                <a:off x="2425" y="1888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1" name="Rectangle 228"/>
              <p:cNvSpPr>
                <a:spLocks noChangeArrowheads="1"/>
              </p:cNvSpPr>
              <p:nvPr/>
            </p:nvSpPr>
            <p:spPr bwMode="auto">
              <a:xfrm>
                <a:off x="2698" y="1888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2" name="Rectangle 229"/>
              <p:cNvSpPr>
                <a:spLocks noChangeArrowheads="1"/>
              </p:cNvSpPr>
              <p:nvPr/>
            </p:nvSpPr>
            <p:spPr bwMode="auto">
              <a:xfrm>
                <a:off x="2971" y="1888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3" name="Rectangle 230"/>
              <p:cNvSpPr>
                <a:spLocks noChangeArrowheads="1"/>
              </p:cNvSpPr>
              <p:nvPr/>
            </p:nvSpPr>
            <p:spPr bwMode="auto">
              <a:xfrm>
                <a:off x="3244" y="1888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4" name="Oval 231"/>
              <p:cNvSpPr>
                <a:spLocks noChangeArrowheads="1"/>
              </p:cNvSpPr>
              <p:nvPr/>
            </p:nvSpPr>
            <p:spPr bwMode="auto">
              <a:xfrm>
                <a:off x="2744" y="2206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5" name="Oval 232"/>
              <p:cNvSpPr>
                <a:spLocks noChangeArrowheads="1"/>
              </p:cNvSpPr>
              <p:nvPr/>
            </p:nvSpPr>
            <p:spPr bwMode="auto">
              <a:xfrm>
                <a:off x="2744" y="1934"/>
                <a:ext cx="182" cy="18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6" name="Oval 233"/>
              <p:cNvSpPr>
                <a:spLocks noChangeArrowheads="1"/>
              </p:cNvSpPr>
              <p:nvPr/>
            </p:nvSpPr>
            <p:spPr bwMode="auto">
              <a:xfrm>
                <a:off x="3016" y="2206"/>
                <a:ext cx="182" cy="18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7" name="Oval 234"/>
              <p:cNvSpPr>
                <a:spLocks noChangeArrowheads="1"/>
              </p:cNvSpPr>
              <p:nvPr/>
            </p:nvSpPr>
            <p:spPr bwMode="auto">
              <a:xfrm>
                <a:off x="3016" y="1934"/>
                <a:ext cx="182" cy="18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8" name="Oval 235"/>
              <p:cNvSpPr>
                <a:spLocks noChangeArrowheads="1"/>
              </p:cNvSpPr>
              <p:nvPr/>
            </p:nvSpPr>
            <p:spPr bwMode="auto">
              <a:xfrm>
                <a:off x="3016" y="2206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19" name="Oval 236"/>
              <p:cNvSpPr>
                <a:spLocks noChangeArrowheads="1"/>
              </p:cNvSpPr>
              <p:nvPr/>
            </p:nvSpPr>
            <p:spPr bwMode="auto">
              <a:xfrm>
                <a:off x="3288" y="2750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0" name="Oval 237"/>
              <p:cNvSpPr>
                <a:spLocks noChangeArrowheads="1"/>
              </p:cNvSpPr>
              <p:nvPr/>
            </p:nvSpPr>
            <p:spPr bwMode="auto">
              <a:xfrm>
                <a:off x="2471" y="2206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1" name="Oval 238"/>
              <p:cNvSpPr>
                <a:spLocks noChangeArrowheads="1"/>
              </p:cNvSpPr>
              <p:nvPr/>
            </p:nvSpPr>
            <p:spPr bwMode="auto">
              <a:xfrm>
                <a:off x="3288" y="2206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2" name="Oval 239"/>
              <p:cNvSpPr>
                <a:spLocks noChangeArrowheads="1"/>
              </p:cNvSpPr>
              <p:nvPr/>
            </p:nvSpPr>
            <p:spPr bwMode="auto">
              <a:xfrm>
                <a:off x="2744" y="2750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3" name="Oval 240"/>
              <p:cNvSpPr>
                <a:spLocks noChangeArrowheads="1"/>
              </p:cNvSpPr>
              <p:nvPr/>
            </p:nvSpPr>
            <p:spPr bwMode="auto">
              <a:xfrm>
                <a:off x="3288" y="2478"/>
                <a:ext cx="181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4" name="Oval 241"/>
              <p:cNvSpPr>
                <a:spLocks noChangeArrowheads="1"/>
              </p:cNvSpPr>
              <p:nvPr/>
            </p:nvSpPr>
            <p:spPr bwMode="auto">
              <a:xfrm>
                <a:off x="2471" y="2478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5" name="Oval 242"/>
              <p:cNvSpPr>
                <a:spLocks noChangeArrowheads="1"/>
              </p:cNvSpPr>
              <p:nvPr/>
            </p:nvSpPr>
            <p:spPr bwMode="auto">
              <a:xfrm>
                <a:off x="2471" y="2750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6" name="Oval 243"/>
              <p:cNvSpPr>
                <a:spLocks noChangeArrowheads="1"/>
              </p:cNvSpPr>
              <p:nvPr/>
            </p:nvSpPr>
            <p:spPr bwMode="auto">
              <a:xfrm>
                <a:off x="3288" y="2206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7" name="Rectangle 244"/>
              <p:cNvSpPr>
                <a:spLocks noChangeArrowheads="1"/>
              </p:cNvSpPr>
              <p:nvPr/>
            </p:nvSpPr>
            <p:spPr bwMode="auto">
              <a:xfrm>
                <a:off x="2924" y="3340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8" name="Rectangle 245"/>
              <p:cNvSpPr>
                <a:spLocks noChangeArrowheads="1"/>
              </p:cNvSpPr>
              <p:nvPr/>
            </p:nvSpPr>
            <p:spPr bwMode="auto">
              <a:xfrm>
                <a:off x="3197" y="3340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29" name="Rectangle 246"/>
              <p:cNvSpPr>
                <a:spLocks noChangeArrowheads="1"/>
              </p:cNvSpPr>
              <p:nvPr/>
            </p:nvSpPr>
            <p:spPr bwMode="auto">
              <a:xfrm>
                <a:off x="3470" y="3340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0" name="Rectangle 247"/>
              <p:cNvSpPr>
                <a:spLocks noChangeArrowheads="1"/>
              </p:cNvSpPr>
              <p:nvPr/>
            </p:nvSpPr>
            <p:spPr bwMode="auto">
              <a:xfrm>
                <a:off x="3743" y="3340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1" name="Rectangle 248"/>
              <p:cNvSpPr>
                <a:spLocks noChangeArrowheads="1"/>
              </p:cNvSpPr>
              <p:nvPr/>
            </p:nvSpPr>
            <p:spPr bwMode="auto">
              <a:xfrm>
                <a:off x="2924" y="361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2" name="Rectangle 249"/>
              <p:cNvSpPr>
                <a:spLocks noChangeArrowheads="1"/>
              </p:cNvSpPr>
              <p:nvPr/>
            </p:nvSpPr>
            <p:spPr bwMode="auto">
              <a:xfrm>
                <a:off x="3197" y="361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3" name="Rectangle 250"/>
              <p:cNvSpPr>
                <a:spLocks noChangeArrowheads="1"/>
              </p:cNvSpPr>
              <p:nvPr/>
            </p:nvSpPr>
            <p:spPr bwMode="auto">
              <a:xfrm>
                <a:off x="3470" y="361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4" name="Rectangle 251"/>
              <p:cNvSpPr>
                <a:spLocks noChangeArrowheads="1"/>
              </p:cNvSpPr>
              <p:nvPr/>
            </p:nvSpPr>
            <p:spPr bwMode="auto">
              <a:xfrm>
                <a:off x="3743" y="361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5" name="Rectangle 252"/>
              <p:cNvSpPr>
                <a:spLocks noChangeArrowheads="1"/>
              </p:cNvSpPr>
              <p:nvPr/>
            </p:nvSpPr>
            <p:spPr bwMode="auto">
              <a:xfrm>
                <a:off x="2924" y="388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6" name="Rectangle 253"/>
              <p:cNvSpPr>
                <a:spLocks noChangeArrowheads="1"/>
              </p:cNvSpPr>
              <p:nvPr/>
            </p:nvSpPr>
            <p:spPr bwMode="auto">
              <a:xfrm>
                <a:off x="3197" y="388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7" name="Rectangle 254"/>
              <p:cNvSpPr>
                <a:spLocks noChangeArrowheads="1"/>
              </p:cNvSpPr>
              <p:nvPr/>
            </p:nvSpPr>
            <p:spPr bwMode="auto">
              <a:xfrm>
                <a:off x="3470" y="388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8" name="Rectangle 255"/>
              <p:cNvSpPr>
                <a:spLocks noChangeArrowheads="1"/>
              </p:cNvSpPr>
              <p:nvPr/>
            </p:nvSpPr>
            <p:spPr bwMode="auto">
              <a:xfrm>
                <a:off x="3743" y="388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39" name="Oval 260"/>
              <p:cNvSpPr>
                <a:spLocks noChangeArrowheads="1"/>
              </p:cNvSpPr>
              <p:nvPr/>
            </p:nvSpPr>
            <p:spPr bwMode="auto">
              <a:xfrm>
                <a:off x="2970" y="3114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0" name="Oval 261"/>
              <p:cNvSpPr>
                <a:spLocks noChangeArrowheads="1"/>
              </p:cNvSpPr>
              <p:nvPr/>
            </p:nvSpPr>
            <p:spPr bwMode="auto">
              <a:xfrm>
                <a:off x="3243" y="3114"/>
                <a:ext cx="182" cy="18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1" name="Oval 262"/>
              <p:cNvSpPr>
                <a:spLocks noChangeArrowheads="1"/>
              </p:cNvSpPr>
              <p:nvPr/>
            </p:nvSpPr>
            <p:spPr bwMode="auto">
              <a:xfrm>
                <a:off x="3515" y="3658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2" name="Oval 263"/>
              <p:cNvSpPr>
                <a:spLocks noChangeArrowheads="1"/>
              </p:cNvSpPr>
              <p:nvPr/>
            </p:nvSpPr>
            <p:spPr bwMode="auto">
              <a:xfrm>
                <a:off x="2970" y="3386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3" name="Oval 264"/>
              <p:cNvSpPr>
                <a:spLocks noChangeArrowheads="1"/>
              </p:cNvSpPr>
              <p:nvPr/>
            </p:nvSpPr>
            <p:spPr bwMode="auto">
              <a:xfrm>
                <a:off x="3243" y="3930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4" name="Oval 265"/>
              <p:cNvSpPr>
                <a:spLocks noChangeArrowheads="1"/>
              </p:cNvSpPr>
              <p:nvPr/>
            </p:nvSpPr>
            <p:spPr bwMode="auto">
              <a:xfrm>
                <a:off x="3243" y="3658"/>
                <a:ext cx="181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5" name="Oval 266"/>
              <p:cNvSpPr>
                <a:spLocks noChangeArrowheads="1"/>
              </p:cNvSpPr>
              <p:nvPr/>
            </p:nvSpPr>
            <p:spPr bwMode="auto">
              <a:xfrm>
                <a:off x="3787" y="3114"/>
                <a:ext cx="181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6" name="Oval 267"/>
              <p:cNvSpPr>
                <a:spLocks noChangeArrowheads="1"/>
              </p:cNvSpPr>
              <p:nvPr/>
            </p:nvSpPr>
            <p:spPr bwMode="auto">
              <a:xfrm>
                <a:off x="2970" y="3930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7" name="Oval 268"/>
              <p:cNvSpPr>
                <a:spLocks noChangeArrowheads="1"/>
              </p:cNvSpPr>
              <p:nvPr/>
            </p:nvSpPr>
            <p:spPr bwMode="auto">
              <a:xfrm>
                <a:off x="3516" y="3929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8" name="Rectangle 269"/>
              <p:cNvSpPr>
                <a:spLocks noChangeArrowheads="1"/>
              </p:cNvSpPr>
              <p:nvPr/>
            </p:nvSpPr>
            <p:spPr bwMode="auto">
              <a:xfrm>
                <a:off x="4103" y="261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49" name="Rectangle 270"/>
              <p:cNvSpPr>
                <a:spLocks noChangeArrowheads="1"/>
              </p:cNvSpPr>
              <p:nvPr/>
            </p:nvSpPr>
            <p:spPr bwMode="auto">
              <a:xfrm>
                <a:off x="4376" y="261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0" name="Rectangle 271"/>
              <p:cNvSpPr>
                <a:spLocks noChangeArrowheads="1"/>
              </p:cNvSpPr>
              <p:nvPr/>
            </p:nvSpPr>
            <p:spPr bwMode="auto">
              <a:xfrm>
                <a:off x="4649" y="261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1" name="Rectangle 272"/>
              <p:cNvSpPr>
                <a:spLocks noChangeArrowheads="1"/>
              </p:cNvSpPr>
              <p:nvPr/>
            </p:nvSpPr>
            <p:spPr bwMode="auto">
              <a:xfrm>
                <a:off x="4922" y="2614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2" name="Rectangle 273"/>
              <p:cNvSpPr>
                <a:spLocks noChangeArrowheads="1"/>
              </p:cNvSpPr>
              <p:nvPr/>
            </p:nvSpPr>
            <p:spPr bwMode="auto">
              <a:xfrm>
                <a:off x="4103" y="2886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3" name="Rectangle 274"/>
              <p:cNvSpPr>
                <a:spLocks noChangeArrowheads="1"/>
              </p:cNvSpPr>
              <p:nvPr/>
            </p:nvSpPr>
            <p:spPr bwMode="auto">
              <a:xfrm>
                <a:off x="4376" y="2886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4" name="Rectangle 275"/>
              <p:cNvSpPr>
                <a:spLocks noChangeArrowheads="1"/>
              </p:cNvSpPr>
              <p:nvPr/>
            </p:nvSpPr>
            <p:spPr bwMode="auto">
              <a:xfrm>
                <a:off x="4649" y="2886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5" name="Rectangle 276"/>
              <p:cNvSpPr>
                <a:spLocks noChangeArrowheads="1"/>
              </p:cNvSpPr>
              <p:nvPr/>
            </p:nvSpPr>
            <p:spPr bwMode="auto">
              <a:xfrm>
                <a:off x="4922" y="2886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6" name="Rectangle 277"/>
              <p:cNvSpPr>
                <a:spLocks noChangeArrowheads="1"/>
              </p:cNvSpPr>
              <p:nvPr/>
            </p:nvSpPr>
            <p:spPr bwMode="auto">
              <a:xfrm>
                <a:off x="4103" y="3158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7" name="Rectangle 278"/>
              <p:cNvSpPr>
                <a:spLocks noChangeArrowheads="1"/>
              </p:cNvSpPr>
              <p:nvPr/>
            </p:nvSpPr>
            <p:spPr bwMode="auto">
              <a:xfrm>
                <a:off x="4376" y="3158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8" name="Rectangle 279"/>
              <p:cNvSpPr>
                <a:spLocks noChangeArrowheads="1"/>
              </p:cNvSpPr>
              <p:nvPr/>
            </p:nvSpPr>
            <p:spPr bwMode="auto">
              <a:xfrm>
                <a:off x="4649" y="3158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59" name="Rectangle 280"/>
              <p:cNvSpPr>
                <a:spLocks noChangeArrowheads="1"/>
              </p:cNvSpPr>
              <p:nvPr/>
            </p:nvSpPr>
            <p:spPr bwMode="auto">
              <a:xfrm>
                <a:off x="4922" y="3158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0" name="Rectangle 281"/>
              <p:cNvSpPr>
                <a:spLocks noChangeArrowheads="1"/>
              </p:cNvSpPr>
              <p:nvPr/>
            </p:nvSpPr>
            <p:spPr bwMode="auto">
              <a:xfrm>
                <a:off x="4103" y="234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1" name="Rectangle 282"/>
              <p:cNvSpPr>
                <a:spLocks noChangeArrowheads="1"/>
              </p:cNvSpPr>
              <p:nvPr/>
            </p:nvSpPr>
            <p:spPr bwMode="auto">
              <a:xfrm>
                <a:off x="4376" y="234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2" name="Rectangle 283"/>
              <p:cNvSpPr>
                <a:spLocks noChangeArrowheads="1"/>
              </p:cNvSpPr>
              <p:nvPr/>
            </p:nvSpPr>
            <p:spPr bwMode="auto">
              <a:xfrm>
                <a:off x="4649" y="234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3" name="Rectangle 284"/>
              <p:cNvSpPr>
                <a:spLocks noChangeArrowheads="1"/>
              </p:cNvSpPr>
              <p:nvPr/>
            </p:nvSpPr>
            <p:spPr bwMode="auto">
              <a:xfrm>
                <a:off x="4922" y="2342"/>
                <a:ext cx="274" cy="272"/>
              </a:xfrm>
              <a:prstGeom prst="rect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4" name="Oval 285"/>
              <p:cNvSpPr>
                <a:spLocks noChangeArrowheads="1"/>
              </p:cNvSpPr>
              <p:nvPr/>
            </p:nvSpPr>
            <p:spPr bwMode="auto">
              <a:xfrm>
                <a:off x="4149" y="2388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5" name="Oval 286"/>
              <p:cNvSpPr>
                <a:spLocks noChangeArrowheads="1"/>
              </p:cNvSpPr>
              <p:nvPr/>
            </p:nvSpPr>
            <p:spPr bwMode="auto">
              <a:xfrm>
                <a:off x="4694" y="2660"/>
                <a:ext cx="182" cy="18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6" name="Oval 287"/>
              <p:cNvSpPr>
                <a:spLocks noChangeArrowheads="1"/>
              </p:cNvSpPr>
              <p:nvPr/>
            </p:nvSpPr>
            <p:spPr bwMode="auto">
              <a:xfrm>
                <a:off x="4694" y="2388"/>
                <a:ext cx="182" cy="18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7" name="Oval 288"/>
              <p:cNvSpPr>
                <a:spLocks noChangeArrowheads="1"/>
              </p:cNvSpPr>
              <p:nvPr/>
            </p:nvSpPr>
            <p:spPr bwMode="auto">
              <a:xfrm>
                <a:off x="4694" y="2932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8" name="Oval 289"/>
              <p:cNvSpPr>
                <a:spLocks noChangeArrowheads="1"/>
              </p:cNvSpPr>
              <p:nvPr/>
            </p:nvSpPr>
            <p:spPr bwMode="auto">
              <a:xfrm>
                <a:off x="4966" y="3204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69" name="Oval 290"/>
              <p:cNvSpPr>
                <a:spLocks noChangeArrowheads="1"/>
              </p:cNvSpPr>
              <p:nvPr/>
            </p:nvSpPr>
            <p:spPr bwMode="auto">
              <a:xfrm>
                <a:off x="4149" y="2660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0" name="Oval 291"/>
              <p:cNvSpPr>
                <a:spLocks noChangeArrowheads="1"/>
              </p:cNvSpPr>
              <p:nvPr/>
            </p:nvSpPr>
            <p:spPr bwMode="auto">
              <a:xfrm>
                <a:off x="4422" y="3204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1" name="Oval 292"/>
              <p:cNvSpPr>
                <a:spLocks noChangeArrowheads="1"/>
              </p:cNvSpPr>
              <p:nvPr/>
            </p:nvSpPr>
            <p:spPr bwMode="auto">
              <a:xfrm>
                <a:off x="4966" y="2932"/>
                <a:ext cx="181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2" name="Oval 293"/>
              <p:cNvSpPr>
                <a:spLocks noChangeArrowheads="1"/>
              </p:cNvSpPr>
              <p:nvPr/>
            </p:nvSpPr>
            <p:spPr bwMode="auto">
              <a:xfrm>
                <a:off x="4966" y="2388"/>
                <a:ext cx="181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3" name="Oval 294"/>
              <p:cNvSpPr>
                <a:spLocks noChangeArrowheads="1"/>
              </p:cNvSpPr>
              <p:nvPr/>
            </p:nvSpPr>
            <p:spPr bwMode="auto">
              <a:xfrm>
                <a:off x="4149" y="2932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4" name="Oval 295"/>
              <p:cNvSpPr>
                <a:spLocks noChangeArrowheads="1"/>
              </p:cNvSpPr>
              <p:nvPr/>
            </p:nvSpPr>
            <p:spPr bwMode="auto">
              <a:xfrm>
                <a:off x="4149" y="3204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5" name="Oval 296"/>
              <p:cNvSpPr>
                <a:spLocks noChangeArrowheads="1"/>
              </p:cNvSpPr>
              <p:nvPr/>
            </p:nvSpPr>
            <p:spPr bwMode="auto">
              <a:xfrm>
                <a:off x="4695" y="3203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6" name="Oval 297"/>
              <p:cNvSpPr>
                <a:spLocks noChangeArrowheads="1"/>
              </p:cNvSpPr>
              <p:nvPr/>
            </p:nvSpPr>
            <p:spPr bwMode="auto">
              <a:xfrm>
                <a:off x="3288" y="2750"/>
                <a:ext cx="181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7" name="Oval 298"/>
              <p:cNvSpPr>
                <a:spLocks noChangeArrowheads="1"/>
              </p:cNvSpPr>
              <p:nvPr/>
            </p:nvSpPr>
            <p:spPr bwMode="auto">
              <a:xfrm>
                <a:off x="2471" y="2206"/>
                <a:ext cx="181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8" name="Oval 299"/>
              <p:cNvSpPr>
                <a:spLocks noChangeArrowheads="1"/>
              </p:cNvSpPr>
              <p:nvPr/>
            </p:nvSpPr>
            <p:spPr bwMode="auto">
              <a:xfrm>
                <a:off x="2744" y="1934"/>
                <a:ext cx="181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79" name="Oval 300"/>
              <p:cNvSpPr>
                <a:spLocks noChangeArrowheads="1"/>
              </p:cNvSpPr>
              <p:nvPr/>
            </p:nvSpPr>
            <p:spPr bwMode="auto">
              <a:xfrm>
                <a:off x="3016" y="2478"/>
                <a:ext cx="181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0" name="Oval 301"/>
              <p:cNvSpPr>
                <a:spLocks noChangeArrowheads="1"/>
              </p:cNvSpPr>
              <p:nvPr/>
            </p:nvSpPr>
            <p:spPr bwMode="auto">
              <a:xfrm>
                <a:off x="2974" y="3658"/>
                <a:ext cx="181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1" name="Oval 302"/>
              <p:cNvSpPr>
                <a:spLocks noChangeArrowheads="1"/>
              </p:cNvSpPr>
              <p:nvPr/>
            </p:nvSpPr>
            <p:spPr bwMode="auto">
              <a:xfrm>
                <a:off x="3518" y="3114"/>
                <a:ext cx="182" cy="18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2" name="Oval 303"/>
              <p:cNvSpPr>
                <a:spLocks noChangeArrowheads="1"/>
              </p:cNvSpPr>
              <p:nvPr/>
            </p:nvSpPr>
            <p:spPr bwMode="auto">
              <a:xfrm>
                <a:off x="3246" y="3930"/>
                <a:ext cx="182" cy="18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3" name="Oval 304"/>
              <p:cNvSpPr>
                <a:spLocks noChangeArrowheads="1"/>
              </p:cNvSpPr>
              <p:nvPr/>
            </p:nvSpPr>
            <p:spPr bwMode="auto">
              <a:xfrm>
                <a:off x="3791" y="3386"/>
                <a:ext cx="182" cy="181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4" name="Oval 305"/>
              <p:cNvSpPr>
                <a:spLocks noChangeArrowheads="1"/>
              </p:cNvSpPr>
              <p:nvPr/>
            </p:nvSpPr>
            <p:spPr bwMode="auto">
              <a:xfrm>
                <a:off x="4150" y="3204"/>
                <a:ext cx="181" cy="18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5" name="AutoShape 307"/>
              <p:cNvSpPr>
                <a:spLocks noChangeArrowheads="1"/>
              </p:cNvSpPr>
              <p:nvPr/>
            </p:nvSpPr>
            <p:spPr bwMode="auto">
              <a:xfrm>
                <a:off x="2426" y="1933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6" name="AutoShape 308"/>
              <p:cNvSpPr>
                <a:spLocks noChangeArrowheads="1"/>
              </p:cNvSpPr>
              <p:nvPr/>
            </p:nvSpPr>
            <p:spPr bwMode="auto">
              <a:xfrm>
                <a:off x="2699" y="2478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7" name="AutoShape 309"/>
              <p:cNvSpPr>
                <a:spLocks noChangeArrowheads="1"/>
              </p:cNvSpPr>
              <p:nvPr/>
            </p:nvSpPr>
            <p:spPr bwMode="auto">
              <a:xfrm>
                <a:off x="2971" y="2704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8" name="AutoShape 310"/>
              <p:cNvSpPr>
                <a:spLocks noChangeArrowheads="1"/>
              </p:cNvSpPr>
              <p:nvPr/>
            </p:nvSpPr>
            <p:spPr bwMode="auto">
              <a:xfrm>
                <a:off x="3243" y="1933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89" name="AutoShape 311"/>
              <p:cNvSpPr>
                <a:spLocks noChangeArrowheads="1"/>
              </p:cNvSpPr>
              <p:nvPr/>
            </p:nvSpPr>
            <p:spPr bwMode="auto">
              <a:xfrm>
                <a:off x="3198" y="3385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90" name="AutoShape 312"/>
              <p:cNvSpPr>
                <a:spLocks noChangeArrowheads="1"/>
              </p:cNvSpPr>
              <p:nvPr/>
            </p:nvSpPr>
            <p:spPr bwMode="auto">
              <a:xfrm>
                <a:off x="3470" y="3339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91" name="AutoShape 313"/>
              <p:cNvSpPr>
                <a:spLocks noChangeArrowheads="1"/>
              </p:cNvSpPr>
              <p:nvPr/>
            </p:nvSpPr>
            <p:spPr bwMode="auto">
              <a:xfrm>
                <a:off x="3742" y="3657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92" name="AutoShape 314"/>
              <p:cNvSpPr>
                <a:spLocks noChangeArrowheads="1"/>
              </p:cNvSpPr>
              <p:nvPr/>
            </p:nvSpPr>
            <p:spPr bwMode="auto">
              <a:xfrm>
                <a:off x="3742" y="3884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93" name="AutoShape 315"/>
              <p:cNvSpPr>
                <a:spLocks noChangeArrowheads="1"/>
              </p:cNvSpPr>
              <p:nvPr/>
            </p:nvSpPr>
            <p:spPr bwMode="auto">
              <a:xfrm>
                <a:off x="4377" y="2387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94" name="AutoShape 316"/>
              <p:cNvSpPr>
                <a:spLocks noChangeArrowheads="1"/>
              </p:cNvSpPr>
              <p:nvPr/>
            </p:nvSpPr>
            <p:spPr bwMode="auto">
              <a:xfrm>
                <a:off x="4422" y="2659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95" name="AutoShape 317"/>
              <p:cNvSpPr>
                <a:spLocks noChangeArrowheads="1"/>
              </p:cNvSpPr>
              <p:nvPr/>
            </p:nvSpPr>
            <p:spPr bwMode="auto">
              <a:xfrm>
                <a:off x="4422" y="2931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16496" name="AutoShape 318"/>
              <p:cNvSpPr>
                <a:spLocks noChangeArrowheads="1"/>
              </p:cNvSpPr>
              <p:nvPr/>
            </p:nvSpPr>
            <p:spPr bwMode="auto">
              <a:xfrm>
                <a:off x="4967" y="2614"/>
                <a:ext cx="227" cy="227"/>
              </a:xfrm>
              <a:prstGeom prst="irregularSeal1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 altLang="cs-CZ"/>
              </a:p>
            </p:txBody>
          </p:sp>
        </p:grpSp>
      </p:grpSp>
      <p:sp>
        <p:nvSpPr>
          <p:cNvPr id="112" name="TextovéPole 111"/>
          <p:cNvSpPr txBox="1"/>
          <p:nvPr/>
        </p:nvSpPr>
        <p:spPr>
          <a:xfrm>
            <a:off x="169863" y="533400"/>
            <a:ext cx="424656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1600" u="sng">
                <a:latin typeface="Arial" charset="0"/>
              </a:rPr>
              <a:t>Assumptions: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>
                <a:latin typeface="Arial" charset="0"/>
              </a:rPr>
              <a:t>Individuals of all species are ecologically and demographically equivalent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>
                <a:latin typeface="Arial" charset="0"/>
              </a:rPr>
              <a:t>Total number of individuals is constant (biotic saturation)</a:t>
            </a:r>
          </a:p>
        </p:txBody>
      </p:sp>
      <p:sp>
        <p:nvSpPr>
          <p:cNvPr id="113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Neutral </a:t>
            </a:r>
            <a:r>
              <a:rPr lang="cs-CZ" altLang="cs-CZ" sz="1800" b="1">
                <a:solidFill>
                  <a:schemeClr val="bg1"/>
                </a:solidFill>
              </a:rPr>
              <a:t>Theory</a:t>
            </a:r>
            <a:endParaRPr lang="en-US" altLang="cs-CZ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/>
          </p:cNvSpPr>
          <p:nvPr/>
        </p:nvSpPr>
        <p:spPr bwMode="auto">
          <a:xfrm rot="5400000">
            <a:off x="7246144" y="2643982"/>
            <a:ext cx="503237" cy="1657350"/>
          </a:xfrm>
          <a:prstGeom prst="leftBrace">
            <a:avLst>
              <a:gd name="adj1" fmla="val 27445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7411" name="AutoShape 4"/>
          <p:cNvSpPr>
            <a:spLocks/>
          </p:cNvSpPr>
          <p:nvPr/>
        </p:nvSpPr>
        <p:spPr bwMode="auto">
          <a:xfrm rot="5400000">
            <a:off x="5949156" y="196057"/>
            <a:ext cx="503237" cy="4248150"/>
          </a:xfrm>
          <a:prstGeom prst="leftBrace">
            <a:avLst>
              <a:gd name="adj1" fmla="val 70347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477000" y="2501900"/>
            <a:ext cx="2057400" cy="646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ct val="30000"/>
              </a:spcAft>
              <a:buClr>
                <a:srgbClr val="FF0000"/>
              </a:buClr>
            </a:pPr>
            <a:r>
              <a:rPr lang="cs-CZ" altLang="cs-CZ" sz="1800" b="1">
                <a:latin typeface="Verdana" pitchFamily="34" charset="0"/>
              </a:rPr>
              <a:t>Local community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876800" y="1600200"/>
            <a:ext cx="2611438" cy="3667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Meta</a:t>
            </a:r>
            <a:r>
              <a:rPr lang="cs-CZ" altLang="cs-CZ" sz="1800" b="1">
                <a:latin typeface="Verdana" pitchFamily="34" charset="0"/>
              </a:rPr>
              <a:t>community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4773613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5207000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5640388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6073775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>
            <a:off x="3981450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19" name="Rectangle 14"/>
          <p:cNvSpPr>
            <a:spLocks noChangeArrowheads="1"/>
          </p:cNvSpPr>
          <p:nvPr/>
        </p:nvSpPr>
        <p:spPr bwMode="auto">
          <a:xfrm>
            <a:off x="4414838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0" name="Rectangle 15"/>
          <p:cNvSpPr>
            <a:spLocks noChangeArrowheads="1"/>
          </p:cNvSpPr>
          <p:nvPr/>
        </p:nvSpPr>
        <p:spPr bwMode="auto">
          <a:xfrm>
            <a:off x="4848225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1" name="Rectangle 16"/>
          <p:cNvSpPr>
            <a:spLocks noChangeArrowheads="1"/>
          </p:cNvSpPr>
          <p:nvPr/>
        </p:nvSpPr>
        <p:spPr bwMode="auto">
          <a:xfrm>
            <a:off x="5281613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2" name="Rectangle 17"/>
          <p:cNvSpPr>
            <a:spLocks noChangeArrowheads="1"/>
          </p:cNvSpPr>
          <p:nvPr/>
        </p:nvSpPr>
        <p:spPr bwMode="auto">
          <a:xfrm>
            <a:off x="3981450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3" name="Rectangle 18"/>
          <p:cNvSpPr>
            <a:spLocks noChangeArrowheads="1"/>
          </p:cNvSpPr>
          <p:nvPr/>
        </p:nvSpPr>
        <p:spPr bwMode="auto">
          <a:xfrm>
            <a:off x="4414838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4" name="Rectangle 19"/>
          <p:cNvSpPr>
            <a:spLocks noChangeArrowheads="1"/>
          </p:cNvSpPr>
          <p:nvPr/>
        </p:nvSpPr>
        <p:spPr bwMode="auto">
          <a:xfrm>
            <a:off x="4848225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5" name="Rectangle 20"/>
          <p:cNvSpPr>
            <a:spLocks noChangeArrowheads="1"/>
          </p:cNvSpPr>
          <p:nvPr/>
        </p:nvSpPr>
        <p:spPr bwMode="auto">
          <a:xfrm>
            <a:off x="5281613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6" name="Rectangle 21"/>
          <p:cNvSpPr>
            <a:spLocks noChangeArrowheads="1"/>
          </p:cNvSpPr>
          <p:nvPr/>
        </p:nvSpPr>
        <p:spPr bwMode="auto">
          <a:xfrm>
            <a:off x="3981450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7" name="Rectangle 22"/>
          <p:cNvSpPr>
            <a:spLocks noChangeArrowheads="1"/>
          </p:cNvSpPr>
          <p:nvPr/>
        </p:nvSpPr>
        <p:spPr bwMode="auto">
          <a:xfrm>
            <a:off x="4414838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8" name="Rectangle 23"/>
          <p:cNvSpPr>
            <a:spLocks noChangeArrowheads="1"/>
          </p:cNvSpPr>
          <p:nvPr/>
        </p:nvSpPr>
        <p:spPr bwMode="auto">
          <a:xfrm>
            <a:off x="4848225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29" name="Rectangle 24"/>
          <p:cNvSpPr>
            <a:spLocks noChangeArrowheads="1"/>
          </p:cNvSpPr>
          <p:nvPr/>
        </p:nvSpPr>
        <p:spPr bwMode="auto">
          <a:xfrm>
            <a:off x="5281613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0" name="Rectangle 25"/>
          <p:cNvSpPr>
            <a:spLocks noChangeArrowheads="1"/>
          </p:cNvSpPr>
          <p:nvPr/>
        </p:nvSpPr>
        <p:spPr bwMode="auto">
          <a:xfrm>
            <a:off x="3981450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1" name="Rectangle 26"/>
          <p:cNvSpPr>
            <a:spLocks noChangeArrowheads="1"/>
          </p:cNvSpPr>
          <p:nvPr/>
        </p:nvSpPr>
        <p:spPr bwMode="auto">
          <a:xfrm>
            <a:off x="4414838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848225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3" name="Rectangle 28"/>
          <p:cNvSpPr>
            <a:spLocks noChangeArrowheads="1"/>
          </p:cNvSpPr>
          <p:nvPr/>
        </p:nvSpPr>
        <p:spPr bwMode="auto">
          <a:xfrm>
            <a:off x="5281613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4" name="Oval 29"/>
          <p:cNvSpPr>
            <a:spLocks noChangeArrowheads="1"/>
          </p:cNvSpPr>
          <p:nvPr/>
        </p:nvSpPr>
        <p:spPr bwMode="auto">
          <a:xfrm>
            <a:off x="4487863" y="36480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5" name="Oval 30"/>
          <p:cNvSpPr>
            <a:spLocks noChangeArrowheads="1"/>
          </p:cNvSpPr>
          <p:nvPr/>
        </p:nvSpPr>
        <p:spPr bwMode="auto">
          <a:xfrm>
            <a:off x="4487863" y="321627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6" name="Oval 31"/>
          <p:cNvSpPr>
            <a:spLocks noChangeArrowheads="1"/>
          </p:cNvSpPr>
          <p:nvPr/>
        </p:nvSpPr>
        <p:spPr bwMode="auto">
          <a:xfrm>
            <a:off x="4919663" y="364807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7" name="Oval 32"/>
          <p:cNvSpPr>
            <a:spLocks noChangeArrowheads="1"/>
          </p:cNvSpPr>
          <p:nvPr/>
        </p:nvSpPr>
        <p:spPr bwMode="auto">
          <a:xfrm>
            <a:off x="4919663" y="321627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8" name="Oval 33"/>
          <p:cNvSpPr>
            <a:spLocks noChangeArrowheads="1"/>
          </p:cNvSpPr>
          <p:nvPr/>
        </p:nvSpPr>
        <p:spPr bwMode="auto">
          <a:xfrm>
            <a:off x="4919663" y="36480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39" name="Oval 34"/>
          <p:cNvSpPr>
            <a:spLocks noChangeArrowheads="1"/>
          </p:cNvSpPr>
          <p:nvPr/>
        </p:nvSpPr>
        <p:spPr bwMode="auto">
          <a:xfrm>
            <a:off x="5351463" y="45116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0" name="Oval 35"/>
          <p:cNvSpPr>
            <a:spLocks noChangeArrowheads="1"/>
          </p:cNvSpPr>
          <p:nvPr/>
        </p:nvSpPr>
        <p:spPr bwMode="auto">
          <a:xfrm>
            <a:off x="4054475" y="3648075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1" name="Oval 36"/>
          <p:cNvSpPr>
            <a:spLocks noChangeArrowheads="1"/>
          </p:cNvSpPr>
          <p:nvPr/>
        </p:nvSpPr>
        <p:spPr bwMode="auto">
          <a:xfrm>
            <a:off x="5351463" y="364807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2" name="Oval 37"/>
          <p:cNvSpPr>
            <a:spLocks noChangeArrowheads="1"/>
          </p:cNvSpPr>
          <p:nvPr/>
        </p:nvSpPr>
        <p:spPr bwMode="auto">
          <a:xfrm>
            <a:off x="4487863" y="451167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3" name="Oval 38"/>
          <p:cNvSpPr>
            <a:spLocks noChangeArrowheads="1"/>
          </p:cNvSpPr>
          <p:nvPr/>
        </p:nvSpPr>
        <p:spPr bwMode="auto">
          <a:xfrm>
            <a:off x="5351463" y="407987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4" name="Oval 39"/>
          <p:cNvSpPr>
            <a:spLocks noChangeArrowheads="1"/>
          </p:cNvSpPr>
          <p:nvPr/>
        </p:nvSpPr>
        <p:spPr bwMode="auto">
          <a:xfrm>
            <a:off x="4054475" y="4079875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5" name="Oval 40"/>
          <p:cNvSpPr>
            <a:spLocks noChangeArrowheads="1"/>
          </p:cNvSpPr>
          <p:nvPr/>
        </p:nvSpPr>
        <p:spPr bwMode="auto">
          <a:xfrm>
            <a:off x="4054475" y="4511675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6" name="Oval 41"/>
          <p:cNvSpPr>
            <a:spLocks noChangeArrowheads="1"/>
          </p:cNvSpPr>
          <p:nvPr/>
        </p:nvSpPr>
        <p:spPr bwMode="auto">
          <a:xfrm>
            <a:off x="5351463" y="364807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7" name="Rectangle 42"/>
          <p:cNvSpPr>
            <a:spLocks noChangeArrowheads="1"/>
          </p:cNvSpPr>
          <p:nvPr/>
        </p:nvSpPr>
        <p:spPr bwMode="auto">
          <a:xfrm>
            <a:off x="4773613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8" name="Rectangle 43"/>
          <p:cNvSpPr>
            <a:spLocks noChangeArrowheads="1"/>
          </p:cNvSpPr>
          <p:nvPr/>
        </p:nvSpPr>
        <p:spPr bwMode="auto">
          <a:xfrm>
            <a:off x="5207000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49" name="Rectangle 44"/>
          <p:cNvSpPr>
            <a:spLocks noChangeArrowheads="1"/>
          </p:cNvSpPr>
          <p:nvPr/>
        </p:nvSpPr>
        <p:spPr bwMode="auto">
          <a:xfrm>
            <a:off x="5640388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0" name="Rectangle 45"/>
          <p:cNvSpPr>
            <a:spLocks noChangeArrowheads="1"/>
          </p:cNvSpPr>
          <p:nvPr/>
        </p:nvSpPr>
        <p:spPr bwMode="auto">
          <a:xfrm>
            <a:off x="6073775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1" name="Rectangle 46"/>
          <p:cNvSpPr>
            <a:spLocks noChangeArrowheads="1"/>
          </p:cNvSpPr>
          <p:nvPr/>
        </p:nvSpPr>
        <p:spPr bwMode="auto">
          <a:xfrm>
            <a:off x="4773613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2" name="Rectangle 47"/>
          <p:cNvSpPr>
            <a:spLocks noChangeArrowheads="1"/>
          </p:cNvSpPr>
          <p:nvPr/>
        </p:nvSpPr>
        <p:spPr bwMode="auto">
          <a:xfrm>
            <a:off x="5207000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3" name="Rectangle 48"/>
          <p:cNvSpPr>
            <a:spLocks noChangeArrowheads="1"/>
          </p:cNvSpPr>
          <p:nvPr/>
        </p:nvSpPr>
        <p:spPr bwMode="auto">
          <a:xfrm>
            <a:off x="5640388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4" name="Rectangle 49"/>
          <p:cNvSpPr>
            <a:spLocks noChangeArrowheads="1"/>
          </p:cNvSpPr>
          <p:nvPr/>
        </p:nvSpPr>
        <p:spPr bwMode="auto">
          <a:xfrm>
            <a:off x="6073775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5" name="Rectangle 50"/>
          <p:cNvSpPr>
            <a:spLocks noChangeArrowheads="1"/>
          </p:cNvSpPr>
          <p:nvPr/>
        </p:nvSpPr>
        <p:spPr bwMode="auto">
          <a:xfrm>
            <a:off x="4773613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6" name="Rectangle 51"/>
          <p:cNvSpPr>
            <a:spLocks noChangeArrowheads="1"/>
          </p:cNvSpPr>
          <p:nvPr/>
        </p:nvSpPr>
        <p:spPr bwMode="auto">
          <a:xfrm>
            <a:off x="5207000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7" name="Rectangle 52"/>
          <p:cNvSpPr>
            <a:spLocks noChangeArrowheads="1"/>
          </p:cNvSpPr>
          <p:nvPr/>
        </p:nvSpPr>
        <p:spPr bwMode="auto">
          <a:xfrm>
            <a:off x="5640388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8" name="Rectangle 53"/>
          <p:cNvSpPr>
            <a:spLocks noChangeArrowheads="1"/>
          </p:cNvSpPr>
          <p:nvPr/>
        </p:nvSpPr>
        <p:spPr bwMode="auto">
          <a:xfrm>
            <a:off x="6073775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59" name="Oval 54"/>
          <p:cNvSpPr>
            <a:spLocks noChangeArrowheads="1"/>
          </p:cNvSpPr>
          <p:nvPr/>
        </p:nvSpPr>
        <p:spPr bwMode="auto">
          <a:xfrm>
            <a:off x="4846638" y="508952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0" name="Oval 55"/>
          <p:cNvSpPr>
            <a:spLocks noChangeArrowheads="1"/>
          </p:cNvSpPr>
          <p:nvPr/>
        </p:nvSpPr>
        <p:spPr bwMode="auto">
          <a:xfrm>
            <a:off x="5280025" y="50895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1" name="Oval 56"/>
          <p:cNvSpPr>
            <a:spLocks noChangeArrowheads="1"/>
          </p:cNvSpPr>
          <p:nvPr/>
        </p:nvSpPr>
        <p:spPr bwMode="auto">
          <a:xfrm>
            <a:off x="5711825" y="59531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2" name="Oval 57"/>
          <p:cNvSpPr>
            <a:spLocks noChangeArrowheads="1"/>
          </p:cNvSpPr>
          <p:nvPr/>
        </p:nvSpPr>
        <p:spPr bwMode="auto">
          <a:xfrm>
            <a:off x="4846638" y="552132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3" name="Oval 58"/>
          <p:cNvSpPr>
            <a:spLocks noChangeArrowheads="1"/>
          </p:cNvSpPr>
          <p:nvPr/>
        </p:nvSpPr>
        <p:spPr bwMode="auto">
          <a:xfrm>
            <a:off x="5280025" y="6384925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4" name="Oval 59"/>
          <p:cNvSpPr>
            <a:spLocks noChangeArrowheads="1"/>
          </p:cNvSpPr>
          <p:nvPr/>
        </p:nvSpPr>
        <p:spPr bwMode="auto">
          <a:xfrm>
            <a:off x="5280025" y="595312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5" name="Oval 60"/>
          <p:cNvSpPr>
            <a:spLocks noChangeArrowheads="1"/>
          </p:cNvSpPr>
          <p:nvPr/>
        </p:nvSpPr>
        <p:spPr bwMode="auto">
          <a:xfrm>
            <a:off x="6143625" y="508952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6" name="Oval 61"/>
          <p:cNvSpPr>
            <a:spLocks noChangeArrowheads="1"/>
          </p:cNvSpPr>
          <p:nvPr/>
        </p:nvSpPr>
        <p:spPr bwMode="auto">
          <a:xfrm>
            <a:off x="4846638" y="638492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7" name="Oval 62"/>
          <p:cNvSpPr>
            <a:spLocks noChangeArrowheads="1"/>
          </p:cNvSpPr>
          <p:nvPr/>
        </p:nvSpPr>
        <p:spPr bwMode="auto">
          <a:xfrm>
            <a:off x="5713413" y="6383338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8" name="Rectangle 63"/>
          <p:cNvSpPr>
            <a:spLocks noChangeArrowheads="1"/>
          </p:cNvSpPr>
          <p:nvPr/>
        </p:nvSpPr>
        <p:spPr bwMode="auto">
          <a:xfrm>
            <a:off x="6645275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69" name="Rectangle 64"/>
          <p:cNvSpPr>
            <a:spLocks noChangeArrowheads="1"/>
          </p:cNvSpPr>
          <p:nvPr/>
        </p:nvSpPr>
        <p:spPr bwMode="auto">
          <a:xfrm>
            <a:off x="7078663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0" name="Rectangle 65"/>
          <p:cNvSpPr>
            <a:spLocks noChangeArrowheads="1"/>
          </p:cNvSpPr>
          <p:nvPr/>
        </p:nvSpPr>
        <p:spPr bwMode="auto">
          <a:xfrm>
            <a:off x="7512050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1" name="Rectangle 66"/>
          <p:cNvSpPr>
            <a:spLocks noChangeArrowheads="1"/>
          </p:cNvSpPr>
          <p:nvPr/>
        </p:nvSpPr>
        <p:spPr bwMode="auto">
          <a:xfrm>
            <a:off x="7945438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2" name="Rectangle 67"/>
          <p:cNvSpPr>
            <a:spLocks noChangeArrowheads="1"/>
          </p:cNvSpPr>
          <p:nvPr/>
        </p:nvSpPr>
        <p:spPr bwMode="auto">
          <a:xfrm>
            <a:off x="6645275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3" name="Rectangle 68"/>
          <p:cNvSpPr>
            <a:spLocks noChangeArrowheads="1"/>
          </p:cNvSpPr>
          <p:nvPr/>
        </p:nvSpPr>
        <p:spPr bwMode="auto">
          <a:xfrm>
            <a:off x="7078663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4" name="Rectangle 69"/>
          <p:cNvSpPr>
            <a:spLocks noChangeArrowheads="1"/>
          </p:cNvSpPr>
          <p:nvPr/>
        </p:nvSpPr>
        <p:spPr bwMode="auto">
          <a:xfrm>
            <a:off x="7512050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5" name="Rectangle 70"/>
          <p:cNvSpPr>
            <a:spLocks noChangeArrowheads="1"/>
          </p:cNvSpPr>
          <p:nvPr/>
        </p:nvSpPr>
        <p:spPr bwMode="auto">
          <a:xfrm>
            <a:off x="7945438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6" name="Rectangle 71"/>
          <p:cNvSpPr>
            <a:spLocks noChangeArrowheads="1"/>
          </p:cNvSpPr>
          <p:nvPr/>
        </p:nvSpPr>
        <p:spPr bwMode="auto">
          <a:xfrm>
            <a:off x="6645275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7" name="Rectangle 72"/>
          <p:cNvSpPr>
            <a:spLocks noChangeArrowheads="1"/>
          </p:cNvSpPr>
          <p:nvPr/>
        </p:nvSpPr>
        <p:spPr bwMode="auto">
          <a:xfrm>
            <a:off x="7078663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8" name="Rectangle 73"/>
          <p:cNvSpPr>
            <a:spLocks noChangeArrowheads="1"/>
          </p:cNvSpPr>
          <p:nvPr/>
        </p:nvSpPr>
        <p:spPr bwMode="auto">
          <a:xfrm>
            <a:off x="7512050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79" name="Rectangle 74"/>
          <p:cNvSpPr>
            <a:spLocks noChangeArrowheads="1"/>
          </p:cNvSpPr>
          <p:nvPr/>
        </p:nvSpPr>
        <p:spPr bwMode="auto">
          <a:xfrm>
            <a:off x="7945438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0" name="Rectangle 75"/>
          <p:cNvSpPr>
            <a:spLocks noChangeArrowheads="1"/>
          </p:cNvSpPr>
          <p:nvPr/>
        </p:nvSpPr>
        <p:spPr bwMode="auto">
          <a:xfrm>
            <a:off x="6645275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1" name="Rectangle 76"/>
          <p:cNvSpPr>
            <a:spLocks noChangeArrowheads="1"/>
          </p:cNvSpPr>
          <p:nvPr/>
        </p:nvSpPr>
        <p:spPr bwMode="auto">
          <a:xfrm>
            <a:off x="7078663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2" name="Rectangle 77"/>
          <p:cNvSpPr>
            <a:spLocks noChangeArrowheads="1"/>
          </p:cNvSpPr>
          <p:nvPr/>
        </p:nvSpPr>
        <p:spPr bwMode="auto">
          <a:xfrm>
            <a:off x="7512050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3" name="Rectangle 78"/>
          <p:cNvSpPr>
            <a:spLocks noChangeArrowheads="1"/>
          </p:cNvSpPr>
          <p:nvPr/>
        </p:nvSpPr>
        <p:spPr bwMode="auto">
          <a:xfrm>
            <a:off x="7945438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4" name="Oval 79"/>
          <p:cNvSpPr>
            <a:spLocks noChangeArrowheads="1"/>
          </p:cNvSpPr>
          <p:nvPr/>
        </p:nvSpPr>
        <p:spPr bwMode="auto">
          <a:xfrm>
            <a:off x="6718300" y="39370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5" name="Oval 80"/>
          <p:cNvSpPr>
            <a:spLocks noChangeArrowheads="1"/>
          </p:cNvSpPr>
          <p:nvPr/>
        </p:nvSpPr>
        <p:spPr bwMode="auto">
          <a:xfrm>
            <a:off x="7583488" y="43688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6" name="Oval 81"/>
          <p:cNvSpPr>
            <a:spLocks noChangeArrowheads="1"/>
          </p:cNvSpPr>
          <p:nvPr/>
        </p:nvSpPr>
        <p:spPr bwMode="auto">
          <a:xfrm>
            <a:off x="7583488" y="39370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7" name="Oval 82"/>
          <p:cNvSpPr>
            <a:spLocks noChangeArrowheads="1"/>
          </p:cNvSpPr>
          <p:nvPr/>
        </p:nvSpPr>
        <p:spPr bwMode="auto">
          <a:xfrm>
            <a:off x="7583488" y="48006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8" name="Oval 83"/>
          <p:cNvSpPr>
            <a:spLocks noChangeArrowheads="1"/>
          </p:cNvSpPr>
          <p:nvPr/>
        </p:nvSpPr>
        <p:spPr bwMode="auto">
          <a:xfrm>
            <a:off x="8015288" y="52324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89" name="Oval 84"/>
          <p:cNvSpPr>
            <a:spLocks noChangeArrowheads="1"/>
          </p:cNvSpPr>
          <p:nvPr/>
        </p:nvSpPr>
        <p:spPr bwMode="auto">
          <a:xfrm>
            <a:off x="6718300" y="43688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0" name="Oval 85"/>
          <p:cNvSpPr>
            <a:spLocks noChangeArrowheads="1"/>
          </p:cNvSpPr>
          <p:nvPr/>
        </p:nvSpPr>
        <p:spPr bwMode="auto">
          <a:xfrm>
            <a:off x="7151688" y="5232400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1" name="Oval 86"/>
          <p:cNvSpPr>
            <a:spLocks noChangeArrowheads="1"/>
          </p:cNvSpPr>
          <p:nvPr/>
        </p:nvSpPr>
        <p:spPr bwMode="auto">
          <a:xfrm>
            <a:off x="8015288" y="4800600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2" name="Oval 87"/>
          <p:cNvSpPr>
            <a:spLocks noChangeArrowheads="1"/>
          </p:cNvSpPr>
          <p:nvPr/>
        </p:nvSpPr>
        <p:spPr bwMode="auto">
          <a:xfrm>
            <a:off x="8015288" y="3937000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3" name="Oval 88"/>
          <p:cNvSpPr>
            <a:spLocks noChangeArrowheads="1"/>
          </p:cNvSpPr>
          <p:nvPr/>
        </p:nvSpPr>
        <p:spPr bwMode="auto">
          <a:xfrm>
            <a:off x="6718300" y="48006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4" name="Oval 89"/>
          <p:cNvSpPr>
            <a:spLocks noChangeArrowheads="1"/>
          </p:cNvSpPr>
          <p:nvPr/>
        </p:nvSpPr>
        <p:spPr bwMode="auto">
          <a:xfrm>
            <a:off x="6718300" y="52324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5" name="Oval 90"/>
          <p:cNvSpPr>
            <a:spLocks noChangeArrowheads="1"/>
          </p:cNvSpPr>
          <p:nvPr/>
        </p:nvSpPr>
        <p:spPr bwMode="auto">
          <a:xfrm>
            <a:off x="7585075" y="5230813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6" name="Oval 91"/>
          <p:cNvSpPr>
            <a:spLocks noChangeArrowheads="1"/>
          </p:cNvSpPr>
          <p:nvPr/>
        </p:nvSpPr>
        <p:spPr bwMode="auto">
          <a:xfrm>
            <a:off x="5351463" y="451167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7" name="Oval 92"/>
          <p:cNvSpPr>
            <a:spLocks noChangeArrowheads="1"/>
          </p:cNvSpPr>
          <p:nvPr/>
        </p:nvSpPr>
        <p:spPr bwMode="auto">
          <a:xfrm>
            <a:off x="4054475" y="364807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8" name="Oval 93"/>
          <p:cNvSpPr>
            <a:spLocks noChangeArrowheads="1"/>
          </p:cNvSpPr>
          <p:nvPr/>
        </p:nvSpPr>
        <p:spPr bwMode="auto">
          <a:xfrm>
            <a:off x="4487863" y="321627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499" name="Oval 94"/>
          <p:cNvSpPr>
            <a:spLocks noChangeArrowheads="1"/>
          </p:cNvSpPr>
          <p:nvPr/>
        </p:nvSpPr>
        <p:spPr bwMode="auto">
          <a:xfrm>
            <a:off x="4919663" y="407987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500" name="Oval 95"/>
          <p:cNvSpPr>
            <a:spLocks noChangeArrowheads="1"/>
          </p:cNvSpPr>
          <p:nvPr/>
        </p:nvSpPr>
        <p:spPr bwMode="auto">
          <a:xfrm>
            <a:off x="4852988" y="595312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501" name="Oval 96"/>
          <p:cNvSpPr>
            <a:spLocks noChangeArrowheads="1"/>
          </p:cNvSpPr>
          <p:nvPr/>
        </p:nvSpPr>
        <p:spPr bwMode="auto">
          <a:xfrm>
            <a:off x="5716588" y="50895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502" name="Oval 97"/>
          <p:cNvSpPr>
            <a:spLocks noChangeArrowheads="1"/>
          </p:cNvSpPr>
          <p:nvPr/>
        </p:nvSpPr>
        <p:spPr bwMode="auto">
          <a:xfrm>
            <a:off x="5284788" y="63849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503" name="Oval 98"/>
          <p:cNvSpPr>
            <a:spLocks noChangeArrowheads="1"/>
          </p:cNvSpPr>
          <p:nvPr/>
        </p:nvSpPr>
        <p:spPr bwMode="auto">
          <a:xfrm>
            <a:off x="6149975" y="55213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504" name="Oval 99"/>
          <p:cNvSpPr>
            <a:spLocks noChangeArrowheads="1"/>
          </p:cNvSpPr>
          <p:nvPr/>
        </p:nvSpPr>
        <p:spPr bwMode="auto">
          <a:xfrm>
            <a:off x="6719888" y="5232400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7505" name="Text Box 112"/>
          <p:cNvSpPr txBox="1">
            <a:spLocks noChangeArrowheads="1"/>
          </p:cNvSpPr>
          <p:nvPr/>
        </p:nvSpPr>
        <p:spPr bwMode="auto">
          <a:xfrm>
            <a:off x="457200" y="2286000"/>
            <a:ext cx="2089150" cy="6413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1. MORTALIT</a:t>
            </a:r>
            <a:r>
              <a:rPr lang="cs-CZ" altLang="cs-CZ" sz="1800" b="1">
                <a:latin typeface="Verdana" pitchFamily="34" charset="0"/>
              </a:rPr>
              <a:t>Y</a:t>
            </a:r>
            <a:r>
              <a:rPr lang="en-US" altLang="cs-CZ" sz="1800" b="1">
                <a:latin typeface="Verdana" pitchFamily="34" charset="0"/>
              </a:rPr>
              <a:t> </a:t>
            </a:r>
            <a:r>
              <a:rPr lang="en-US" altLang="cs-CZ" sz="1800">
                <a:latin typeface="Verdana" pitchFamily="34" charset="0"/>
              </a:rPr>
              <a:t>(disturbance)</a:t>
            </a:r>
            <a:endParaRPr lang="cs-CZ" altLang="cs-CZ" sz="1800">
              <a:latin typeface="Verdana" pitchFamily="34" charset="0"/>
            </a:endParaRPr>
          </a:p>
        </p:txBody>
      </p:sp>
      <p:sp>
        <p:nvSpPr>
          <p:cNvPr id="99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Neutral </a:t>
            </a:r>
            <a:r>
              <a:rPr lang="cs-CZ" altLang="cs-CZ" sz="1800" b="1">
                <a:solidFill>
                  <a:schemeClr val="bg1"/>
                </a:solidFill>
              </a:rPr>
              <a:t>Theory</a:t>
            </a:r>
            <a:endParaRPr lang="en-US" altLang="cs-CZ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/>
          </p:cNvSpPr>
          <p:nvPr/>
        </p:nvSpPr>
        <p:spPr bwMode="auto">
          <a:xfrm rot="5400000">
            <a:off x="7246144" y="2643982"/>
            <a:ext cx="503237" cy="1657350"/>
          </a:xfrm>
          <a:prstGeom prst="leftBrace">
            <a:avLst>
              <a:gd name="adj1" fmla="val 27445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8435" name="AutoShape 4"/>
          <p:cNvSpPr>
            <a:spLocks/>
          </p:cNvSpPr>
          <p:nvPr/>
        </p:nvSpPr>
        <p:spPr bwMode="auto">
          <a:xfrm rot="5400000">
            <a:off x="5949156" y="196057"/>
            <a:ext cx="503237" cy="4248150"/>
          </a:xfrm>
          <a:prstGeom prst="leftBrace">
            <a:avLst>
              <a:gd name="adj1" fmla="val 70347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477000" y="2501900"/>
            <a:ext cx="2057400" cy="646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ct val="30000"/>
              </a:spcAft>
              <a:buClr>
                <a:srgbClr val="FF0000"/>
              </a:buClr>
            </a:pPr>
            <a:r>
              <a:rPr lang="cs-CZ" altLang="cs-CZ" sz="1800" b="1">
                <a:latin typeface="Verdana" pitchFamily="34" charset="0"/>
              </a:rPr>
              <a:t>Local community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876800" y="1600200"/>
            <a:ext cx="2611438" cy="3667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Meta</a:t>
            </a:r>
            <a:r>
              <a:rPr lang="cs-CZ" altLang="cs-CZ" sz="1800" b="1">
                <a:latin typeface="Verdana" pitchFamily="34" charset="0"/>
              </a:rPr>
              <a:t>community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4773613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207000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5640388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6073775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3981450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4414838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4848225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5281613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3981450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4414838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4848225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5281613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0" name="Rectangle 19"/>
          <p:cNvSpPr>
            <a:spLocks noChangeArrowheads="1"/>
          </p:cNvSpPr>
          <p:nvPr/>
        </p:nvSpPr>
        <p:spPr bwMode="auto">
          <a:xfrm>
            <a:off x="3981450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1" name="Rectangle 20"/>
          <p:cNvSpPr>
            <a:spLocks noChangeArrowheads="1"/>
          </p:cNvSpPr>
          <p:nvPr/>
        </p:nvSpPr>
        <p:spPr bwMode="auto">
          <a:xfrm>
            <a:off x="4414838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2" name="Rectangle 21"/>
          <p:cNvSpPr>
            <a:spLocks noChangeArrowheads="1"/>
          </p:cNvSpPr>
          <p:nvPr/>
        </p:nvSpPr>
        <p:spPr bwMode="auto">
          <a:xfrm>
            <a:off x="4848225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5281613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3981450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5" name="Rectangle 24"/>
          <p:cNvSpPr>
            <a:spLocks noChangeArrowheads="1"/>
          </p:cNvSpPr>
          <p:nvPr/>
        </p:nvSpPr>
        <p:spPr bwMode="auto">
          <a:xfrm>
            <a:off x="4414838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6" name="Rectangle 25"/>
          <p:cNvSpPr>
            <a:spLocks noChangeArrowheads="1"/>
          </p:cNvSpPr>
          <p:nvPr/>
        </p:nvSpPr>
        <p:spPr bwMode="auto">
          <a:xfrm>
            <a:off x="4848225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7" name="Rectangle 26"/>
          <p:cNvSpPr>
            <a:spLocks noChangeArrowheads="1"/>
          </p:cNvSpPr>
          <p:nvPr/>
        </p:nvSpPr>
        <p:spPr bwMode="auto">
          <a:xfrm>
            <a:off x="5281613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8" name="Oval 27"/>
          <p:cNvSpPr>
            <a:spLocks noChangeArrowheads="1"/>
          </p:cNvSpPr>
          <p:nvPr/>
        </p:nvSpPr>
        <p:spPr bwMode="auto">
          <a:xfrm>
            <a:off x="4487863" y="36480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59" name="Oval 28"/>
          <p:cNvSpPr>
            <a:spLocks noChangeArrowheads="1"/>
          </p:cNvSpPr>
          <p:nvPr/>
        </p:nvSpPr>
        <p:spPr bwMode="auto">
          <a:xfrm>
            <a:off x="4487863" y="321627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0" name="Oval 29"/>
          <p:cNvSpPr>
            <a:spLocks noChangeArrowheads="1"/>
          </p:cNvSpPr>
          <p:nvPr/>
        </p:nvSpPr>
        <p:spPr bwMode="auto">
          <a:xfrm>
            <a:off x="4919663" y="364807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1" name="Oval 30"/>
          <p:cNvSpPr>
            <a:spLocks noChangeArrowheads="1"/>
          </p:cNvSpPr>
          <p:nvPr/>
        </p:nvSpPr>
        <p:spPr bwMode="auto">
          <a:xfrm>
            <a:off x="4919663" y="321627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2" name="Oval 31"/>
          <p:cNvSpPr>
            <a:spLocks noChangeArrowheads="1"/>
          </p:cNvSpPr>
          <p:nvPr/>
        </p:nvSpPr>
        <p:spPr bwMode="auto">
          <a:xfrm>
            <a:off x="4919663" y="36480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3" name="Oval 32"/>
          <p:cNvSpPr>
            <a:spLocks noChangeArrowheads="1"/>
          </p:cNvSpPr>
          <p:nvPr/>
        </p:nvSpPr>
        <p:spPr bwMode="auto">
          <a:xfrm>
            <a:off x="5351463" y="45116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4" name="Oval 33"/>
          <p:cNvSpPr>
            <a:spLocks noChangeArrowheads="1"/>
          </p:cNvSpPr>
          <p:nvPr/>
        </p:nvSpPr>
        <p:spPr bwMode="auto">
          <a:xfrm>
            <a:off x="4054475" y="3648075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5" name="Oval 34"/>
          <p:cNvSpPr>
            <a:spLocks noChangeArrowheads="1"/>
          </p:cNvSpPr>
          <p:nvPr/>
        </p:nvSpPr>
        <p:spPr bwMode="auto">
          <a:xfrm>
            <a:off x="5351463" y="364807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6" name="Oval 35"/>
          <p:cNvSpPr>
            <a:spLocks noChangeArrowheads="1"/>
          </p:cNvSpPr>
          <p:nvPr/>
        </p:nvSpPr>
        <p:spPr bwMode="auto">
          <a:xfrm>
            <a:off x="4487863" y="451167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7" name="Oval 36"/>
          <p:cNvSpPr>
            <a:spLocks noChangeArrowheads="1"/>
          </p:cNvSpPr>
          <p:nvPr/>
        </p:nvSpPr>
        <p:spPr bwMode="auto">
          <a:xfrm>
            <a:off x="5351463" y="407987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8" name="Oval 37"/>
          <p:cNvSpPr>
            <a:spLocks noChangeArrowheads="1"/>
          </p:cNvSpPr>
          <p:nvPr/>
        </p:nvSpPr>
        <p:spPr bwMode="auto">
          <a:xfrm>
            <a:off x="4054475" y="4079875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69" name="Oval 38"/>
          <p:cNvSpPr>
            <a:spLocks noChangeArrowheads="1"/>
          </p:cNvSpPr>
          <p:nvPr/>
        </p:nvSpPr>
        <p:spPr bwMode="auto">
          <a:xfrm>
            <a:off x="4054475" y="4511675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0" name="Oval 39"/>
          <p:cNvSpPr>
            <a:spLocks noChangeArrowheads="1"/>
          </p:cNvSpPr>
          <p:nvPr/>
        </p:nvSpPr>
        <p:spPr bwMode="auto">
          <a:xfrm>
            <a:off x="5351463" y="364807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1" name="Rectangle 40"/>
          <p:cNvSpPr>
            <a:spLocks noChangeArrowheads="1"/>
          </p:cNvSpPr>
          <p:nvPr/>
        </p:nvSpPr>
        <p:spPr bwMode="auto">
          <a:xfrm>
            <a:off x="4773613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2" name="Rectangle 41"/>
          <p:cNvSpPr>
            <a:spLocks noChangeArrowheads="1"/>
          </p:cNvSpPr>
          <p:nvPr/>
        </p:nvSpPr>
        <p:spPr bwMode="auto">
          <a:xfrm>
            <a:off x="5207000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3" name="Rectangle 42"/>
          <p:cNvSpPr>
            <a:spLocks noChangeArrowheads="1"/>
          </p:cNvSpPr>
          <p:nvPr/>
        </p:nvSpPr>
        <p:spPr bwMode="auto">
          <a:xfrm>
            <a:off x="5640388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4" name="Rectangle 43"/>
          <p:cNvSpPr>
            <a:spLocks noChangeArrowheads="1"/>
          </p:cNvSpPr>
          <p:nvPr/>
        </p:nvSpPr>
        <p:spPr bwMode="auto">
          <a:xfrm>
            <a:off x="6073775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5" name="Rectangle 44"/>
          <p:cNvSpPr>
            <a:spLocks noChangeArrowheads="1"/>
          </p:cNvSpPr>
          <p:nvPr/>
        </p:nvSpPr>
        <p:spPr bwMode="auto">
          <a:xfrm>
            <a:off x="4773613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6" name="Rectangle 45"/>
          <p:cNvSpPr>
            <a:spLocks noChangeArrowheads="1"/>
          </p:cNvSpPr>
          <p:nvPr/>
        </p:nvSpPr>
        <p:spPr bwMode="auto">
          <a:xfrm>
            <a:off x="5207000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7" name="Rectangle 46"/>
          <p:cNvSpPr>
            <a:spLocks noChangeArrowheads="1"/>
          </p:cNvSpPr>
          <p:nvPr/>
        </p:nvSpPr>
        <p:spPr bwMode="auto">
          <a:xfrm>
            <a:off x="5640388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8" name="Rectangle 47"/>
          <p:cNvSpPr>
            <a:spLocks noChangeArrowheads="1"/>
          </p:cNvSpPr>
          <p:nvPr/>
        </p:nvSpPr>
        <p:spPr bwMode="auto">
          <a:xfrm>
            <a:off x="6073775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79" name="Rectangle 48"/>
          <p:cNvSpPr>
            <a:spLocks noChangeArrowheads="1"/>
          </p:cNvSpPr>
          <p:nvPr/>
        </p:nvSpPr>
        <p:spPr bwMode="auto">
          <a:xfrm>
            <a:off x="4773613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0" name="Rectangle 49"/>
          <p:cNvSpPr>
            <a:spLocks noChangeArrowheads="1"/>
          </p:cNvSpPr>
          <p:nvPr/>
        </p:nvSpPr>
        <p:spPr bwMode="auto">
          <a:xfrm>
            <a:off x="5207000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1" name="Rectangle 50"/>
          <p:cNvSpPr>
            <a:spLocks noChangeArrowheads="1"/>
          </p:cNvSpPr>
          <p:nvPr/>
        </p:nvSpPr>
        <p:spPr bwMode="auto">
          <a:xfrm>
            <a:off x="5640388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2" name="Rectangle 51"/>
          <p:cNvSpPr>
            <a:spLocks noChangeArrowheads="1"/>
          </p:cNvSpPr>
          <p:nvPr/>
        </p:nvSpPr>
        <p:spPr bwMode="auto">
          <a:xfrm>
            <a:off x="6073775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3" name="Oval 52"/>
          <p:cNvSpPr>
            <a:spLocks noChangeArrowheads="1"/>
          </p:cNvSpPr>
          <p:nvPr/>
        </p:nvSpPr>
        <p:spPr bwMode="auto">
          <a:xfrm>
            <a:off x="4846638" y="508952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4" name="Oval 53"/>
          <p:cNvSpPr>
            <a:spLocks noChangeArrowheads="1"/>
          </p:cNvSpPr>
          <p:nvPr/>
        </p:nvSpPr>
        <p:spPr bwMode="auto">
          <a:xfrm>
            <a:off x="5280025" y="50895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5" name="Oval 54"/>
          <p:cNvSpPr>
            <a:spLocks noChangeArrowheads="1"/>
          </p:cNvSpPr>
          <p:nvPr/>
        </p:nvSpPr>
        <p:spPr bwMode="auto">
          <a:xfrm>
            <a:off x="5711825" y="59531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6" name="Oval 55"/>
          <p:cNvSpPr>
            <a:spLocks noChangeArrowheads="1"/>
          </p:cNvSpPr>
          <p:nvPr/>
        </p:nvSpPr>
        <p:spPr bwMode="auto">
          <a:xfrm>
            <a:off x="4846638" y="552132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7" name="Oval 56"/>
          <p:cNvSpPr>
            <a:spLocks noChangeArrowheads="1"/>
          </p:cNvSpPr>
          <p:nvPr/>
        </p:nvSpPr>
        <p:spPr bwMode="auto">
          <a:xfrm>
            <a:off x="5280025" y="6384925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8" name="Oval 57"/>
          <p:cNvSpPr>
            <a:spLocks noChangeArrowheads="1"/>
          </p:cNvSpPr>
          <p:nvPr/>
        </p:nvSpPr>
        <p:spPr bwMode="auto">
          <a:xfrm>
            <a:off x="5280025" y="595312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89" name="Oval 58"/>
          <p:cNvSpPr>
            <a:spLocks noChangeArrowheads="1"/>
          </p:cNvSpPr>
          <p:nvPr/>
        </p:nvSpPr>
        <p:spPr bwMode="auto">
          <a:xfrm>
            <a:off x="6143625" y="508952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0" name="Oval 59"/>
          <p:cNvSpPr>
            <a:spLocks noChangeArrowheads="1"/>
          </p:cNvSpPr>
          <p:nvPr/>
        </p:nvSpPr>
        <p:spPr bwMode="auto">
          <a:xfrm>
            <a:off x="4846638" y="638492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1" name="Oval 60"/>
          <p:cNvSpPr>
            <a:spLocks noChangeArrowheads="1"/>
          </p:cNvSpPr>
          <p:nvPr/>
        </p:nvSpPr>
        <p:spPr bwMode="auto">
          <a:xfrm>
            <a:off x="5713413" y="6383338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2" name="Rectangle 61"/>
          <p:cNvSpPr>
            <a:spLocks noChangeArrowheads="1"/>
          </p:cNvSpPr>
          <p:nvPr/>
        </p:nvSpPr>
        <p:spPr bwMode="auto">
          <a:xfrm>
            <a:off x="6645275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3" name="Rectangle 62"/>
          <p:cNvSpPr>
            <a:spLocks noChangeArrowheads="1"/>
          </p:cNvSpPr>
          <p:nvPr/>
        </p:nvSpPr>
        <p:spPr bwMode="auto">
          <a:xfrm>
            <a:off x="7078663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4" name="Rectangle 63"/>
          <p:cNvSpPr>
            <a:spLocks noChangeArrowheads="1"/>
          </p:cNvSpPr>
          <p:nvPr/>
        </p:nvSpPr>
        <p:spPr bwMode="auto">
          <a:xfrm>
            <a:off x="7512050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5" name="Rectangle 64"/>
          <p:cNvSpPr>
            <a:spLocks noChangeArrowheads="1"/>
          </p:cNvSpPr>
          <p:nvPr/>
        </p:nvSpPr>
        <p:spPr bwMode="auto">
          <a:xfrm>
            <a:off x="7945438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6" name="Rectangle 65"/>
          <p:cNvSpPr>
            <a:spLocks noChangeArrowheads="1"/>
          </p:cNvSpPr>
          <p:nvPr/>
        </p:nvSpPr>
        <p:spPr bwMode="auto">
          <a:xfrm>
            <a:off x="6645275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7" name="Rectangle 66"/>
          <p:cNvSpPr>
            <a:spLocks noChangeArrowheads="1"/>
          </p:cNvSpPr>
          <p:nvPr/>
        </p:nvSpPr>
        <p:spPr bwMode="auto">
          <a:xfrm>
            <a:off x="7078663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8" name="Rectangle 67"/>
          <p:cNvSpPr>
            <a:spLocks noChangeArrowheads="1"/>
          </p:cNvSpPr>
          <p:nvPr/>
        </p:nvSpPr>
        <p:spPr bwMode="auto">
          <a:xfrm>
            <a:off x="7512050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499" name="Rectangle 68"/>
          <p:cNvSpPr>
            <a:spLocks noChangeArrowheads="1"/>
          </p:cNvSpPr>
          <p:nvPr/>
        </p:nvSpPr>
        <p:spPr bwMode="auto">
          <a:xfrm>
            <a:off x="7945438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0" name="Rectangle 69"/>
          <p:cNvSpPr>
            <a:spLocks noChangeArrowheads="1"/>
          </p:cNvSpPr>
          <p:nvPr/>
        </p:nvSpPr>
        <p:spPr bwMode="auto">
          <a:xfrm>
            <a:off x="6645275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1" name="Rectangle 70"/>
          <p:cNvSpPr>
            <a:spLocks noChangeArrowheads="1"/>
          </p:cNvSpPr>
          <p:nvPr/>
        </p:nvSpPr>
        <p:spPr bwMode="auto">
          <a:xfrm>
            <a:off x="7078663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2" name="Rectangle 71"/>
          <p:cNvSpPr>
            <a:spLocks noChangeArrowheads="1"/>
          </p:cNvSpPr>
          <p:nvPr/>
        </p:nvSpPr>
        <p:spPr bwMode="auto">
          <a:xfrm>
            <a:off x="7512050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3" name="Rectangle 72"/>
          <p:cNvSpPr>
            <a:spLocks noChangeArrowheads="1"/>
          </p:cNvSpPr>
          <p:nvPr/>
        </p:nvSpPr>
        <p:spPr bwMode="auto">
          <a:xfrm>
            <a:off x="7945438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4" name="Rectangle 73"/>
          <p:cNvSpPr>
            <a:spLocks noChangeArrowheads="1"/>
          </p:cNvSpPr>
          <p:nvPr/>
        </p:nvSpPr>
        <p:spPr bwMode="auto">
          <a:xfrm>
            <a:off x="6645275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5" name="Rectangle 74"/>
          <p:cNvSpPr>
            <a:spLocks noChangeArrowheads="1"/>
          </p:cNvSpPr>
          <p:nvPr/>
        </p:nvSpPr>
        <p:spPr bwMode="auto">
          <a:xfrm>
            <a:off x="7078663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6" name="Rectangle 75"/>
          <p:cNvSpPr>
            <a:spLocks noChangeArrowheads="1"/>
          </p:cNvSpPr>
          <p:nvPr/>
        </p:nvSpPr>
        <p:spPr bwMode="auto">
          <a:xfrm>
            <a:off x="7512050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7" name="Rectangle 76"/>
          <p:cNvSpPr>
            <a:spLocks noChangeArrowheads="1"/>
          </p:cNvSpPr>
          <p:nvPr/>
        </p:nvSpPr>
        <p:spPr bwMode="auto">
          <a:xfrm>
            <a:off x="7945438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8" name="Oval 77"/>
          <p:cNvSpPr>
            <a:spLocks noChangeArrowheads="1"/>
          </p:cNvSpPr>
          <p:nvPr/>
        </p:nvSpPr>
        <p:spPr bwMode="auto">
          <a:xfrm>
            <a:off x="6718300" y="39370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09" name="Oval 78"/>
          <p:cNvSpPr>
            <a:spLocks noChangeArrowheads="1"/>
          </p:cNvSpPr>
          <p:nvPr/>
        </p:nvSpPr>
        <p:spPr bwMode="auto">
          <a:xfrm>
            <a:off x="7583488" y="43688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0" name="Oval 79"/>
          <p:cNvSpPr>
            <a:spLocks noChangeArrowheads="1"/>
          </p:cNvSpPr>
          <p:nvPr/>
        </p:nvSpPr>
        <p:spPr bwMode="auto">
          <a:xfrm>
            <a:off x="7583488" y="39370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1" name="Oval 80"/>
          <p:cNvSpPr>
            <a:spLocks noChangeArrowheads="1"/>
          </p:cNvSpPr>
          <p:nvPr/>
        </p:nvSpPr>
        <p:spPr bwMode="auto">
          <a:xfrm>
            <a:off x="7583488" y="48006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2" name="Oval 81"/>
          <p:cNvSpPr>
            <a:spLocks noChangeArrowheads="1"/>
          </p:cNvSpPr>
          <p:nvPr/>
        </p:nvSpPr>
        <p:spPr bwMode="auto">
          <a:xfrm>
            <a:off x="8015288" y="52324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3" name="Oval 82"/>
          <p:cNvSpPr>
            <a:spLocks noChangeArrowheads="1"/>
          </p:cNvSpPr>
          <p:nvPr/>
        </p:nvSpPr>
        <p:spPr bwMode="auto">
          <a:xfrm>
            <a:off x="6718300" y="43688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4" name="Oval 83"/>
          <p:cNvSpPr>
            <a:spLocks noChangeArrowheads="1"/>
          </p:cNvSpPr>
          <p:nvPr/>
        </p:nvSpPr>
        <p:spPr bwMode="auto">
          <a:xfrm>
            <a:off x="7151688" y="5232400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5" name="Oval 84"/>
          <p:cNvSpPr>
            <a:spLocks noChangeArrowheads="1"/>
          </p:cNvSpPr>
          <p:nvPr/>
        </p:nvSpPr>
        <p:spPr bwMode="auto">
          <a:xfrm>
            <a:off x="8015288" y="4800600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6" name="Oval 85"/>
          <p:cNvSpPr>
            <a:spLocks noChangeArrowheads="1"/>
          </p:cNvSpPr>
          <p:nvPr/>
        </p:nvSpPr>
        <p:spPr bwMode="auto">
          <a:xfrm>
            <a:off x="8015288" y="3937000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7" name="Oval 86"/>
          <p:cNvSpPr>
            <a:spLocks noChangeArrowheads="1"/>
          </p:cNvSpPr>
          <p:nvPr/>
        </p:nvSpPr>
        <p:spPr bwMode="auto">
          <a:xfrm>
            <a:off x="6718300" y="48006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8" name="Oval 87"/>
          <p:cNvSpPr>
            <a:spLocks noChangeArrowheads="1"/>
          </p:cNvSpPr>
          <p:nvPr/>
        </p:nvSpPr>
        <p:spPr bwMode="auto">
          <a:xfrm>
            <a:off x="6718300" y="52324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19" name="Oval 88"/>
          <p:cNvSpPr>
            <a:spLocks noChangeArrowheads="1"/>
          </p:cNvSpPr>
          <p:nvPr/>
        </p:nvSpPr>
        <p:spPr bwMode="auto">
          <a:xfrm>
            <a:off x="7585075" y="5230813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0" name="Oval 89"/>
          <p:cNvSpPr>
            <a:spLocks noChangeArrowheads="1"/>
          </p:cNvSpPr>
          <p:nvPr/>
        </p:nvSpPr>
        <p:spPr bwMode="auto">
          <a:xfrm>
            <a:off x="5351463" y="451167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1" name="Oval 90"/>
          <p:cNvSpPr>
            <a:spLocks noChangeArrowheads="1"/>
          </p:cNvSpPr>
          <p:nvPr/>
        </p:nvSpPr>
        <p:spPr bwMode="auto">
          <a:xfrm>
            <a:off x="4054475" y="364807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2" name="Oval 91"/>
          <p:cNvSpPr>
            <a:spLocks noChangeArrowheads="1"/>
          </p:cNvSpPr>
          <p:nvPr/>
        </p:nvSpPr>
        <p:spPr bwMode="auto">
          <a:xfrm>
            <a:off x="4487863" y="321627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3" name="Oval 92"/>
          <p:cNvSpPr>
            <a:spLocks noChangeArrowheads="1"/>
          </p:cNvSpPr>
          <p:nvPr/>
        </p:nvSpPr>
        <p:spPr bwMode="auto">
          <a:xfrm>
            <a:off x="4919663" y="407987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4" name="Oval 93"/>
          <p:cNvSpPr>
            <a:spLocks noChangeArrowheads="1"/>
          </p:cNvSpPr>
          <p:nvPr/>
        </p:nvSpPr>
        <p:spPr bwMode="auto">
          <a:xfrm>
            <a:off x="4852988" y="595312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5" name="Oval 94"/>
          <p:cNvSpPr>
            <a:spLocks noChangeArrowheads="1"/>
          </p:cNvSpPr>
          <p:nvPr/>
        </p:nvSpPr>
        <p:spPr bwMode="auto">
          <a:xfrm>
            <a:off x="5716588" y="50895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6" name="Oval 95"/>
          <p:cNvSpPr>
            <a:spLocks noChangeArrowheads="1"/>
          </p:cNvSpPr>
          <p:nvPr/>
        </p:nvSpPr>
        <p:spPr bwMode="auto">
          <a:xfrm>
            <a:off x="5284788" y="63849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7" name="Oval 96"/>
          <p:cNvSpPr>
            <a:spLocks noChangeArrowheads="1"/>
          </p:cNvSpPr>
          <p:nvPr/>
        </p:nvSpPr>
        <p:spPr bwMode="auto">
          <a:xfrm>
            <a:off x="6149975" y="55213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8" name="Oval 97"/>
          <p:cNvSpPr>
            <a:spLocks noChangeArrowheads="1"/>
          </p:cNvSpPr>
          <p:nvPr/>
        </p:nvSpPr>
        <p:spPr bwMode="auto">
          <a:xfrm>
            <a:off x="6719888" y="5232400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29" name="Text Box 98"/>
          <p:cNvSpPr txBox="1">
            <a:spLocks noChangeArrowheads="1"/>
          </p:cNvSpPr>
          <p:nvPr/>
        </p:nvSpPr>
        <p:spPr bwMode="auto">
          <a:xfrm>
            <a:off x="457200" y="2286000"/>
            <a:ext cx="2089150" cy="6413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1. MORTALIT</a:t>
            </a:r>
            <a:r>
              <a:rPr lang="cs-CZ" altLang="cs-CZ" sz="1800" b="1">
                <a:latin typeface="Verdana" pitchFamily="34" charset="0"/>
              </a:rPr>
              <a:t>Y</a:t>
            </a:r>
            <a:r>
              <a:rPr lang="en-US" altLang="cs-CZ" sz="1800" b="1">
                <a:latin typeface="Verdana" pitchFamily="34" charset="0"/>
              </a:rPr>
              <a:t> </a:t>
            </a:r>
            <a:r>
              <a:rPr lang="en-US" altLang="cs-CZ" sz="1800">
                <a:latin typeface="Verdana" pitchFamily="34" charset="0"/>
              </a:rPr>
              <a:t>(disturbance)</a:t>
            </a:r>
            <a:endParaRPr lang="cs-CZ" altLang="cs-CZ" sz="1800">
              <a:latin typeface="Verdana" pitchFamily="34" charset="0"/>
            </a:endParaRPr>
          </a:p>
        </p:txBody>
      </p:sp>
      <p:sp>
        <p:nvSpPr>
          <p:cNvPr id="18530" name="Text Box 99"/>
          <p:cNvSpPr txBox="1">
            <a:spLocks noChangeArrowheads="1"/>
          </p:cNvSpPr>
          <p:nvPr/>
        </p:nvSpPr>
        <p:spPr bwMode="auto">
          <a:xfrm>
            <a:off x="457200" y="3151188"/>
            <a:ext cx="3200400" cy="347186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2. </a:t>
            </a:r>
            <a:r>
              <a:rPr lang="cs-CZ" altLang="cs-CZ" sz="1800" b="1">
                <a:latin typeface="Verdana" pitchFamily="34" charset="0"/>
              </a:rPr>
              <a:t>REPRODUCTION</a:t>
            </a:r>
            <a:r>
              <a:rPr lang="en-US" altLang="cs-CZ" sz="1800" b="1">
                <a:latin typeface="Verdana" pitchFamily="34" charset="0"/>
              </a:rPr>
              <a:t> </a:t>
            </a:r>
            <a:r>
              <a:rPr lang="en-US" altLang="cs-CZ" sz="1800">
                <a:latin typeface="Verdana" pitchFamily="34" charset="0"/>
              </a:rPr>
              <a:t>(from within the local community and/or from other communities)</a:t>
            </a:r>
            <a:endParaRPr lang="cs-CZ" altLang="cs-CZ" sz="1800">
              <a:latin typeface="Verdana" pitchFamily="34" charset="0"/>
            </a:endParaRPr>
          </a:p>
          <a:p>
            <a:pPr>
              <a:spcAft>
                <a:spcPct val="30000"/>
              </a:spcAft>
              <a:buClr>
                <a:srgbClr val="FF0000"/>
              </a:buClr>
            </a:pPr>
            <a:endParaRPr lang="cs-CZ" altLang="cs-CZ" sz="1800">
              <a:latin typeface="Verdana" pitchFamily="34" charset="0"/>
            </a:endParaRPr>
          </a:p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cs-CZ" altLang="cs-CZ" sz="1800" b="1">
                <a:solidFill>
                  <a:srgbClr val="FF0000"/>
                </a:solidFill>
                <a:latin typeface="Verdana" pitchFamily="34" charset="0"/>
              </a:rPr>
              <a:t>-› COMMUNITY DRIFT  </a:t>
            </a:r>
            <a:r>
              <a:rPr lang="cs-CZ" altLang="cs-CZ" sz="1800">
                <a:solidFill>
                  <a:srgbClr val="FF0000"/>
                </a:solidFill>
                <a:latin typeface="Verdana" pitchFamily="34" charset="0"/>
              </a:rPr>
              <a:t>(slows down by migration from other communities)</a:t>
            </a:r>
          </a:p>
          <a:p>
            <a:pPr>
              <a:spcAft>
                <a:spcPct val="30000"/>
              </a:spcAft>
              <a:buClr>
                <a:srgbClr val="FF0000"/>
              </a:buClr>
            </a:pPr>
            <a:endParaRPr lang="cs-CZ" altLang="cs-CZ" sz="1800">
              <a:solidFill>
                <a:srgbClr val="FF0000"/>
              </a:solidFill>
              <a:latin typeface="Verdana" pitchFamily="34" charset="0"/>
            </a:endParaRPr>
          </a:p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cs-CZ" altLang="cs-CZ" sz="1800">
                <a:solidFill>
                  <a:srgbClr val="FF0000"/>
                </a:solidFill>
                <a:latin typeface="Verdana" pitchFamily="34" charset="0"/>
              </a:rPr>
              <a:t>(but the opposite effect in metacommunities)</a:t>
            </a:r>
          </a:p>
        </p:txBody>
      </p:sp>
      <p:sp>
        <p:nvSpPr>
          <p:cNvPr id="18531" name="Oval 101"/>
          <p:cNvSpPr>
            <a:spLocks noChangeArrowheads="1"/>
          </p:cNvSpPr>
          <p:nvPr/>
        </p:nvSpPr>
        <p:spPr bwMode="auto">
          <a:xfrm>
            <a:off x="4495800" y="40386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32" name="Oval 102"/>
          <p:cNvSpPr>
            <a:spLocks noChangeArrowheads="1"/>
          </p:cNvSpPr>
          <p:nvPr/>
        </p:nvSpPr>
        <p:spPr bwMode="auto">
          <a:xfrm>
            <a:off x="4038600" y="3200400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33" name="Oval 103"/>
          <p:cNvSpPr>
            <a:spLocks noChangeArrowheads="1"/>
          </p:cNvSpPr>
          <p:nvPr/>
        </p:nvSpPr>
        <p:spPr bwMode="auto">
          <a:xfrm>
            <a:off x="5334000" y="32004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34" name="Oval 104"/>
          <p:cNvSpPr>
            <a:spLocks noChangeArrowheads="1"/>
          </p:cNvSpPr>
          <p:nvPr/>
        </p:nvSpPr>
        <p:spPr bwMode="auto">
          <a:xfrm>
            <a:off x="4953000" y="44958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35" name="Oval 105"/>
          <p:cNvSpPr>
            <a:spLocks noChangeArrowheads="1"/>
          </p:cNvSpPr>
          <p:nvPr/>
        </p:nvSpPr>
        <p:spPr bwMode="auto">
          <a:xfrm>
            <a:off x="7162800" y="43434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36" name="Oval 106"/>
          <p:cNvSpPr>
            <a:spLocks noChangeArrowheads="1"/>
          </p:cNvSpPr>
          <p:nvPr/>
        </p:nvSpPr>
        <p:spPr bwMode="auto">
          <a:xfrm>
            <a:off x="7162800" y="39624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37" name="Oval 107"/>
          <p:cNvSpPr>
            <a:spLocks noChangeArrowheads="1"/>
          </p:cNvSpPr>
          <p:nvPr/>
        </p:nvSpPr>
        <p:spPr bwMode="auto">
          <a:xfrm>
            <a:off x="7162800" y="48006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38" name="Oval 109"/>
          <p:cNvSpPr>
            <a:spLocks noChangeArrowheads="1"/>
          </p:cNvSpPr>
          <p:nvPr/>
        </p:nvSpPr>
        <p:spPr bwMode="auto">
          <a:xfrm>
            <a:off x="5257800" y="5486400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39" name="Oval 110"/>
          <p:cNvSpPr>
            <a:spLocks noChangeArrowheads="1"/>
          </p:cNvSpPr>
          <p:nvPr/>
        </p:nvSpPr>
        <p:spPr bwMode="auto">
          <a:xfrm>
            <a:off x="5715000" y="54864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40" name="Oval 111"/>
          <p:cNvSpPr>
            <a:spLocks noChangeArrowheads="1"/>
          </p:cNvSpPr>
          <p:nvPr/>
        </p:nvSpPr>
        <p:spPr bwMode="auto">
          <a:xfrm>
            <a:off x="6096000" y="59436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41" name="Oval 112"/>
          <p:cNvSpPr>
            <a:spLocks noChangeArrowheads="1"/>
          </p:cNvSpPr>
          <p:nvPr/>
        </p:nvSpPr>
        <p:spPr bwMode="auto">
          <a:xfrm>
            <a:off x="6172200" y="64008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8543" name="Oval 105"/>
          <p:cNvSpPr>
            <a:spLocks noChangeArrowheads="1"/>
          </p:cNvSpPr>
          <p:nvPr/>
        </p:nvSpPr>
        <p:spPr bwMode="auto">
          <a:xfrm>
            <a:off x="8018463" y="4343400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" name="Zahnutá šipka doleva 3"/>
          <p:cNvSpPr/>
          <p:nvPr/>
        </p:nvSpPr>
        <p:spPr>
          <a:xfrm rot="5400000">
            <a:off x="7364413" y="5588000"/>
            <a:ext cx="515937" cy="792163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5924550" y="4257675"/>
            <a:ext cx="534988" cy="169863"/>
          </a:xfrm>
          <a:prstGeom prst="rightArrow">
            <a:avLst/>
          </a:prstGeom>
          <a:solidFill>
            <a:srgbClr val="EC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4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Neutral </a:t>
            </a:r>
            <a:r>
              <a:rPr lang="cs-CZ" altLang="cs-CZ" sz="1800" b="1">
                <a:solidFill>
                  <a:schemeClr val="bg1"/>
                </a:solidFill>
              </a:rPr>
              <a:t>Theory</a:t>
            </a:r>
            <a:endParaRPr lang="en-US" altLang="cs-CZ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/>
          <p:cNvSpPr>
            <a:spLocks/>
          </p:cNvSpPr>
          <p:nvPr/>
        </p:nvSpPr>
        <p:spPr bwMode="auto">
          <a:xfrm rot="5400000">
            <a:off x="7246144" y="2643982"/>
            <a:ext cx="503237" cy="1657350"/>
          </a:xfrm>
          <a:prstGeom prst="leftBrace">
            <a:avLst>
              <a:gd name="adj1" fmla="val 27445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9459" name="AutoShape 4"/>
          <p:cNvSpPr>
            <a:spLocks/>
          </p:cNvSpPr>
          <p:nvPr/>
        </p:nvSpPr>
        <p:spPr bwMode="auto">
          <a:xfrm rot="5400000">
            <a:off x="5949156" y="196057"/>
            <a:ext cx="503237" cy="4248150"/>
          </a:xfrm>
          <a:prstGeom prst="leftBrace">
            <a:avLst>
              <a:gd name="adj1" fmla="val 70347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 altLang="cs-CZ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477000" y="2501900"/>
            <a:ext cx="2057400" cy="646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ct val="30000"/>
              </a:spcAft>
              <a:buClr>
                <a:srgbClr val="FF0000"/>
              </a:buClr>
            </a:pPr>
            <a:r>
              <a:rPr lang="cs-CZ" altLang="cs-CZ" sz="1800" b="1">
                <a:latin typeface="Verdana" pitchFamily="34" charset="0"/>
              </a:rPr>
              <a:t>Local community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876800" y="1600200"/>
            <a:ext cx="2611438" cy="3667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Meta</a:t>
            </a:r>
            <a:r>
              <a:rPr lang="cs-CZ" altLang="cs-CZ" sz="1800" b="1">
                <a:latin typeface="Verdana" pitchFamily="34" charset="0"/>
              </a:rPr>
              <a:t>community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4773613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207000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640388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6073775" y="50165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3981450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4414838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4848225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5281613" y="35750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3981450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4414838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4848225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5281613" y="40068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3981450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4414838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4848225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7" name="Rectangle 22"/>
          <p:cNvSpPr>
            <a:spLocks noChangeArrowheads="1"/>
          </p:cNvSpPr>
          <p:nvPr/>
        </p:nvSpPr>
        <p:spPr bwMode="auto">
          <a:xfrm>
            <a:off x="5281613" y="44386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8" name="Rectangle 23"/>
          <p:cNvSpPr>
            <a:spLocks noChangeArrowheads="1"/>
          </p:cNvSpPr>
          <p:nvPr/>
        </p:nvSpPr>
        <p:spPr bwMode="auto">
          <a:xfrm>
            <a:off x="3981450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4414838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0" name="Rectangle 25"/>
          <p:cNvSpPr>
            <a:spLocks noChangeArrowheads="1"/>
          </p:cNvSpPr>
          <p:nvPr/>
        </p:nvSpPr>
        <p:spPr bwMode="auto">
          <a:xfrm>
            <a:off x="4848225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5281613" y="314325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2" name="Oval 27"/>
          <p:cNvSpPr>
            <a:spLocks noChangeArrowheads="1"/>
          </p:cNvSpPr>
          <p:nvPr/>
        </p:nvSpPr>
        <p:spPr bwMode="auto">
          <a:xfrm>
            <a:off x="4487863" y="36480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3" name="Oval 28"/>
          <p:cNvSpPr>
            <a:spLocks noChangeArrowheads="1"/>
          </p:cNvSpPr>
          <p:nvPr/>
        </p:nvSpPr>
        <p:spPr bwMode="auto">
          <a:xfrm>
            <a:off x="4487863" y="321627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4" name="Oval 29"/>
          <p:cNvSpPr>
            <a:spLocks noChangeArrowheads="1"/>
          </p:cNvSpPr>
          <p:nvPr/>
        </p:nvSpPr>
        <p:spPr bwMode="auto">
          <a:xfrm>
            <a:off x="4919663" y="364807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5" name="Oval 30"/>
          <p:cNvSpPr>
            <a:spLocks noChangeArrowheads="1"/>
          </p:cNvSpPr>
          <p:nvPr/>
        </p:nvSpPr>
        <p:spPr bwMode="auto">
          <a:xfrm>
            <a:off x="4919663" y="321627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6" name="Oval 31"/>
          <p:cNvSpPr>
            <a:spLocks noChangeArrowheads="1"/>
          </p:cNvSpPr>
          <p:nvPr/>
        </p:nvSpPr>
        <p:spPr bwMode="auto">
          <a:xfrm>
            <a:off x="4919663" y="36480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7" name="Oval 32"/>
          <p:cNvSpPr>
            <a:spLocks noChangeArrowheads="1"/>
          </p:cNvSpPr>
          <p:nvPr/>
        </p:nvSpPr>
        <p:spPr bwMode="auto">
          <a:xfrm>
            <a:off x="5351463" y="451167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8" name="Oval 33"/>
          <p:cNvSpPr>
            <a:spLocks noChangeArrowheads="1"/>
          </p:cNvSpPr>
          <p:nvPr/>
        </p:nvSpPr>
        <p:spPr bwMode="auto">
          <a:xfrm>
            <a:off x="4054475" y="3648075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89" name="Oval 34"/>
          <p:cNvSpPr>
            <a:spLocks noChangeArrowheads="1"/>
          </p:cNvSpPr>
          <p:nvPr/>
        </p:nvSpPr>
        <p:spPr bwMode="auto">
          <a:xfrm>
            <a:off x="5351463" y="364807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0" name="Oval 35"/>
          <p:cNvSpPr>
            <a:spLocks noChangeArrowheads="1"/>
          </p:cNvSpPr>
          <p:nvPr/>
        </p:nvSpPr>
        <p:spPr bwMode="auto">
          <a:xfrm>
            <a:off x="4487863" y="451167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1" name="Oval 36"/>
          <p:cNvSpPr>
            <a:spLocks noChangeArrowheads="1"/>
          </p:cNvSpPr>
          <p:nvPr/>
        </p:nvSpPr>
        <p:spPr bwMode="auto">
          <a:xfrm>
            <a:off x="5351463" y="407987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2" name="Oval 37"/>
          <p:cNvSpPr>
            <a:spLocks noChangeArrowheads="1"/>
          </p:cNvSpPr>
          <p:nvPr/>
        </p:nvSpPr>
        <p:spPr bwMode="auto">
          <a:xfrm>
            <a:off x="4054475" y="4079875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3" name="Oval 38"/>
          <p:cNvSpPr>
            <a:spLocks noChangeArrowheads="1"/>
          </p:cNvSpPr>
          <p:nvPr/>
        </p:nvSpPr>
        <p:spPr bwMode="auto">
          <a:xfrm>
            <a:off x="4054475" y="4511675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4" name="Oval 39"/>
          <p:cNvSpPr>
            <a:spLocks noChangeArrowheads="1"/>
          </p:cNvSpPr>
          <p:nvPr/>
        </p:nvSpPr>
        <p:spPr bwMode="auto">
          <a:xfrm>
            <a:off x="5351463" y="364807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5" name="Rectangle 40"/>
          <p:cNvSpPr>
            <a:spLocks noChangeArrowheads="1"/>
          </p:cNvSpPr>
          <p:nvPr/>
        </p:nvSpPr>
        <p:spPr bwMode="auto">
          <a:xfrm>
            <a:off x="4773613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6" name="Rectangle 41"/>
          <p:cNvSpPr>
            <a:spLocks noChangeArrowheads="1"/>
          </p:cNvSpPr>
          <p:nvPr/>
        </p:nvSpPr>
        <p:spPr bwMode="auto">
          <a:xfrm>
            <a:off x="5207000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7" name="Rectangle 42"/>
          <p:cNvSpPr>
            <a:spLocks noChangeArrowheads="1"/>
          </p:cNvSpPr>
          <p:nvPr/>
        </p:nvSpPr>
        <p:spPr bwMode="auto">
          <a:xfrm>
            <a:off x="5640388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8" name="Rectangle 43"/>
          <p:cNvSpPr>
            <a:spLocks noChangeArrowheads="1"/>
          </p:cNvSpPr>
          <p:nvPr/>
        </p:nvSpPr>
        <p:spPr bwMode="auto">
          <a:xfrm>
            <a:off x="6073775" y="54483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99" name="Rectangle 44"/>
          <p:cNvSpPr>
            <a:spLocks noChangeArrowheads="1"/>
          </p:cNvSpPr>
          <p:nvPr/>
        </p:nvSpPr>
        <p:spPr bwMode="auto">
          <a:xfrm>
            <a:off x="4773613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0" name="Rectangle 45"/>
          <p:cNvSpPr>
            <a:spLocks noChangeArrowheads="1"/>
          </p:cNvSpPr>
          <p:nvPr/>
        </p:nvSpPr>
        <p:spPr bwMode="auto">
          <a:xfrm>
            <a:off x="5207000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1" name="Rectangle 46"/>
          <p:cNvSpPr>
            <a:spLocks noChangeArrowheads="1"/>
          </p:cNvSpPr>
          <p:nvPr/>
        </p:nvSpPr>
        <p:spPr bwMode="auto">
          <a:xfrm>
            <a:off x="5640388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2" name="Rectangle 47"/>
          <p:cNvSpPr>
            <a:spLocks noChangeArrowheads="1"/>
          </p:cNvSpPr>
          <p:nvPr/>
        </p:nvSpPr>
        <p:spPr bwMode="auto">
          <a:xfrm>
            <a:off x="6073775" y="58801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3" name="Rectangle 48"/>
          <p:cNvSpPr>
            <a:spLocks noChangeArrowheads="1"/>
          </p:cNvSpPr>
          <p:nvPr/>
        </p:nvSpPr>
        <p:spPr bwMode="auto">
          <a:xfrm>
            <a:off x="4773613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4" name="Rectangle 49"/>
          <p:cNvSpPr>
            <a:spLocks noChangeArrowheads="1"/>
          </p:cNvSpPr>
          <p:nvPr/>
        </p:nvSpPr>
        <p:spPr bwMode="auto">
          <a:xfrm>
            <a:off x="5207000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5" name="Rectangle 50"/>
          <p:cNvSpPr>
            <a:spLocks noChangeArrowheads="1"/>
          </p:cNvSpPr>
          <p:nvPr/>
        </p:nvSpPr>
        <p:spPr bwMode="auto">
          <a:xfrm>
            <a:off x="5640388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6" name="Rectangle 51"/>
          <p:cNvSpPr>
            <a:spLocks noChangeArrowheads="1"/>
          </p:cNvSpPr>
          <p:nvPr/>
        </p:nvSpPr>
        <p:spPr bwMode="auto">
          <a:xfrm>
            <a:off x="6073775" y="6311900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7" name="Oval 52"/>
          <p:cNvSpPr>
            <a:spLocks noChangeArrowheads="1"/>
          </p:cNvSpPr>
          <p:nvPr/>
        </p:nvSpPr>
        <p:spPr bwMode="auto">
          <a:xfrm>
            <a:off x="4846638" y="508952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8" name="Oval 53"/>
          <p:cNvSpPr>
            <a:spLocks noChangeArrowheads="1"/>
          </p:cNvSpPr>
          <p:nvPr/>
        </p:nvSpPr>
        <p:spPr bwMode="auto">
          <a:xfrm>
            <a:off x="5280025" y="50895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09" name="Oval 54"/>
          <p:cNvSpPr>
            <a:spLocks noChangeArrowheads="1"/>
          </p:cNvSpPr>
          <p:nvPr/>
        </p:nvSpPr>
        <p:spPr bwMode="auto">
          <a:xfrm>
            <a:off x="5711825" y="59531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0" name="Oval 55"/>
          <p:cNvSpPr>
            <a:spLocks noChangeArrowheads="1"/>
          </p:cNvSpPr>
          <p:nvPr/>
        </p:nvSpPr>
        <p:spPr bwMode="auto">
          <a:xfrm>
            <a:off x="4846638" y="5521325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1" name="Oval 56"/>
          <p:cNvSpPr>
            <a:spLocks noChangeArrowheads="1"/>
          </p:cNvSpPr>
          <p:nvPr/>
        </p:nvSpPr>
        <p:spPr bwMode="auto">
          <a:xfrm>
            <a:off x="5280025" y="6384925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2" name="Oval 57"/>
          <p:cNvSpPr>
            <a:spLocks noChangeArrowheads="1"/>
          </p:cNvSpPr>
          <p:nvPr/>
        </p:nvSpPr>
        <p:spPr bwMode="auto">
          <a:xfrm>
            <a:off x="5280025" y="595312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3" name="Oval 58"/>
          <p:cNvSpPr>
            <a:spLocks noChangeArrowheads="1"/>
          </p:cNvSpPr>
          <p:nvPr/>
        </p:nvSpPr>
        <p:spPr bwMode="auto">
          <a:xfrm>
            <a:off x="6143625" y="508952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4" name="Oval 59"/>
          <p:cNvSpPr>
            <a:spLocks noChangeArrowheads="1"/>
          </p:cNvSpPr>
          <p:nvPr/>
        </p:nvSpPr>
        <p:spPr bwMode="auto">
          <a:xfrm>
            <a:off x="4846638" y="638492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5" name="Oval 60"/>
          <p:cNvSpPr>
            <a:spLocks noChangeArrowheads="1"/>
          </p:cNvSpPr>
          <p:nvPr/>
        </p:nvSpPr>
        <p:spPr bwMode="auto">
          <a:xfrm>
            <a:off x="5713413" y="6383338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6" name="Rectangle 61"/>
          <p:cNvSpPr>
            <a:spLocks noChangeArrowheads="1"/>
          </p:cNvSpPr>
          <p:nvPr/>
        </p:nvSpPr>
        <p:spPr bwMode="auto">
          <a:xfrm>
            <a:off x="6645275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7" name="Rectangle 62"/>
          <p:cNvSpPr>
            <a:spLocks noChangeArrowheads="1"/>
          </p:cNvSpPr>
          <p:nvPr/>
        </p:nvSpPr>
        <p:spPr bwMode="auto">
          <a:xfrm>
            <a:off x="7078663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8" name="Rectangle 63"/>
          <p:cNvSpPr>
            <a:spLocks noChangeArrowheads="1"/>
          </p:cNvSpPr>
          <p:nvPr/>
        </p:nvSpPr>
        <p:spPr bwMode="auto">
          <a:xfrm>
            <a:off x="7512050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19" name="Rectangle 64"/>
          <p:cNvSpPr>
            <a:spLocks noChangeArrowheads="1"/>
          </p:cNvSpPr>
          <p:nvPr/>
        </p:nvSpPr>
        <p:spPr bwMode="auto">
          <a:xfrm>
            <a:off x="7945438" y="42957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0" name="Rectangle 65"/>
          <p:cNvSpPr>
            <a:spLocks noChangeArrowheads="1"/>
          </p:cNvSpPr>
          <p:nvPr/>
        </p:nvSpPr>
        <p:spPr bwMode="auto">
          <a:xfrm>
            <a:off x="6645275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1" name="Rectangle 66"/>
          <p:cNvSpPr>
            <a:spLocks noChangeArrowheads="1"/>
          </p:cNvSpPr>
          <p:nvPr/>
        </p:nvSpPr>
        <p:spPr bwMode="auto">
          <a:xfrm>
            <a:off x="7078663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2" name="Rectangle 67"/>
          <p:cNvSpPr>
            <a:spLocks noChangeArrowheads="1"/>
          </p:cNvSpPr>
          <p:nvPr/>
        </p:nvSpPr>
        <p:spPr bwMode="auto">
          <a:xfrm>
            <a:off x="7512050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3" name="Rectangle 68"/>
          <p:cNvSpPr>
            <a:spLocks noChangeArrowheads="1"/>
          </p:cNvSpPr>
          <p:nvPr/>
        </p:nvSpPr>
        <p:spPr bwMode="auto">
          <a:xfrm>
            <a:off x="7945438" y="47275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4" name="Rectangle 69"/>
          <p:cNvSpPr>
            <a:spLocks noChangeArrowheads="1"/>
          </p:cNvSpPr>
          <p:nvPr/>
        </p:nvSpPr>
        <p:spPr bwMode="auto">
          <a:xfrm>
            <a:off x="6645275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5" name="Rectangle 70"/>
          <p:cNvSpPr>
            <a:spLocks noChangeArrowheads="1"/>
          </p:cNvSpPr>
          <p:nvPr/>
        </p:nvSpPr>
        <p:spPr bwMode="auto">
          <a:xfrm>
            <a:off x="7078663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6" name="Rectangle 71"/>
          <p:cNvSpPr>
            <a:spLocks noChangeArrowheads="1"/>
          </p:cNvSpPr>
          <p:nvPr/>
        </p:nvSpPr>
        <p:spPr bwMode="auto">
          <a:xfrm>
            <a:off x="7512050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7" name="Rectangle 72"/>
          <p:cNvSpPr>
            <a:spLocks noChangeArrowheads="1"/>
          </p:cNvSpPr>
          <p:nvPr/>
        </p:nvSpPr>
        <p:spPr bwMode="auto">
          <a:xfrm>
            <a:off x="7945438" y="51593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8" name="Rectangle 73"/>
          <p:cNvSpPr>
            <a:spLocks noChangeArrowheads="1"/>
          </p:cNvSpPr>
          <p:nvPr/>
        </p:nvSpPr>
        <p:spPr bwMode="auto">
          <a:xfrm>
            <a:off x="6645275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29" name="Rectangle 74"/>
          <p:cNvSpPr>
            <a:spLocks noChangeArrowheads="1"/>
          </p:cNvSpPr>
          <p:nvPr/>
        </p:nvSpPr>
        <p:spPr bwMode="auto">
          <a:xfrm>
            <a:off x="7078663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0" name="Rectangle 75"/>
          <p:cNvSpPr>
            <a:spLocks noChangeArrowheads="1"/>
          </p:cNvSpPr>
          <p:nvPr/>
        </p:nvSpPr>
        <p:spPr bwMode="auto">
          <a:xfrm>
            <a:off x="7512050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1" name="Rectangle 76"/>
          <p:cNvSpPr>
            <a:spLocks noChangeArrowheads="1"/>
          </p:cNvSpPr>
          <p:nvPr/>
        </p:nvSpPr>
        <p:spPr bwMode="auto">
          <a:xfrm>
            <a:off x="7945438" y="3863975"/>
            <a:ext cx="434975" cy="431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2" name="Oval 77"/>
          <p:cNvSpPr>
            <a:spLocks noChangeArrowheads="1"/>
          </p:cNvSpPr>
          <p:nvPr/>
        </p:nvSpPr>
        <p:spPr bwMode="auto">
          <a:xfrm>
            <a:off x="6718300" y="39370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3" name="Oval 78"/>
          <p:cNvSpPr>
            <a:spLocks noChangeArrowheads="1"/>
          </p:cNvSpPr>
          <p:nvPr/>
        </p:nvSpPr>
        <p:spPr bwMode="auto">
          <a:xfrm>
            <a:off x="7583488" y="43688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4" name="Oval 79"/>
          <p:cNvSpPr>
            <a:spLocks noChangeArrowheads="1"/>
          </p:cNvSpPr>
          <p:nvPr/>
        </p:nvSpPr>
        <p:spPr bwMode="auto">
          <a:xfrm>
            <a:off x="7583488" y="39370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5" name="Oval 80"/>
          <p:cNvSpPr>
            <a:spLocks noChangeArrowheads="1"/>
          </p:cNvSpPr>
          <p:nvPr/>
        </p:nvSpPr>
        <p:spPr bwMode="auto">
          <a:xfrm>
            <a:off x="7583488" y="48006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6" name="Oval 81"/>
          <p:cNvSpPr>
            <a:spLocks noChangeArrowheads="1"/>
          </p:cNvSpPr>
          <p:nvPr/>
        </p:nvSpPr>
        <p:spPr bwMode="auto">
          <a:xfrm>
            <a:off x="8015288" y="52324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7" name="Oval 82"/>
          <p:cNvSpPr>
            <a:spLocks noChangeArrowheads="1"/>
          </p:cNvSpPr>
          <p:nvPr/>
        </p:nvSpPr>
        <p:spPr bwMode="auto">
          <a:xfrm>
            <a:off x="6718300" y="43688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8" name="Oval 83"/>
          <p:cNvSpPr>
            <a:spLocks noChangeArrowheads="1"/>
          </p:cNvSpPr>
          <p:nvPr/>
        </p:nvSpPr>
        <p:spPr bwMode="auto">
          <a:xfrm>
            <a:off x="7151688" y="5232400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39" name="Oval 84"/>
          <p:cNvSpPr>
            <a:spLocks noChangeArrowheads="1"/>
          </p:cNvSpPr>
          <p:nvPr/>
        </p:nvSpPr>
        <p:spPr bwMode="auto">
          <a:xfrm>
            <a:off x="8015288" y="4800600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0" name="Oval 85"/>
          <p:cNvSpPr>
            <a:spLocks noChangeArrowheads="1"/>
          </p:cNvSpPr>
          <p:nvPr/>
        </p:nvSpPr>
        <p:spPr bwMode="auto">
          <a:xfrm>
            <a:off x="8015288" y="3937000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1" name="Oval 86"/>
          <p:cNvSpPr>
            <a:spLocks noChangeArrowheads="1"/>
          </p:cNvSpPr>
          <p:nvPr/>
        </p:nvSpPr>
        <p:spPr bwMode="auto">
          <a:xfrm>
            <a:off x="6718300" y="48006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2" name="Oval 87"/>
          <p:cNvSpPr>
            <a:spLocks noChangeArrowheads="1"/>
          </p:cNvSpPr>
          <p:nvPr/>
        </p:nvSpPr>
        <p:spPr bwMode="auto">
          <a:xfrm>
            <a:off x="6718300" y="52324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3" name="Oval 88"/>
          <p:cNvSpPr>
            <a:spLocks noChangeArrowheads="1"/>
          </p:cNvSpPr>
          <p:nvPr/>
        </p:nvSpPr>
        <p:spPr bwMode="auto">
          <a:xfrm>
            <a:off x="7585075" y="5230813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4" name="Oval 89"/>
          <p:cNvSpPr>
            <a:spLocks noChangeArrowheads="1"/>
          </p:cNvSpPr>
          <p:nvPr/>
        </p:nvSpPr>
        <p:spPr bwMode="auto">
          <a:xfrm>
            <a:off x="5351463" y="451167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5" name="Oval 90"/>
          <p:cNvSpPr>
            <a:spLocks noChangeArrowheads="1"/>
          </p:cNvSpPr>
          <p:nvPr/>
        </p:nvSpPr>
        <p:spPr bwMode="auto">
          <a:xfrm>
            <a:off x="4054475" y="3648075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6" name="Oval 91"/>
          <p:cNvSpPr>
            <a:spLocks noChangeArrowheads="1"/>
          </p:cNvSpPr>
          <p:nvPr/>
        </p:nvSpPr>
        <p:spPr bwMode="auto">
          <a:xfrm>
            <a:off x="4487863" y="321627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7" name="Oval 92"/>
          <p:cNvSpPr>
            <a:spLocks noChangeArrowheads="1"/>
          </p:cNvSpPr>
          <p:nvPr/>
        </p:nvSpPr>
        <p:spPr bwMode="auto">
          <a:xfrm>
            <a:off x="4919663" y="4079875"/>
            <a:ext cx="287337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8" name="Oval 93"/>
          <p:cNvSpPr>
            <a:spLocks noChangeArrowheads="1"/>
          </p:cNvSpPr>
          <p:nvPr/>
        </p:nvSpPr>
        <p:spPr bwMode="auto">
          <a:xfrm>
            <a:off x="4852988" y="5953125"/>
            <a:ext cx="287337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49" name="Oval 94"/>
          <p:cNvSpPr>
            <a:spLocks noChangeArrowheads="1"/>
          </p:cNvSpPr>
          <p:nvPr/>
        </p:nvSpPr>
        <p:spPr bwMode="auto">
          <a:xfrm>
            <a:off x="5716588" y="50895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50" name="Oval 95"/>
          <p:cNvSpPr>
            <a:spLocks noChangeArrowheads="1"/>
          </p:cNvSpPr>
          <p:nvPr/>
        </p:nvSpPr>
        <p:spPr bwMode="auto">
          <a:xfrm>
            <a:off x="5284788" y="63849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51" name="Oval 96"/>
          <p:cNvSpPr>
            <a:spLocks noChangeArrowheads="1"/>
          </p:cNvSpPr>
          <p:nvPr/>
        </p:nvSpPr>
        <p:spPr bwMode="auto">
          <a:xfrm>
            <a:off x="6149975" y="5521325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52" name="Oval 97"/>
          <p:cNvSpPr>
            <a:spLocks noChangeArrowheads="1"/>
          </p:cNvSpPr>
          <p:nvPr/>
        </p:nvSpPr>
        <p:spPr bwMode="auto">
          <a:xfrm>
            <a:off x="6719888" y="5232400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53" name="Text Box 98"/>
          <p:cNvSpPr txBox="1">
            <a:spLocks noChangeArrowheads="1"/>
          </p:cNvSpPr>
          <p:nvPr/>
        </p:nvSpPr>
        <p:spPr bwMode="auto">
          <a:xfrm>
            <a:off x="457200" y="2286000"/>
            <a:ext cx="2089150" cy="6413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1. MORTALIT</a:t>
            </a:r>
            <a:r>
              <a:rPr lang="cs-CZ" altLang="cs-CZ" sz="1800" b="1">
                <a:latin typeface="Verdana" pitchFamily="34" charset="0"/>
              </a:rPr>
              <a:t>Y</a:t>
            </a:r>
            <a:r>
              <a:rPr lang="en-US" altLang="cs-CZ" sz="1800" b="1">
                <a:latin typeface="Verdana" pitchFamily="34" charset="0"/>
              </a:rPr>
              <a:t> </a:t>
            </a:r>
            <a:r>
              <a:rPr lang="en-US" altLang="cs-CZ" sz="1800">
                <a:latin typeface="Verdana" pitchFamily="34" charset="0"/>
              </a:rPr>
              <a:t>(disturbance)</a:t>
            </a:r>
            <a:endParaRPr lang="cs-CZ" altLang="cs-CZ" sz="1800">
              <a:latin typeface="Verdana" pitchFamily="34" charset="0"/>
            </a:endParaRPr>
          </a:p>
        </p:txBody>
      </p:sp>
      <p:sp>
        <p:nvSpPr>
          <p:cNvPr id="19554" name="Text Box 99"/>
          <p:cNvSpPr txBox="1">
            <a:spLocks noChangeArrowheads="1"/>
          </p:cNvSpPr>
          <p:nvPr/>
        </p:nvSpPr>
        <p:spPr bwMode="auto">
          <a:xfrm>
            <a:off x="457200" y="3151188"/>
            <a:ext cx="2952750" cy="11906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2. </a:t>
            </a:r>
            <a:r>
              <a:rPr lang="cs-CZ" altLang="cs-CZ" sz="1800" b="1">
                <a:latin typeface="Verdana" pitchFamily="34" charset="0"/>
              </a:rPr>
              <a:t>REPRODUCTION</a:t>
            </a:r>
            <a:r>
              <a:rPr lang="en-US" altLang="cs-CZ" sz="1800" b="1">
                <a:latin typeface="Verdana" pitchFamily="34" charset="0"/>
              </a:rPr>
              <a:t> </a:t>
            </a:r>
            <a:r>
              <a:rPr lang="en-US" altLang="cs-CZ" sz="1800">
                <a:latin typeface="Verdana" pitchFamily="34" charset="0"/>
              </a:rPr>
              <a:t>(from within the local community and/or from other communities)</a:t>
            </a:r>
            <a:endParaRPr lang="cs-CZ" altLang="cs-CZ" sz="1800">
              <a:latin typeface="Verdana" pitchFamily="34" charset="0"/>
            </a:endParaRPr>
          </a:p>
        </p:txBody>
      </p:sp>
      <p:sp>
        <p:nvSpPr>
          <p:cNvPr id="19555" name="Text Box 100"/>
          <p:cNvSpPr txBox="1">
            <a:spLocks noChangeArrowheads="1"/>
          </p:cNvSpPr>
          <p:nvPr/>
        </p:nvSpPr>
        <p:spPr bwMode="auto">
          <a:xfrm>
            <a:off x="457200" y="4806950"/>
            <a:ext cx="3524250" cy="16430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en-US" altLang="cs-CZ" sz="1800" b="1">
                <a:latin typeface="Verdana" pitchFamily="34" charset="0"/>
              </a:rPr>
              <a:t>3. </a:t>
            </a:r>
            <a:r>
              <a:rPr lang="cs-CZ" altLang="cs-CZ" sz="1800" b="1">
                <a:latin typeface="Verdana" pitchFamily="34" charset="0"/>
              </a:rPr>
              <a:t>SPECIATION</a:t>
            </a:r>
          </a:p>
          <a:p>
            <a:pPr>
              <a:spcAft>
                <a:spcPct val="30000"/>
              </a:spcAft>
              <a:buClr>
                <a:srgbClr val="FF0000"/>
              </a:buClr>
            </a:pPr>
            <a:endParaRPr lang="cs-CZ" altLang="cs-CZ" sz="1800" b="1">
              <a:latin typeface="Verdana" pitchFamily="34" charset="0"/>
            </a:endParaRPr>
          </a:p>
          <a:p>
            <a:pPr>
              <a:spcAft>
                <a:spcPct val="30000"/>
              </a:spcAft>
              <a:buClr>
                <a:srgbClr val="FF0000"/>
              </a:buClr>
            </a:pPr>
            <a:r>
              <a:rPr lang="cs-CZ" altLang="cs-CZ" sz="1800">
                <a:solidFill>
                  <a:srgbClr val="FF0000"/>
                </a:solidFill>
                <a:latin typeface="Verdana" pitchFamily="34" charset="0"/>
              </a:rPr>
              <a:t>balances occasional extinction due to (very slow) metacommunity drift</a:t>
            </a:r>
          </a:p>
        </p:txBody>
      </p:sp>
      <p:sp>
        <p:nvSpPr>
          <p:cNvPr id="19556" name="Oval 101"/>
          <p:cNvSpPr>
            <a:spLocks noChangeArrowheads="1"/>
          </p:cNvSpPr>
          <p:nvPr/>
        </p:nvSpPr>
        <p:spPr bwMode="auto">
          <a:xfrm>
            <a:off x="4495800" y="40386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57" name="Oval 102"/>
          <p:cNvSpPr>
            <a:spLocks noChangeArrowheads="1"/>
          </p:cNvSpPr>
          <p:nvPr/>
        </p:nvSpPr>
        <p:spPr bwMode="auto">
          <a:xfrm>
            <a:off x="4038600" y="3200400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58" name="Oval 103"/>
          <p:cNvSpPr>
            <a:spLocks noChangeArrowheads="1"/>
          </p:cNvSpPr>
          <p:nvPr/>
        </p:nvSpPr>
        <p:spPr bwMode="auto">
          <a:xfrm>
            <a:off x="5334000" y="32004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59" name="Oval 104"/>
          <p:cNvSpPr>
            <a:spLocks noChangeArrowheads="1"/>
          </p:cNvSpPr>
          <p:nvPr/>
        </p:nvSpPr>
        <p:spPr bwMode="auto">
          <a:xfrm>
            <a:off x="4953000" y="44958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60" name="Oval 105"/>
          <p:cNvSpPr>
            <a:spLocks noChangeArrowheads="1"/>
          </p:cNvSpPr>
          <p:nvPr/>
        </p:nvSpPr>
        <p:spPr bwMode="auto">
          <a:xfrm>
            <a:off x="7162800" y="43434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61" name="Oval 106"/>
          <p:cNvSpPr>
            <a:spLocks noChangeArrowheads="1"/>
          </p:cNvSpPr>
          <p:nvPr/>
        </p:nvSpPr>
        <p:spPr bwMode="auto">
          <a:xfrm>
            <a:off x="7162800" y="3962400"/>
            <a:ext cx="287338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62" name="Oval 107"/>
          <p:cNvSpPr>
            <a:spLocks noChangeArrowheads="1"/>
          </p:cNvSpPr>
          <p:nvPr/>
        </p:nvSpPr>
        <p:spPr bwMode="auto">
          <a:xfrm>
            <a:off x="7162800" y="48006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63" name="Oval 108"/>
          <p:cNvSpPr>
            <a:spLocks noChangeArrowheads="1"/>
          </p:cNvSpPr>
          <p:nvPr/>
        </p:nvSpPr>
        <p:spPr bwMode="auto">
          <a:xfrm>
            <a:off x="8001000" y="43434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64" name="Oval 109"/>
          <p:cNvSpPr>
            <a:spLocks noChangeArrowheads="1"/>
          </p:cNvSpPr>
          <p:nvPr/>
        </p:nvSpPr>
        <p:spPr bwMode="auto">
          <a:xfrm>
            <a:off x="5257800" y="5486400"/>
            <a:ext cx="287338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65" name="Oval 110"/>
          <p:cNvSpPr>
            <a:spLocks noChangeArrowheads="1"/>
          </p:cNvSpPr>
          <p:nvPr/>
        </p:nvSpPr>
        <p:spPr bwMode="auto">
          <a:xfrm>
            <a:off x="5715000" y="5486400"/>
            <a:ext cx="288925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66" name="Oval 111"/>
          <p:cNvSpPr>
            <a:spLocks noChangeArrowheads="1"/>
          </p:cNvSpPr>
          <p:nvPr/>
        </p:nvSpPr>
        <p:spPr bwMode="auto">
          <a:xfrm>
            <a:off x="6096000" y="5943600"/>
            <a:ext cx="288925" cy="2873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567" name="Oval 112"/>
          <p:cNvSpPr>
            <a:spLocks noChangeArrowheads="1"/>
          </p:cNvSpPr>
          <p:nvPr/>
        </p:nvSpPr>
        <p:spPr bwMode="auto">
          <a:xfrm>
            <a:off x="6172200" y="6400800"/>
            <a:ext cx="287338" cy="288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13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Neutral </a:t>
            </a:r>
            <a:r>
              <a:rPr lang="cs-CZ" altLang="cs-CZ" sz="1800" b="1">
                <a:solidFill>
                  <a:schemeClr val="bg1"/>
                </a:solidFill>
              </a:rPr>
              <a:t>Theory</a:t>
            </a:r>
            <a:endParaRPr lang="en-US" altLang="cs-CZ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9863" y="548680"/>
            <a:ext cx="8794625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1600" u="sng">
                <a:latin typeface="Arial" charset="0"/>
              </a:rPr>
              <a:t>Predicted patterns: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>
                <a:latin typeface="Arial" charset="0"/>
              </a:rPr>
              <a:t>Aggregated species distribution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>
                <a:latin typeface="Arial" charset="0"/>
              </a:rPr>
              <a:t>Species-abundance distribution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>
                <a:latin typeface="Arial" charset="0"/>
              </a:rPr>
              <a:t>Role of dispersal limitation and island </a:t>
            </a:r>
            <a:r>
              <a:rPr lang="cs-CZ" sz="1600" smtClean="0">
                <a:latin typeface="Arial" charset="0"/>
              </a:rPr>
              <a:t>effects (</a:t>
            </a:r>
            <a:r>
              <a:rPr lang="cs-CZ" sz="1600" smtClean="0">
                <a:latin typeface="Arial" charset="0"/>
              </a:rPr>
              <a:t>impoverishment </a:t>
            </a:r>
            <a:r>
              <a:rPr lang="cs-CZ" sz="1600" smtClean="0">
                <a:latin typeface="Arial" charset="0"/>
              </a:rPr>
              <a:t>and density compensation)</a:t>
            </a:r>
            <a:endParaRPr lang="cs-CZ" sz="160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 smtClean="0">
                <a:latin typeface="Arial" charset="0"/>
              </a:rPr>
              <a:t>Species-area </a:t>
            </a:r>
            <a:r>
              <a:rPr lang="cs-CZ" sz="1600">
                <a:latin typeface="Arial" charset="0"/>
              </a:rPr>
              <a:t>relationship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 smtClean="0">
                <a:latin typeface="Arial" charset="0"/>
              </a:rPr>
              <a:t>Correlation </a:t>
            </a:r>
            <a:r>
              <a:rPr lang="cs-CZ" sz="1600">
                <a:latin typeface="Arial" charset="0"/>
              </a:rPr>
              <a:t>of species richness with total abundance and speciation rate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33804"/>
            <a:ext cx="26558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949302"/>
            <a:ext cx="2409503" cy="203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Skupina 10"/>
          <p:cNvGrpSpPr>
            <a:grpSpLocks/>
          </p:cNvGrpSpPr>
          <p:nvPr/>
        </p:nvGrpSpPr>
        <p:grpSpPr bwMode="auto">
          <a:xfrm>
            <a:off x="2843808" y="3023406"/>
            <a:ext cx="3033713" cy="1981200"/>
            <a:chOff x="0" y="908372"/>
            <a:chExt cx="5006579" cy="2931790"/>
          </a:xfrm>
        </p:grpSpPr>
        <p:pic>
          <p:nvPicPr>
            <p:cNvPr id="9" name="Picture 14" descr="Species-area relationship for reptiles and amphibians on selected islands. Revised from MacArthur and Wilson, 19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372"/>
              <a:ext cx="5006579" cy="281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bdélník 12"/>
            <p:cNvSpPr>
              <a:spLocks noChangeArrowheads="1"/>
            </p:cNvSpPr>
            <p:nvPr/>
          </p:nvSpPr>
          <p:spPr bwMode="auto">
            <a:xfrm rot="-5400000">
              <a:off x="76200" y="908372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 i="1">
                  <a:solidFill>
                    <a:srgbClr val="FF0000"/>
                  </a:solidFill>
                </a:rPr>
                <a:t>S</a:t>
              </a:r>
              <a:endParaRPr lang="cs-CZ" altLang="cs-CZ"/>
            </a:p>
          </p:txBody>
        </p:sp>
        <p:sp>
          <p:nvSpPr>
            <p:cNvPr id="11" name="Obdélník 13"/>
            <p:cNvSpPr>
              <a:spLocks noChangeArrowheads="1"/>
            </p:cNvSpPr>
            <p:nvPr/>
          </p:nvSpPr>
          <p:spPr bwMode="auto">
            <a:xfrm>
              <a:off x="3505200" y="347083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 i="1">
                  <a:solidFill>
                    <a:srgbClr val="FF0000"/>
                  </a:solidFill>
                </a:rPr>
                <a:t>A</a:t>
              </a:r>
              <a:endParaRPr lang="cs-CZ" altLang="cs-CZ"/>
            </a:p>
          </p:txBody>
        </p:sp>
      </p:grp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Neutral </a:t>
            </a:r>
            <a:r>
              <a:rPr lang="cs-CZ" altLang="cs-CZ" sz="1800" b="1">
                <a:solidFill>
                  <a:schemeClr val="bg1"/>
                </a:solidFill>
              </a:rPr>
              <a:t>Theory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7" y="5577334"/>
            <a:ext cx="9144187" cy="1308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Problems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/>
              <a:t>Extinction is only due to community drift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/>
              <a:t>Total abundance is given a priori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Equal access of all species to the same resources (no space for niche differentiation and expansion)</a:t>
            </a:r>
          </a:p>
        </p:txBody>
      </p:sp>
    </p:spTree>
    <p:extLst>
      <p:ext uri="{BB962C8B-B14F-4D97-AF65-F5344CB8AC3E}">
        <p14:creationId xmlns:p14="http://schemas.microsoft.com/office/powerpoint/2010/main" val="37810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Equilibrium Theory of Biodiversity Dynamics (ETBD)</a:t>
            </a:r>
            <a:endParaRPr lang="cs-CZ" altLang="cs-CZ" sz="1800">
              <a:solidFill>
                <a:schemeClr val="bg1"/>
              </a:solidFill>
            </a:endParaRPr>
          </a:p>
        </p:txBody>
      </p:sp>
      <p:grpSp>
        <p:nvGrpSpPr>
          <p:cNvPr id="25" name="Skupina 24"/>
          <p:cNvGrpSpPr>
            <a:grpSpLocks/>
          </p:cNvGrpSpPr>
          <p:nvPr/>
        </p:nvGrpSpPr>
        <p:grpSpPr bwMode="auto">
          <a:xfrm>
            <a:off x="7827712" y="-9781"/>
            <a:ext cx="1311275" cy="1350940"/>
            <a:chOff x="3575670" y="3955380"/>
            <a:chExt cx="2076450" cy="1993900"/>
          </a:xfrm>
        </p:grpSpPr>
        <p:sp>
          <p:nvSpPr>
            <p:cNvPr id="26" name="Obdélník 25"/>
            <p:cNvSpPr/>
            <p:nvPr/>
          </p:nvSpPr>
          <p:spPr>
            <a:xfrm>
              <a:off x="3582020" y="3966493"/>
              <a:ext cx="2070100" cy="1981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5374308" y="5661943"/>
              <a:ext cx="269875" cy="2698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3594720" y="3955380"/>
              <a:ext cx="711200" cy="72072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3582020" y="4541168"/>
              <a:ext cx="134938" cy="1349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Ovál 29"/>
            <p:cNvSpPr/>
            <p:nvPr/>
          </p:nvSpPr>
          <p:spPr>
            <a:xfrm>
              <a:off x="3613770" y="4677693"/>
              <a:ext cx="134938" cy="1349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Ovál 30"/>
            <p:cNvSpPr/>
            <p:nvPr/>
          </p:nvSpPr>
          <p:spPr>
            <a:xfrm>
              <a:off x="4205908" y="3979193"/>
              <a:ext cx="134937" cy="134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4729783" y="3979193"/>
              <a:ext cx="914400" cy="93345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5293345" y="4828505"/>
              <a:ext cx="350838" cy="3540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3715370" y="4666580"/>
              <a:ext cx="476250" cy="49530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3586783" y="5666705"/>
              <a:ext cx="269875" cy="269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3575670" y="5161880"/>
              <a:ext cx="547688" cy="5175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3583608" y="5004718"/>
              <a:ext cx="195262" cy="1873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4117008" y="4914230"/>
              <a:ext cx="995362" cy="10350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" name="Ovál 38"/>
            <p:cNvSpPr/>
            <p:nvPr/>
          </p:nvSpPr>
          <p:spPr>
            <a:xfrm>
              <a:off x="4117008" y="4585618"/>
              <a:ext cx="188912" cy="1809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5239370" y="5796880"/>
              <a:ext cx="134938" cy="134938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4037633" y="5130130"/>
              <a:ext cx="134937" cy="1349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4272583" y="4114130"/>
              <a:ext cx="209550" cy="201613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3" name="Ovál 42"/>
            <p:cNvSpPr/>
            <p:nvPr/>
          </p:nvSpPr>
          <p:spPr>
            <a:xfrm>
              <a:off x="3901108" y="5623843"/>
              <a:ext cx="314325" cy="3079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>
              <a:off x="4194795" y="4777705"/>
              <a:ext cx="134938" cy="13493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>
              <a:off x="4191620" y="4914230"/>
              <a:ext cx="134938" cy="1349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6" name="Ovál 45"/>
            <p:cNvSpPr/>
            <p:nvPr/>
          </p:nvSpPr>
          <p:spPr>
            <a:xfrm>
              <a:off x="5239370" y="5655593"/>
              <a:ext cx="134938" cy="1349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>
              <a:off x="4272583" y="4323680"/>
              <a:ext cx="352425" cy="35401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>
              <a:off x="5055220" y="5739730"/>
              <a:ext cx="179388" cy="1857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Ovál 48"/>
            <p:cNvSpPr/>
            <p:nvPr/>
          </p:nvSpPr>
          <p:spPr>
            <a:xfrm>
              <a:off x="5112370" y="5198393"/>
              <a:ext cx="450850" cy="44450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0" name="Ovál 49"/>
            <p:cNvSpPr/>
            <p:nvPr/>
          </p:nvSpPr>
          <p:spPr>
            <a:xfrm>
              <a:off x="5059983" y="5087268"/>
              <a:ext cx="179387" cy="1841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1" name="Ovál 50"/>
            <p:cNvSpPr/>
            <p:nvPr/>
          </p:nvSpPr>
          <p:spPr>
            <a:xfrm>
              <a:off x="4340845" y="4672930"/>
              <a:ext cx="274638" cy="2524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4456733" y="3958555"/>
              <a:ext cx="350837" cy="3540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3" name="Ovál 52"/>
            <p:cNvSpPr/>
            <p:nvPr/>
          </p:nvSpPr>
          <p:spPr>
            <a:xfrm>
              <a:off x="4588495" y="4582443"/>
              <a:ext cx="179388" cy="185737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4" name="Ovál 53"/>
            <p:cNvSpPr/>
            <p:nvPr/>
          </p:nvSpPr>
          <p:spPr>
            <a:xfrm>
              <a:off x="4955208" y="4901530"/>
              <a:ext cx="209550" cy="1968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5" name="Ovál 54"/>
            <p:cNvSpPr/>
            <p:nvPr/>
          </p:nvSpPr>
          <p:spPr>
            <a:xfrm>
              <a:off x="4677395" y="4753893"/>
              <a:ext cx="180975" cy="18573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7" name="TextovéPole 1"/>
          <p:cNvSpPr txBox="1"/>
          <p:nvPr/>
        </p:nvSpPr>
        <p:spPr>
          <a:xfrm>
            <a:off x="282575" y="476672"/>
            <a:ext cx="7124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/>
              <a:t>Equilibrium follows from population size-dependent extinction (origination) rate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323529" y="3168390"/>
            <a:ext cx="2088232" cy="2060810"/>
            <a:chOff x="323529" y="3168390"/>
            <a:chExt cx="2088232" cy="2060810"/>
          </a:xfrm>
        </p:grpSpPr>
        <p:cxnSp>
          <p:nvCxnSpPr>
            <p:cNvPr id="57" name="Přímá spojnice 1"/>
            <p:cNvCxnSpPr/>
            <p:nvPr/>
          </p:nvCxnSpPr>
          <p:spPr>
            <a:xfrm>
              <a:off x="683569" y="3516817"/>
              <a:ext cx="0" cy="1352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2"/>
            <p:cNvCxnSpPr/>
            <p:nvPr/>
          </p:nvCxnSpPr>
          <p:spPr>
            <a:xfrm flipV="1">
              <a:off x="683569" y="4869158"/>
              <a:ext cx="1728192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3"/>
            <p:cNvCxnSpPr/>
            <p:nvPr/>
          </p:nvCxnSpPr>
          <p:spPr>
            <a:xfrm>
              <a:off x="683569" y="3717032"/>
              <a:ext cx="1440160" cy="11665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4"/>
            <p:cNvCxnSpPr/>
            <p:nvPr/>
          </p:nvCxnSpPr>
          <p:spPr>
            <a:xfrm>
              <a:off x="683569" y="4278708"/>
              <a:ext cx="165618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5"/>
            <p:cNvCxnSpPr>
              <a:endCxn id="62" idx="0"/>
            </p:cNvCxnSpPr>
            <p:nvPr/>
          </p:nvCxnSpPr>
          <p:spPr>
            <a:xfrm flipH="1">
              <a:off x="1354392" y="4278708"/>
              <a:ext cx="5384" cy="590452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ovéPole 12"/>
            <p:cNvSpPr txBox="1"/>
            <p:nvPr/>
          </p:nvSpPr>
          <p:spPr>
            <a:xfrm>
              <a:off x="467544" y="4869160"/>
              <a:ext cx="17736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smtClean="0"/>
                <a:t>population size N</a:t>
              </a:r>
              <a:endParaRPr lang="cs-CZ" sz="1000"/>
            </a:p>
          </p:txBody>
        </p:sp>
        <p:sp>
          <p:nvSpPr>
            <p:cNvPr id="63" name="TextovéPole 34"/>
            <p:cNvSpPr txBox="1"/>
            <p:nvPr/>
          </p:nvSpPr>
          <p:spPr>
            <a:xfrm rot="16200000">
              <a:off x="-506821" y="3998740"/>
              <a:ext cx="20608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smtClean="0"/>
                <a:t>extinction </a:t>
              </a:r>
              <a:r>
                <a:rPr lang="cs-CZ" sz="1000" b="1" smtClean="0">
                  <a:solidFill>
                    <a:schemeClr val="bg1">
                      <a:lumMod val="65000"/>
                    </a:schemeClr>
                  </a:solidFill>
                </a:rPr>
                <a:t>and</a:t>
              </a:r>
              <a:r>
                <a:rPr lang="cs-CZ" sz="1000" b="1" smtClean="0"/>
                <a:t> </a:t>
              </a:r>
              <a:r>
                <a:rPr lang="cs-CZ" sz="1000" b="1" smtClean="0">
                  <a:solidFill>
                    <a:srgbClr val="00B050"/>
                  </a:solidFill>
                </a:rPr>
                <a:t>origination </a:t>
              </a:r>
              <a:r>
                <a:rPr lang="cs-CZ" sz="1000" b="1" smtClean="0">
                  <a:solidFill>
                    <a:schemeClr val="bg1">
                      <a:lumMod val="65000"/>
                    </a:schemeClr>
                  </a:solidFill>
                </a:rPr>
                <a:t>rate</a:t>
              </a:r>
            </a:p>
            <a:p>
              <a:pPr algn="ctr"/>
              <a:r>
                <a:rPr lang="cs-CZ" sz="1000" b="1" smtClean="0">
                  <a:solidFill>
                    <a:schemeClr val="bg1">
                      <a:lumMod val="65000"/>
                    </a:schemeClr>
                  </a:solidFill>
                </a:rPr>
                <a:t>per species</a:t>
              </a:r>
              <a:endParaRPr lang="cs-CZ" sz="1000" b="1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80" name="TextovéPole 4"/>
          <p:cNvSpPr txBox="1">
            <a:spLocks noChangeArrowheads="1"/>
          </p:cNvSpPr>
          <p:nvPr/>
        </p:nvSpPr>
        <p:spPr bwMode="auto">
          <a:xfrm>
            <a:off x="4389354" y="6581001"/>
            <a:ext cx="47495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/>
              <a:t>Storch, Šímová, Smyčka, Bohdalková, Toszogyova </a:t>
            </a:r>
            <a:r>
              <a:rPr lang="en-GB" altLang="cs-CZ" sz="1200" smtClean="0"/>
              <a:t>&amp;</a:t>
            </a:r>
            <a:r>
              <a:rPr lang="cs-CZ" altLang="cs-CZ" sz="1200" smtClean="0"/>
              <a:t> Okie 2022 </a:t>
            </a:r>
            <a:r>
              <a:rPr lang="cs-CZ" altLang="cs-CZ" sz="1200" i="1" smtClean="0"/>
              <a:t>Ecography</a:t>
            </a:r>
            <a:endParaRPr lang="cs-CZ" altLang="cs-CZ" sz="1200" i="1"/>
          </a:p>
        </p:txBody>
      </p:sp>
      <p:grpSp>
        <p:nvGrpSpPr>
          <p:cNvPr id="141" name="Group 140"/>
          <p:cNvGrpSpPr/>
          <p:nvPr/>
        </p:nvGrpSpPr>
        <p:grpSpPr>
          <a:xfrm>
            <a:off x="4283969" y="2780928"/>
            <a:ext cx="2606574" cy="2376264"/>
            <a:chOff x="4283969" y="2780928"/>
            <a:chExt cx="2606574" cy="2376264"/>
          </a:xfrm>
        </p:grpSpPr>
        <p:cxnSp>
          <p:nvCxnSpPr>
            <p:cNvPr id="83" name="Přímá spojnice 2"/>
            <p:cNvCxnSpPr/>
            <p:nvPr/>
          </p:nvCxnSpPr>
          <p:spPr>
            <a:xfrm>
              <a:off x="4577744" y="2780928"/>
              <a:ext cx="2969" cy="210905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3"/>
            <p:cNvCxnSpPr/>
            <p:nvPr/>
          </p:nvCxnSpPr>
          <p:spPr>
            <a:xfrm flipH="1">
              <a:off x="4580713" y="4889986"/>
              <a:ext cx="230983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ovéPole 7"/>
            <p:cNvSpPr txBox="1"/>
            <p:nvPr/>
          </p:nvSpPr>
          <p:spPr>
            <a:xfrm>
              <a:off x="5228785" y="4880193"/>
              <a:ext cx="1293944" cy="27699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species richness </a:t>
              </a:r>
              <a:r>
                <a:rPr lang="cs-CZ" sz="1200" i="1" smtClean="0"/>
                <a:t>S</a:t>
              </a:r>
              <a:endParaRPr lang="cs-CZ" sz="1200" i="1"/>
            </a:p>
          </p:txBody>
        </p:sp>
        <p:sp>
          <p:nvSpPr>
            <p:cNvPr id="89" name="TextovéPole 8"/>
            <p:cNvSpPr txBox="1"/>
            <p:nvPr/>
          </p:nvSpPr>
          <p:spPr>
            <a:xfrm rot="16200000">
              <a:off x="3570152" y="3738193"/>
              <a:ext cx="1704634" cy="27699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community abundance </a:t>
              </a:r>
              <a:r>
                <a:rPr lang="cs-CZ" sz="1200" i="1" smtClean="0"/>
                <a:t>J</a:t>
              </a:r>
              <a:endParaRPr lang="cs-CZ" sz="1200" i="1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023934" y="3743533"/>
            <a:ext cx="940153" cy="834237"/>
            <a:chOff x="5023934" y="3743533"/>
            <a:chExt cx="940153" cy="834237"/>
          </a:xfrm>
        </p:grpSpPr>
        <p:cxnSp>
          <p:nvCxnSpPr>
            <p:cNvPr id="107" name="Straight Arrow Connector 106"/>
            <p:cNvCxnSpPr/>
            <p:nvPr/>
          </p:nvCxnSpPr>
          <p:spPr>
            <a:xfrm flipV="1">
              <a:off x="5076056" y="4005064"/>
              <a:ext cx="196138" cy="47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>
              <a:off x="5744014" y="3743533"/>
              <a:ext cx="22007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5023934" y="4577770"/>
              <a:ext cx="1961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683568" y="2060848"/>
            <a:ext cx="2585362" cy="1136320"/>
            <a:chOff x="683568" y="2060848"/>
            <a:chExt cx="2585362" cy="1136320"/>
          </a:xfrm>
        </p:grpSpPr>
        <p:grpSp>
          <p:nvGrpSpPr>
            <p:cNvPr id="125" name="Group 124"/>
            <p:cNvGrpSpPr/>
            <p:nvPr/>
          </p:nvGrpSpPr>
          <p:grpSpPr>
            <a:xfrm>
              <a:off x="683568" y="2060848"/>
              <a:ext cx="1152128" cy="1136318"/>
              <a:chOff x="683568" y="4998788"/>
              <a:chExt cx="1728192" cy="1366730"/>
            </a:xfrm>
          </p:grpSpPr>
          <p:cxnSp>
            <p:nvCxnSpPr>
              <p:cNvPr id="110" name="Přímá spojnice 1"/>
              <p:cNvCxnSpPr/>
              <p:nvPr/>
            </p:nvCxnSpPr>
            <p:spPr>
              <a:xfrm>
                <a:off x="683568" y="4998788"/>
                <a:ext cx="0" cy="13523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2"/>
              <p:cNvCxnSpPr/>
              <p:nvPr/>
            </p:nvCxnSpPr>
            <p:spPr>
              <a:xfrm flipV="1">
                <a:off x="683568" y="6351129"/>
                <a:ext cx="172819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3"/>
              <p:cNvCxnSpPr/>
              <p:nvPr/>
            </p:nvCxnSpPr>
            <p:spPr>
              <a:xfrm>
                <a:off x="683568" y="5199003"/>
                <a:ext cx="1440160" cy="11665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Přímá spojnice 4"/>
              <p:cNvCxnSpPr/>
              <p:nvPr/>
            </p:nvCxnSpPr>
            <p:spPr>
              <a:xfrm flipV="1">
                <a:off x="683569" y="5373216"/>
                <a:ext cx="1512167" cy="682689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5"/>
              <p:cNvCxnSpPr/>
              <p:nvPr/>
            </p:nvCxnSpPr>
            <p:spPr>
              <a:xfrm>
                <a:off x="1359775" y="5760679"/>
                <a:ext cx="0" cy="590451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2051720" y="2204864"/>
              <a:ext cx="1217210" cy="992304"/>
              <a:chOff x="2627783" y="4998790"/>
              <a:chExt cx="1728192" cy="1366730"/>
            </a:xfrm>
          </p:grpSpPr>
          <p:cxnSp>
            <p:nvCxnSpPr>
              <p:cNvPr id="120" name="Přímá spojnice 1"/>
              <p:cNvCxnSpPr/>
              <p:nvPr/>
            </p:nvCxnSpPr>
            <p:spPr>
              <a:xfrm>
                <a:off x="2627783" y="4998790"/>
                <a:ext cx="0" cy="13523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Přímá spojnice 2"/>
              <p:cNvCxnSpPr/>
              <p:nvPr/>
            </p:nvCxnSpPr>
            <p:spPr>
              <a:xfrm flipV="1">
                <a:off x="2627783" y="6351131"/>
                <a:ext cx="172819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Přímá spojnice 3"/>
              <p:cNvCxnSpPr/>
              <p:nvPr/>
            </p:nvCxnSpPr>
            <p:spPr>
              <a:xfrm>
                <a:off x="2627783" y="5199005"/>
                <a:ext cx="1440160" cy="11665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nice 4"/>
              <p:cNvCxnSpPr/>
              <p:nvPr/>
            </p:nvCxnSpPr>
            <p:spPr>
              <a:xfrm>
                <a:off x="2627784" y="5517232"/>
                <a:ext cx="1447416" cy="50196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5"/>
              <p:cNvCxnSpPr/>
              <p:nvPr/>
            </p:nvCxnSpPr>
            <p:spPr>
              <a:xfrm>
                <a:off x="3303990" y="5760681"/>
                <a:ext cx="0" cy="590451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/>
          <p:cNvGrpSpPr/>
          <p:nvPr/>
        </p:nvGrpSpPr>
        <p:grpSpPr>
          <a:xfrm>
            <a:off x="1354392" y="2996952"/>
            <a:ext cx="5366087" cy="3330952"/>
            <a:chOff x="1354392" y="2996952"/>
            <a:chExt cx="5366087" cy="3330952"/>
          </a:xfrm>
        </p:grpSpPr>
        <p:cxnSp>
          <p:nvCxnSpPr>
            <p:cNvPr id="87" name="Přímá spojnice 6"/>
            <p:cNvCxnSpPr/>
            <p:nvPr/>
          </p:nvCxnSpPr>
          <p:spPr>
            <a:xfrm flipH="1">
              <a:off x="4574776" y="2996952"/>
              <a:ext cx="1729772" cy="1891187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62" idx="2"/>
              <a:endCxn id="133" idx="1"/>
            </p:cNvCxnSpPr>
            <p:nvPr/>
          </p:nvCxnSpPr>
          <p:spPr>
            <a:xfrm rot="16200000" flipH="1">
              <a:off x="2211684" y="4258088"/>
              <a:ext cx="843191" cy="2557775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912167" y="5589240"/>
              <a:ext cx="2808312" cy="7386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cs-CZ" sz="1400" smtClean="0">
                  <a:solidFill>
                    <a:prstClr val="black"/>
                  </a:solidFill>
                </a:rPr>
                <a:t>equilibrium mean abundance</a:t>
              </a:r>
            </a:p>
            <a:p>
              <a:r>
                <a:rPr lang="cs-CZ" sz="1400" smtClean="0">
                  <a:solidFill>
                    <a:prstClr val="black"/>
                  </a:solidFill>
                </a:rPr>
                <a:t>(determined by extinction and origination parameters)</a:t>
              </a:r>
              <a:endParaRPr lang="cs-CZ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V="1">
              <a:off x="5292451" y="4190425"/>
              <a:ext cx="0" cy="1399122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04548" y="2478970"/>
                <a:ext cx="809132" cy="485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cs-CZ" b="0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𝐽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cs-CZ" smtClean="0">
                    <a:solidFill>
                      <a:schemeClr val="accent1"/>
                    </a:solidFill>
                  </a:rPr>
                  <a:t> </a:t>
                </a:r>
                <a:endParaRPr lang="cs-CZ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48" y="2478970"/>
                <a:ext cx="809132" cy="485967"/>
              </a:xfrm>
              <a:prstGeom prst="rect">
                <a:avLst/>
              </a:prstGeom>
              <a:blipFill rotWithShape="1">
                <a:blip r:embed="rId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3621" y="3853901"/>
                <a:ext cx="411523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21" y="3853901"/>
                <a:ext cx="411523" cy="376770"/>
              </a:xfrm>
              <a:prstGeom prst="rect">
                <a:avLst/>
              </a:prstGeom>
              <a:blipFill rotWithShape="1">
                <a:blip r:embed="rId3"/>
                <a:stretch>
                  <a:fillRect t="-1613" r="-119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994691" y="2619042"/>
            <a:ext cx="1102445" cy="2376382"/>
            <a:chOff x="4994691" y="2619042"/>
            <a:chExt cx="1102445" cy="2376382"/>
          </a:xfrm>
        </p:grpSpPr>
        <p:sp>
          <p:nvSpPr>
            <p:cNvPr id="4" name="TextBox 3"/>
            <p:cNvSpPr txBox="1"/>
            <p:nvPr/>
          </p:nvSpPr>
          <p:spPr>
            <a:xfrm rot="18613060">
              <a:off x="4316332" y="3297401"/>
              <a:ext cx="1633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accent1"/>
                  </a:solidFill>
                </a:rPr>
                <a:t>o</a:t>
              </a:r>
              <a:r>
                <a:rPr lang="cs-CZ" sz="1200" smtClean="0">
                  <a:solidFill>
                    <a:schemeClr val="accent1"/>
                  </a:solidFill>
                </a:rPr>
                <a:t>rigination</a:t>
              </a:r>
              <a:r>
                <a:rPr lang="en-GB" sz="1200" smtClean="0">
                  <a:solidFill>
                    <a:schemeClr val="accent1"/>
                  </a:solidFill>
                </a:rPr>
                <a:t> </a:t>
              </a:r>
              <a:r>
                <a:rPr lang="en-GB" sz="1200" b="1" smtClean="0">
                  <a:solidFill>
                    <a:schemeClr val="accent1"/>
                  </a:solidFill>
                </a:rPr>
                <a:t>&gt; </a:t>
              </a:r>
              <a:r>
                <a:rPr lang="en-GB" sz="1200" smtClean="0">
                  <a:solidFill>
                    <a:schemeClr val="accent1"/>
                  </a:solidFill>
                </a:rPr>
                <a:t>extinction</a:t>
              </a:r>
              <a:endParaRPr lang="cs-CZ" sz="1200">
                <a:solidFill>
                  <a:schemeClr val="accent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18754412">
              <a:off x="5124145" y="4022433"/>
              <a:ext cx="1668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accent1"/>
                  </a:solidFill>
                </a:rPr>
                <a:t>extinction </a:t>
              </a:r>
              <a:r>
                <a:rPr lang="en-GB" sz="1200" smtClean="0">
                  <a:solidFill>
                    <a:schemeClr val="accent1"/>
                  </a:solidFill>
                </a:rPr>
                <a:t> </a:t>
              </a:r>
              <a:r>
                <a:rPr lang="en-GB" sz="1200" b="1" smtClean="0">
                  <a:solidFill>
                    <a:schemeClr val="accent1"/>
                  </a:solidFill>
                </a:rPr>
                <a:t>&gt; </a:t>
              </a:r>
              <a:r>
                <a:rPr lang="en-GB" sz="1200" smtClean="0">
                  <a:solidFill>
                    <a:schemeClr val="accent1"/>
                  </a:solidFill>
                </a:rPr>
                <a:t>o</a:t>
              </a:r>
              <a:r>
                <a:rPr lang="cs-CZ" sz="1200" smtClean="0">
                  <a:solidFill>
                    <a:schemeClr val="accent1"/>
                  </a:solidFill>
                </a:rPr>
                <a:t>rigination</a:t>
              </a:r>
              <a:endParaRPr lang="cs-CZ" sz="120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Equilibrium Theory of Biodiversity Dynamics (ETBD)</a:t>
            </a:r>
            <a:endParaRPr lang="cs-CZ" altLang="cs-CZ" sz="1800">
              <a:solidFill>
                <a:schemeClr val="bg1"/>
              </a:solidFill>
            </a:endParaRPr>
          </a:p>
        </p:txBody>
      </p:sp>
      <p:grpSp>
        <p:nvGrpSpPr>
          <p:cNvPr id="25" name="Skupina 24"/>
          <p:cNvGrpSpPr>
            <a:grpSpLocks/>
          </p:cNvGrpSpPr>
          <p:nvPr/>
        </p:nvGrpSpPr>
        <p:grpSpPr bwMode="auto">
          <a:xfrm>
            <a:off x="7827712" y="-9781"/>
            <a:ext cx="1311275" cy="1350940"/>
            <a:chOff x="3575670" y="3955380"/>
            <a:chExt cx="2076450" cy="1993900"/>
          </a:xfrm>
        </p:grpSpPr>
        <p:sp>
          <p:nvSpPr>
            <p:cNvPr id="26" name="Obdélník 25"/>
            <p:cNvSpPr/>
            <p:nvPr/>
          </p:nvSpPr>
          <p:spPr>
            <a:xfrm>
              <a:off x="3582020" y="3966493"/>
              <a:ext cx="2070100" cy="1981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5374308" y="5661943"/>
              <a:ext cx="269875" cy="2698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3594720" y="3955380"/>
              <a:ext cx="711200" cy="72072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3582020" y="4541168"/>
              <a:ext cx="134938" cy="1349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Ovál 29"/>
            <p:cNvSpPr/>
            <p:nvPr/>
          </p:nvSpPr>
          <p:spPr>
            <a:xfrm>
              <a:off x="3613770" y="4677693"/>
              <a:ext cx="134938" cy="1349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Ovál 30"/>
            <p:cNvSpPr/>
            <p:nvPr/>
          </p:nvSpPr>
          <p:spPr>
            <a:xfrm>
              <a:off x="4205908" y="3979193"/>
              <a:ext cx="134937" cy="134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4729783" y="3979193"/>
              <a:ext cx="914400" cy="93345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5293345" y="4828505"/>
              <a:ext cx="350838" cy="3540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3715370" y="4666580"/>
              <a:ext cx="476250" cy="49530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3586783" y="5666705"/>
              <a:ext cx="269875" cy="269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3575670" y="5161880"/>
              <a:ext cx="547688" cy="5175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3583608" y="5004718"/>
              <a:ext cx="195262" cy="1873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4117008" y="4914230"/>
              <a:ext cx="995362" cy="10350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" name="Ovál 38"/>
            <p:cNvSpPr/>
            <p:nvPr/>
          </p:nvSpPr>
          <p:spPr>
            <a:xfrm>
              <a:off x="4117008" y="4585618"/>
              <a:ext cx="188912" cy="1809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5239370" y="5796880"/>
              <a:ext cx="134938" cy="134938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4037633" y="5130130"/>
              <a:ext cx="134937" cy="1349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4272583" y="4114130"/>
              <a:ext cx="209550" cy="201613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3" name="Ovál 42"/>
            <p:cNvSpPr/>
            <p:nvPr/>
          </p:nvSpPr>
          <p:spPr>
            <a:xfrm>
              <a:off x="3901108" y="5623843"/>
              <a:ext cx="314325" cy="3079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>
              <a:off x="4194795" y="4777705"/>
              <a:ext cx="134938" cy="13493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>
              <a:off x="4191620" y="4914230"/>
              <a:ext cx="134938" cy="1349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6" name="Ovál 45"/>
            <p:cNvSpPr/>
            <p:nvPr/>
          </p:nvSpPr>
          <p:spPr>
            <a:xfrm>
              <a:off x="5239370" y="5655593"/>
              <a:ext cx="134938" cy="1349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>
              <a:off x="4272583" y="4323680"/>
              <a:ext cx="352425" cy="35401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>
              <a:off x="5055220" y="5739730"/>
              <a:ext cx="179388" cy="1857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Ovál 48"/>
            <p:cNvSpPr/>
            <p:nvPr/>
          </p:nvSpPr>
          <p:spPr>
            <a:xfrm>
              <a:off x="5112370" y="5198393"/>
              <a:ext cx="450850" cy="44450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0" name="Ovál 49"/>
            <p:cNvSpPr/>
            <p:nvPr/>
          </p:nvSpPr>
          <p:spPr>
            <a:xfrm>
              <a:off x="5059983" y="5087268"/>
              <a:ext cx="179387" cy="1841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1" name="Ovál 50"/>
            <p:cNvSpPr/>
            <p:nvPr/>
          </p:nvSpPr>
          <p:spPr>
            <a:xfrm>
              <a:off x="4340845" y="4672930"/>
              <a:ext cx="274638" cy="2524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4456733" y="3958555"/>
              <a:ext cx="350837" cy="3540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3" name="Ovál 52"/>
            <p:cNvSpPr/>
            <p:nvPr/>
          </p:nvSpPr>
          <p:spPr>
            <a:xfrm>
              <a:off x="4588495" y="4582443"/>
              <a:ext cx="179388" cy="185737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4" name="Ovál 53"/>
            <p:cNvSpPr/>
            <p:nvPr/>
          </p:nvSpPr>
          <p:spPr>
            <a:xfrm>
              <a:off x="4955208" y="4901530"/>
              <a:ext cx="209550" cy="1968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5" name="Ovál 54"/>
            <p:cNvSpPr/>
            <p:nvPr/>
          </p:nvSpPr>
          <p:spPr>
            <a:xfrm>
              <a:off x="4677395" y="4753893"/>
              <a:ext cx="180975" cy="18573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117" name="TextovéPole 1"/>
          <p:cNvSpPr txBox="1"/>
          <p:nvPr/>
        </p:nvSpPr>
        <p:spPr>
          <a:xfrm>
            <a:off x="282575" y="476672"/>
            <a:ext cx="7124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/>
              <a:t>Equilibrium follows from population size-dependent extinction (origination) rate</a:t>
            </a:r>
          </a:p>
        </p:txBody>
      </p:sp>
      <p:cxnSp>
        <p:nvCxnSpPr>
          <p:cNvPr id="83" name="Přímá spojnice 2"/>
          <p:cNvCxnSpPr/>
          <p:nvPr/>
        </p:nvCxnSpPr>
        <p:spPr>
          <a:xfrm>
            <a:off x="4577744" y="2780928"/>
            <a:ext cx="2969" cy="210905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3"/>
          <p:cNvCxnSpPr/>
          <p:nvPr/>
        </p:nvCxnSpPr>
        <p:spPr>
          <a:xfrm flipH="1">
            <a:off x="4580713" y="4889986"/>
            <a:ext cx="230983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6"/>
          <p:cNvCxnSpPr/>
          <p:nvPr/>
        </p:nvCxnSpPr>
        <p:spPr>
          <a:xfrm flipH="1">
            <a:off x="4574776" y="2996952"/>
            <a:ext cx="1729772" cy="1891187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7"/>
          <p:cNvSpPr txBox="1"/>
          <p:nvPr/>
        </p:nvSpPr>
        <p:spPr>
          <a:xfrm>
            <a:off x="5228785" y="4880193"/>
            <a:ext cx="12939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smtClean="0"/>
              <a:t>species richness </a:t>
            </a:r>
            <a:r>
              <a:rPr lang="cs-CZ" sz="1200" i="1" smtClean="0"/>
              <a:t>S</a:t>
            </a:r>
            <a:endParaRPr lang="cs-CZ" sz="1200" i="1"/>
          </a:p>
        </p:txBody>
      </p:sp>
      <p:sp>
        <p:nvSpPr>
          <p:cNvPr id="89" name="TextovéPole 8"/>
          <p:cNvSpPr txBox="1"/>
          <p:nvPr/>
        </p:nvSpPr>
        <p:spPr>
          <a:xfrm rot="16200000">
            <a:off x="3570152" y="3738193"/>
            <a:ext cx="170463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smtClean="0"/>
              <a:t>community abundance </a:t>
            </a:r>
            <a:r>
              <a:rPr lang="cs-CZ" sz="1200" i="1" smtClean="0"/>
              <a:t>J</a:t>
            </a:r>
            <a:endParaRPr lang="cs-CZ" sz="1200" i="1"/>
          </a:p>
        </p:txBody>
      </p:sp>
      <p:cxnSp>
        <p:nvCxnSpPr>
          <p:cNvPr id="64" name="Přímá spojnice 9"/>
          <p:cNvCxnSpPr/>
          <p:nvPr/>
        </p:nvCxnSpPr>
        <p:spPr>
          <a:xfrm flipH="1">
            <a:off x="4580713" y="3212976"/>
            <a:ext cx="230983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ál 38"/>
          <p:cNvSpPr/>
          <p:nvPr/>
        </p:nvSpPr>
        <p:spPr>
          <a:xfrm>
            <a:off x="6024128" y="3153150"/>
            <a:ext cx="120082" cy="119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5076056" y="4005064"/>
            <a:ext cx="196138" cy="4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744014" y="3743533"/>
            <a:ext cx="2200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023934" y="4577770"/>
            <a:ext cx="196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076056" y="3743533"/>
            <a:ext cx="0" cy="26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964239" y="3482002"/>
            <a:ext cx="0" cy="26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228456" y="4319597"/>
            <a:ext cx="0" cy="26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4"/>
          <p:cNvSpPr txBox="1">
            <a:spLocks noChangeArrowheads="1"/>
          </p:cNvSpPr>
          <p:nvPr/>
        </p:nvSpPr>
        <p:spPr bwMode="auto">
          <a:xfrm>
            <a:off x="4389354" y="6581001"/>
            <a:ext cx="47495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/>
              <a:t>Storch, Šímová, Smyčka, Bohdalková, Toszogyova </a:t>
            </a:r>
            <a:r>
              <a:rPr lang="en-GB" altLang="cs-CZ" sz="1200" smtClean="0"/>
              <a:t>&amp;</a:t>
            </a:r>
            <a:r>
              <a:rPr lang="cs-CZ" altLang="cs-CZ" sz="1200" smtClean="0"/>
              <a:t> Okie 2022 </a:t>
            </a:r>
            <a:r>
              <a:rPr lang="cs-CZ" altLang="cs-CZ" sz="1200" i="1" smtClean="0"/>
              <a:t>Ecography</a:t>
            </a:r>
            <a:endParaRPr lang="cs-CZ" altLang="cs-CZ" sz="1200" i="1"/>
          </a:p>
        </p:txBody>
      </p:sp>
      <p:sp>
        <p:nvSpPr>
          <p:cNvPr id="57" name="TextovéPole 1"/>
          <p:cNvSpPr txBox="1"/>
          <p:nvPr/>
        </p:nvSpPr>
        <p:spPr>
          <a:xfrm>
            <a:off x="282575" y="476672"/>
            <a:ext cx="712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/>
              <a:t>Equilibrium follows from population size-dependent extinction (origination) rate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There is limited amount of resources, but more species utilize them better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1769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Equilibrium Theory of Biodiversity Dynamics (ETBD)</a:t>
            </a:r>
            <a:endParaRPr lang="cs-CZ" altLang="cs-CZ" sz="1800">
              <a:solidFill>
                <a:schemeClr val="bg1"/>
              </a:solidFill>
            </a:endParaRPr>
          </a:p>
        </p:txBody>
      </p:sp>
      <p:grpSp>
        <p:nvGrpSpPr>
          <p:cNvPr id="25" name="Skupina 24"/>
          <p:cNvGrpSpPr>
            <a:grpSpLocks/>
          </p:cNvGrpSpPr>
          <p:nvPr/>
        </p:nvGrpSpPr>
        <p:grpSpPr bwMode="auto">
          <a:xfrm>
            <a:off x="7827712" y="-9781"/>
            <a:ext cx="1311275" cy="1350940"/>
            <a:chOff x="3575670" y="3955380"/>
            <a:chExt cx="2076450" cy="1993900"/>
          </a:xfrm>
        </p:grpSpPr>
        <p:sp>
          <p:nvSpPr>
            <p:cNvPr id="26" name="Obdélník 25"/>
            <p:cNvSpPr/>
            <p:nvPr/>
          </p:nvSpPr>
          <p:spPr>
            <a:xfrm>
              <a:off x="3582020" y="3966493"/>
              <a:ext cx="2070100" cy="1981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5374308" y="5661943"/>
              <a:ext cx="269875" cy="2698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3594720" y="3955380"/>
              <a:ext cx="711200" cy="72072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3582020" y="4541168"/>
              <a:ext cx="134938" cy="1349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Ovál 29"/>
            <p:cNvSpPr/>
            <p:nvPr/>
          </p:nvSpPr>
          <p:spPr>
            <a:xfrm>
              <a:off x="3613770" y="4677693"/>
              <a:ext cx="134938" cy="1349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Ovál 30"/>
            <p:cNvSpPr/>
            <p:nvPr/>
          </p:nvSpPr>
          <p:spPr>
            <a:xfrm>
              <a:off x="4205908" y="3979193"/>
              <a:ext cx="134937" cy="134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4729783" y="3979193"/>
              <a:ext cx="914400" cy="93345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5293345" y="4828505"/>
              <a:ext cx="350838" cy="3540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3715370" y="4666580"/>
              <a:ext cx="476250" cy="49530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3586783" y="5666705"/>
              <a:ext cx="269875" cy="269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3575670" y="5161880"/>
              <a:ext cx="547688" cy="5175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3583608" y="5004718"/>
              <a:ext cx="195262" cy="1873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4117008" y="4914230"/>
              <a:ext cx="995362" cy="10350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" name="Ovál 38"/>
            <p:cNvSpPr/>
            <p:nvPr/>
          </p:nvSpPr>
          <p:spPr>
            <a:xfrm>
              <a:off x="4117008" y="4585618"/>
              <a:ext cx="188912" cy="1809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5239370" y="5796880"/>
              <a:ext cx="134938" cy="134938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4037633" y="5130130"/>
              <a:ext cx="134937" cy="1349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4272583" y="4114130"/>
              <a:ext cx="209550" cy="201613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3" name="Ovál 42"/>
            <p:cNvSpPr/>
            <p:nvPr/>
          </p:nvSpPr>
          <p:spPr>
            <a:xfrm>
              <a:off x="3901108" y="5623843"/>
              <a:ext cx="314325" cy="3079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>
              <a:off x="4194795" y="4777705"/>
              <a:ext cx="134938" cy="13493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>
              <a:off x="4191620" y="4914230"/>
              <a:ext cx="134938" cy="1349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6" name="Ovál 45"/>
            <p:cNvSpPr/>
            <p:nvPr/>
          </p:nvSpPr>
          <p:spPr>
            <a:xfrm>
              <a:off x="5239370" y="5655593"/>
              <a:ext cx="134938" cy="1349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>
              <a:off x="4272583" y="4323680"/>
              <a:ext cx="352425" cy="35401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>
              <a:off x="5055220" y="5739730"/>
              <a:ext cx="179388" cy="1857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Ovál 48"/>
            <p:cNvSpPr/>
            <p:nvPr/>
          </p:nvSpPr>
          <p:spPr>
            <a:xfrm>
              <a:off x="5112370" y="5198393"/>
              <a:ext cx="450850" cy="44450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0" name="Ovál 49"/>
            <p:cNvSpPr/>
            <p:nvPr/>
          </p:nvSpPr>
          <p:spPr>
            <a:xfrm>
              <a:off x="5059983" y="5087268"/>
              <a:ext cx="179387" cy="1841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1" name="Ovál 50"/>
            <p:cNvSpPr/>
            <p:nvPr/>
          </p:nvSpPr>
          <p:spPr>
            <a:xfrm>
              <a:off x="4340845" y="4672930"/>
              <a:ext cx="274638" cy="2524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4456733" y="3958555"/>
              <a:ext cx="350837" cy="3540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3" name="Ovál 52"/>
            <p:cNvSpPr/>
            <p:nvPr/>
          </p:nvSpPr>
          <p:spPr>
            <a:xfrm>
              <a:off x="4588495" y="4582443"/>
              <a:ext cx="179388" cy="185737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4" name="Ovál 53"/>
            <p:cNvSpPr/>
            <p:nvPr/>
          </p:nvSpPr>
          <p:spPr>
            <a:xfrm>
              <a:off x="4955208" y="4901530"/>
              <a:ext cx="209550" cy="1968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5" name="Ovál 54"/>
            <p:cNvSpPr/>
            <p:nvPr/>
          </p:nvSpPr>
          <p:spPr>
            <a:xfrm>
              <a:off x="4677395" y="4753893"/>
              <a:ext cx="180975" cy="18573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83" name="Přímá spojnice 2"/>
          <p:cNvCxnSpPr/>
          <p:nvPr/>
        </p:nvCxnSpPr>
        <p:spPr>
          <a:xfrm>
            <a:off x="4577744" y="2780928"/>
            <a:ext cx="2969" cy="210905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3"/>
          <p:cNvCxnSpPr/>
          <p:nvPr/>
        </p:nvCxnSpPr>
        <p:spPr>
          <a:xfrm flipH="1">
            <a:off x="4580713" y="4889986"/>
            <a:ext cx="230983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6"/>
          <p:cNvCxnSpPr/>
          <p:nvPr/>
        </p:nvCxnSpPr>
        <p:spPr>
          <a:xfrm flipH="1">
            <a:off x="4574776" y="2996952"/>
            <a:ext cx="1729772" cy="1891187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7"/>
          <p:cNvSpPr txBox="1"/>
          <p:nvPr/>
        </p:nvSpPr>
        <p:spPr>
          <a:xfrm>
            <a:off x="5228785" y="4880193"/>
            <a:ext cx="12939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smtClean="0"/>
              <a:t>species richness </a:t>
            </a:r>
            <a:r>
              <a:rPr lang="cs-CZ" sz="1200" i="1" smtClean="0"/>
              <a:t>S</a:t>
            </a:r>
            <a:endParaRPr lang="cs-CZ" sz="1200" i="1"/>
          </a:p>
        </p:txBody>
      </p:sp>
      <p:sp>
        <p:nvSpPr>
          <p:cNvPr id="89" name="TextovéPole 8"/>
          <p:cNvSpPr txBox="1"/>
          <p:nvPr/>
        </p:nvSpPr>
        <p:spPr>
          <a:xfrm rot="16200000">
            <a:off x="3570152" y="3738193"/>
            <a:ext cx="170463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smtClean="0"/>
              <a:t>community abundance </a:t>
            </a:r>
            <a:r>
              <a:rPr lang="cs-CZ" sz="1200" i="1" smtClean="0"/>
              <a:t>J</a:t>
            </a:r>
            <a:endParaRPr lang="cs-CZ" sz="1200" i="1"/>
          </a:p>
        </p:txBody>
      </p:sp>
      <p:cxnSp>
        <p:nvCxnSpPr>
          <p:cNvPr id="64" name="Přímá spojnice 9"/>
          <p:cNvCxnSpPr/>
          <p:nvPr/>
        </p:nvCxnSpPr>
        <p:spPr>
          <a:xfrm flipH="1">
            <a:off x="4580713" y="3212976"/>
            <a:ext cx="2309830" cy="0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Volný tvar 10"/>
          <p:cNvSpPr/>
          <p:nvPr/>
        </p:nvSpPr>
        <p:spPr>
          <a:xfrm>
            <a:off x="4576188" y="3284984"/>
            <a:ext cx="2300068" cy="1584176"/>
          </a:xfrm>
          <a:custGeom>
            <a:avLst/>
            <a:gdLst>
              <a:gd name="connsiteX0" fmla="*/ 0 w 2300068"/>
              <a:gd name="connsiteY0" fmla="*/ 1188720 h 1188720"/>
              <a:gd name="connsiteX1" fmla="*/ 337625 w 2300068"/>
              <a:gd name="connsiteY1" fmla="*/ 414997 h 1188720"/>
              <a:gd name="connsiteX2" fmla="*/ 1153551 w 2300068"/>
              <a:gd name="connsiteY2" fmla="*/ 91440 h 1188720"/>
              <a:gd name="connsiteX3" fmla="*/ 2300068 w 2300068"/>
              <a:gd name="connsiteY3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068" h="1188720">
                <a:moveTo>
                  <a:pt x="0" y="1188720"/>
                </a:moveTo>
                <a:cubicBezTo>
                  <a:pt x="72683" y="893298"/>
                  <a:pt x="145367" y="597877"/>
                  <a:pt x="337625" y="414997"/>
                </a:cubicBezTo>
                <a:cubicBezTo>
                  <a:pt x="529883" y="232117"/>
                  <a:pt x="826477" y="160606"/>
                  <a:pt x="1153551" y="91440"/>
                </a:cubicBezTo>
                <a:cubicBezTo>
                  <a:pt x="1480625" y="22274"/>
                  <a:pt x="1890346" y="11137"/>
                  <a:pt x="230006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38"/>
          <p:cNvSpPr/>
          <p:nvPr/>
        </p:nvSpPr>
        <p:spPr>
          <a:xfrm>
            <a:off x="5904046" y="3309349"/>
            <a:ext cx="120082" cy="119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5076056" y="4005064"/>
            <a:ext cx="196138" cy="4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744014" y="3743533"/>
            <a:ext cx="2200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023934" y="4577770"/>
            <a:ext cx="196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076056" y="3743533"/>
            <a:ext cx="0" cy="26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964239" y="3482002"/>
            <a:ext cx="0" cy="26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228456" y="4319597"/>
            <a:ext cx="0" cy="26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1"/>
          <p:cNvSpPr txBox="1"/>
          <p:nvPr/>
        </p:nvSpPr>
        <p:spPr>
          <a:xfrm>
            <a:off x="282575" y="476672"/>
            <a:ext cx="712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>
                <a:solidFill>
                  <a:schemeClr val="bg1">
                    <a:lumMod val="65000"/>
                  </a:schemeClr>
                </a:solidFill>
              </a:rPr>
              <a:t>Equilibrium follows from population size-dependent extinction (origination) rate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There is limited amount of resources, but more species utilize them better</a:t>
            </a:r>
            <a:endParaRPr lang="cs-CZ" sz="1600"/>
          </a:p>
        </p:txBody>
      </p:sp>
      <p:sp>
        <p:nvSpPr>
          <p:cNvPr id="81" name="TextovéPole 4"/>
          <p:cNvSpPr txBox="1">
            <a:spLocks noChangeArrowheads="1"/>
          </p:cNvSpPr>
          <p:nvPr/>
        </p:nvSpPr>
        <p:spPr bwMode="auto">
          <a:xfrm>
            <a:off x="4389354" y="6581001"/>
            <a:ext cx="47495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/>
              <a:t>Storch, Šímová, Smyčka, Bohdalková, Toszogyova </a:t>
            </a:r>
            <a:r>
              <a:rPr lang="en-GB" altLang="cs-CZ" sz="1200" smtClean="0"/>
              <a:t>&amp;</a:t>
            </a:r>
            <a:r>
              <a:rPr lang="cs-CZ" altLang="cs-CZ" sz="1200" smtClean="0"/>
              <a:t> Okie 2022 </a:t>
            </a:r>
            <a:r>
              <a:rPr lang="cs-CZ" altLang="cs-CZ" sz="1200" i="1" smtClean="0"/>
              <a:t>Ecography</a:t>
            </a:r>
            <a:endParaRPr lang="cs-CZ" altLang="cs-CZ" sz="1200" i="1"/>
          </a:p>
        </p:txBody>
      </p:sp>
      <p:sp>
        <p:nvSpPr>
          <p:cNvPr id="82" name="Rectangle 81"/>
          <p:cNvSpPr/>
          <p:nvPr/>
        </p:nvSpPr>
        <p:spPr>
          <a:xfrm>
            <a:off x="3563888" y="1553222"/>
            <a:ext cx="280831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smtClean="0">
                <a:solidFill>
                  <a:prstClr val="black"/>
                </a:solidFill>
              </a:rPr>
              <a:t>maximum </a:t>
            </a:r>
            <a:r>
              <a:rPr lang="cs-CZ" sz="1400">
                <a:solidFill>
                  <a:prstClr val="black"/>
                </a:solidFill>
              </a:rPr>
              <a:t>attainable </a:t>
            </a:r>
            <a:r>
              <a:rPr lang="cs-CZ" sz="1400" smtClean="0">
                <a:solidFill>
                  <a:prstClr val="black"/>
                </a:solidFill>
              </a:rPr>
              <a:t>number</a:t>
            </a:r>
          </a:p>
          <a:p>
            <a:r>
              <a:rPr lang="cs-CZ" sz="1400" smtClean="0">
                <a:solidFill>
                  <a:prstClr val="black"/>
                </a:solidFill>
              </a:rPr>
              <a:t>of individuals</a:t>
            </a:r>
          </a:p>
          <a:p>
            <a:r>
              <a:rPr lang="cs-CZ" sz="1400" smtClean="0">
                <a:solidFill>
                  <a:prstClr val="black"/>
                </a:solidFill>
              </a:rPr>
              <a:t>(energy available/metabolic rate)</a:t>
            </a:r>
            <a:endParaRPr lang="cs-CZ"/>
          </a:p>
        </p:txBody>
      </p:sp>
      <p:sp>
        <p:nvSpPr>
          <p:cNvPr id="85" name="Rectangle 84"/>
          <p:cNvSpPr/>
          <p:nvPr/>
        </p:nvSpPr>
        <p:spPr>
          <a:xfrm>
            <a:off x="1475656" y="3645024"/>
            <a:ext cx="2065896" cy="523220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cs-CZ" sz="1400" smtClean="0">
                <a:solidFill>
                  <a:prstClr val="black"/>
                </a:solidFill>
              </a:rPr>
              <a:t>effect of species richness on resource utilization</a:t>
            </a:r>
            <a:endParaRPr lang="cs-CZ"/>
          </a:p>
        </p:txBody>
      </p:sp>
      <p:cxnSp>
        <p:nvCxnSpPr>
          <p:cNvPr id="95" name="Straight Arrow Connector 94"/>
          <p:cNvCxnSpPr>
            <a:stCxn id="82" idx="2"/>
          </p:cNvCxnSpPr>
          <p:nvPr/>
        </p:nvCxnSpPr>
        <p:spPr>
          <a:xfrm>
            <a:off x="4968044" y="2291886"/>
            <a:ext cx="0" cy="849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5" idx="3"/>
          </p:cNvCxnSpPr>
          <p:nvPr/>
        </p:nvCxnSpPr>
        <p:spPr>
          <a:xfrm>
            <a:off x="3541552" y="3906634"/>
            <a:ext cx="1246472" cy="47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3912167" y="5498648"/>
            <a:ext cx="2808312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smtClean="0">
                <a:solidFill>
                  <a:prstClr val="black"/>
                </a:solidFill>
              </a:rPr>
              <a:t>equilibrium mean abundance</a:t>
            </a:r>
          </a:p>
          <a:p>
            <a:r>
              <a:rPr lang="cs-CZ" sz="1400" smtClean="0">
                <a:solidFill>
                  <a:prstClr val="black"/>
                </a:solidFill>
              </a:rPr>
              <a:t>(determined by extinction and origination parameters)</a:t>
            </a:r>
            <a:endParaRPr lang="cs-CZ"/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5292451" y="4190425"/>
            <a:ext cx="0" cy="139912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ovéPole 47"/>
          <p:cNvSpPr txBox="1"/>
          <p:nvPr/>
        </p:nvSpPr>
        <p:spPr>
          <a:xfrm>
            <a:off x="6522828" y="3007985"/>
            <a:ext cx="4974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rgbClr val="FF0000"/>
                </a:solidFill>
              </a:rPr>
              <a:t>J</a:t>
            </a:r>
            <a:r>
              <a:rPr lang="cs-CZ" sz="1200" smtClean="0">
                <a:solidFill>
                  <a:srgbClr val="FF0000"/>
                </a:solidFill>
              </a:rPr>
              <a:t>max</a:t>
            </a:r>
            <a:endParaRPr lang="cs-CZ" sz="12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What do we know about large-scale diversity patterns?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242739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Diversity scales with land mass</a:t>
            </a:r>
            <a:endParaRPr lang="cs-CZ" sz="14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5113635" cy="387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6183"/>
            <a:ext cx="3528392" cy="3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3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Equilibrium Theory of Biodiversity Dynamics (ETBD)</a:t>
            </a:r>
            <a:endParaRPr lang="cs-CZ" altLang="cs-CZ" sz="1800">
              <a:solidFill>
                <a:schemeClr val="bg1"/>
              </a:solidFill>
            </a:endParaRPr>
          </a:p>
        </p:txBody>
      </p:sp>
      <p:grpSp>
        <p:nvGrpSpPr>
          <p:cNvPr id="25" name="Skupina 24"/>
          <p:cNvGrpSpPr>
            <a:grpSpLocks/>
          </p:cNvGrpSpPr>
          <p:nvPr/>
        </p:nvGrpSpPr>
        <p:grpSpPr bwMode="auto">
          <a:xfrm>
            <a:off x="7827712" y="-9781"/>
            <a:ext cx="1311275" cy="1350940"/>
            <a:chOff x="3575670" y="3955380"/>
            <a:chExt cx="2076450" cy="1993900"/>
          </a:xfrm>
        </p:grpSpPr>
        <p:sp>
          <p:nvSpPr>
            <p:cNvPr id="26" name="Obdélník 25"/>
            <p:cNvSpPr/>
            <p:nvPr/>
          </p:nvSpPr>
          <p:spPr>
            <a:xfrm>
              <a:off x="3582020" y="3966493"/>
              <a:ext cx="2070100" cy="1981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5374308" y="5661943"/>
              <a:ext cx="269875" cy="2698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3594720" y="3955380"/>
              <a:ext cx="711200" cy="72072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3582020" y="4541168"/>
              <a:ext cx="134938" cy="1349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Ovál 29"/>
            <p:cNvSpPr/>
            <p:nvPr/>
          </p:nvSpPr>
          <p:spPr>
            <a:xfrm>
              <a:off x="3613770" y="4677693"/>
              <a:ext cx="134938" cy="1349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Ovál 30"/>
            <p:cNvSpPr/>
            <p:nvPr/>
          </p:nvSpPr>
          <p:spPr>
            <a:xfrm>
              <a:off x="4205908" y="3979193"/>
              <a:ext cx="134937" cy="134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4729783" y="3979193"/>
              <a:ext cx="914400" cy="93345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Ovál 32"/>
            <p:cNvSpPr/>
            <p:nvPr/>
          </p:nvSpPr>
          <p:spPr>
            <a:xfrm>
              <a:off x="5293345" y="4828505"/>
              <a:ext cx="350838" cy="3540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3715370" y="4666580"/>
              <a:ext cx="476250" cy="49530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3586783" y="5666705"/>
              <a:ext cx="269875" cy="269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3575670" y="5161880"/>
              <a:ext cx="547688" cy="5175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3583608" y="5004718"/>
              <a:ext cx="195262" cy="1873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4117008" y="4914230"/>
              <a:ext cx="995362" cy="10350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9" name="Ovál 38"/>
            <p:cNvSpPr/>
            <p:nvPr/>
          </p:nvSpPr>
          <p:spPr>
            <a:xfrm>
              <a:off x="4117008" y="4585618"/>
              <a:ext cx="188912" cy="1809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5239370" y="5796880"/>
              <a:ext cx="134938" cy="134938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4037633" y="5130130"/>
              <a:ext cx="134937" cy="1349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4272583" y="4114130"/>
              <a:ext cx="209550" cy="201613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3" name="Ovál 42"/>
            <p:cNvSpPr/>
            <p:nvPr/>
          </p:nvSpPr>
          <p:spPr>
            <a:xfrm>
              <a:off x="3901108" y="5623843"/>
              <a:ext cx="314325" cy="3079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>
              <a:off x="4194795" y="4777705"/>
              <a:ext cx="134938" cy="13493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>
              <a:off x="4191620" y="4914230"/>
              <a:ext cx="134938" cy="1349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6" name="Ovál 45"/>
            <p:cNvSpPr/>
            <p:nvPr/>
          </p:nvSpPr>
          <p:spPr>
            <a:xfrm>
              <a:off x="5239370" y="5655593"/>
              <a:ext cx="134938" cy="1349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>
              <a:off x="4272583" y="4323680"/>
              <a:ext cx="352425" cy="35401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>
              <a:off x="5055220" y="5739730"/>
              <a:ext cx="179388" cy="1857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9" name="Ovál 48"/>
            <p:cNvSpPr/>
            <p:nvPr/>
          </p:nvSpPr>
          <p:spPr>
            <a:xfrm>
              <a:off x="5112370" y="5198393"/>
              <a:ext cx="450850" cy="44450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0" name="Ovál 49"/>
            <p:cNvSpPr/>
            <p:nvPr/>
          </p:nvSpPr>
          <p:spPr>
            <a:xfrm>
              <a:off x="5059983" y="5087268"/>
              <a:ext cx="179387" cy="1841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1" name="Ovál 50"/>
            <p:cNvSpPr/>
            <p:nvPr/>
          </p:nvSpPr>
          <p:spPr>
            <a:xfrm>
              <a:off x="4340845" y="4672930"/>
              <a:ext cx="274638" cy="2524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4456733" y="3958555"/>
              <a:ext cx="350837" cy="3540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3" name="Ovál 52"/>
            <p:cNvSpPr/>
            <p:nvPr/>
          </p:nvSpPr>
          <p:spPr>
            <a:xfrm>
              <a:off x="4588495" y="4582443"/>
              <a:ext cx="179388" cy="185737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4" name="Ovál 53"/>
            <p:cNvSpPr/>
            <p:nvPr/>
          </p:nvSpPr>
          <p:spPr>
            <a:xfrm>
              <a:off x="4955208" y="4901530"/>
              <a:ext cx="209550" cy="1968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5" name="Ovál 54"/>
            <p:cNvSpPr/>
            <p:nvPr/>
          </p:nvSpPr>
          <p:spPr>
            <a:xfrm>
              <a:off x="4677395" y="4753893"/>
              <a:ext cx="180975" cy="18573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cxnSp>
        <p:nvCxnSpPr>
          <p:cNvPr id="83" name="Přímá spojnice 2"/>
          <p:cNvCxnSpPr/>
          <p:nvPr/>
        </p:nvCxnSpPr>
        <p:spPr>
          <a:xfrm>
            <a:off x="4577744" y="2780928"/>
            <a:ext cx="2969" cy="210905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3"/>
          <p:cNvCxnSpPr/>
          <p:nvPr/>
        </p:nvCxnSpPr>
        <p:spPr>
          <a:xfrm flipH="1">
            <a:off x="4580713" y="4889986"/>
            <a:ext cx="230983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nice 6"/>
          <p:cNvCxnSpPr/>
          <p:nvPr/>
        </p:nvCxnSpPr>
        <p:spPr>
          <a:xfrm flipH="1">
            <a:off x="4574776" y="2996952"/>
            <a:ext cx="1729772" cy="1891187"/>
          </a:xfrm>
          <a:prstGeom prst="line">
            <a:avLst/>
          </a:prstGeom>
          <a:ln w="28575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7"/>
          <p:cNvSpPr txBox="1"/>
          <p:nvPr/>
        </p:nvSpPr>
        <p:spPr>
          <a:xfrm>
            <a:off x="5228785" y="4880193"/>
            <a:ext cx="12939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smtClean="0"/>
              <a:t>species richness </a:t>
            </a:r>
            <a:r>
              <a:rPr lang="cs-CZ" sz="1200" i="1" smtClean="0"/>
              <a:t>S</a:t>
            </a:r>
            <a:endParaRPr lang="cs-CZ" sz="1200" i="1"/>
          </a:p>
        </p:txBody>
      </p:sp>
      <p:sp>
        <p:nvSpPr>
          <p:cNvPr id="89" name="TextovéPole 8"/>
          <p:cNvSpPr txBox="1"/>
          <p:nvPr/>
        </p:nvSpPr>
        <p:spPr>
          <a:xfrm rot="16200000">
            <a:off x="3570152" y="3738193"/>
            <a:ext cx="170463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smtClean="0"/>
              <a:t>community abundance </a:t>
            </a:r>
            <a:r>
              <a:rPr lang="cs-CZ" sz="1200" i="1" smtClean="0"/>
              <a:t>J</a:t>
            </a:r>
            <a:endParaRPr lang="cs-CZ" sz="1200" i="1"/>
          </a:p>
        </p:txBody>
      </p:sp>
      <p:cxnSp>
        <p:nvCxnSpPr>
          <p:cNvPr id="64" name="Přímá spojnice 9"/>
          <p:cNvCxnSpPr/>
          <p:nvPr/>
        </p:nvCxnSpPr>
        <p:spPr>
          <a:xfrm flipH="1">
            <a:off x="4580713" y="3212976"/>
            <a:ext cx="2309830" cy="0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Volný tvar 10"/>
          <p:cNvSpPr/>
          <p:nvPr/>
        </p:nvSpPr>
        <p:spPr>
          <a:xfrm>
            <a:off x="4576188" y="3284984"/>
            <a:ext cx="2300068" cy="1584176"/>
          </a:xfrm>
          <a:custGeom>
            <a:avLst/>
            <a:gdLst>
              <a:gd name="connsiteX0" fmla="*/ 0 w 2300068"/>
              <a:gd name="connsiteY0" fmla="*/ 1188720 h 1188720"/>
              <a:gd name="connsiteX1" fmla="*/ 337625 w 2300068"/>
              <a:gd name="connsiteY1" fmla="*/ 414997 h 1188720"/>
              <a:gd name="connsiteX2" fmla="*/ 1153551 w 2300068"/>
              <a:gd name="connsiteY2" fmla="*/ 91440 h 1188720"/>
              <a:gd name="connsiteX3" fmla="*/ 2300068 w 2300068"/>
              <a:gd name="connsiteY3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068" h="1188720">
                <a:moveTo>
                  <a:pt x="0" y="1188720"/>
                </a:moveTo>
                <a:cubicBezTo>
                  <a:pt x="72683" y="893298"/>
                  <a:pt x="145367" y="597877"/>
                  <a:pt x="337625" y="414997"/>
                </a:cubicBezTo>
                <a:cubicBezTo>
                  <a:pt x="529883" y="232117"/>
                  <a:pt x="826477" y="160606"/>
                  <a:pt x="1153551" y="91440"/>
                </a:cubicBezTo>
                <a:cubicBezTo>
                  <a:pt x="1480625" y="22274"/>
                  <a:pt x="1890346" y="11137"/>
                  <a:pt x="230006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38"/>
          <p:cNvSpPr/>
          <p:nvPr/>
        </p:nvSpPr>
        <p:spPr>
          <a:xfrm>
            <a:off x="5904046" y="3309349"/>
            <a:ext cx="120082" cy="119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5076056" y="4005064"/>
            <a:ext cx="196138" cy="4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744014" y="3743533"/>
            <a:ext cx="2200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023934" y="4577770"/>
            <a:ext cx="196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076056" y="3743533"/>
            <a:ext cx="0" cy="26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5964239" y="3482002"/>
            <a:ext cx="0" cy="26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228456" y="4319597"/>
            <a:ext cx="0" cy="261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Skupina 20"/>
          <p:cNvGrpSpPr/>
          <p:nvPr/>
        </p:nvGrpSpPr>
        <p:grpSpPr>
          <a:xfrm>
            <a:off x="611560" y="4950180"/>
            <a:ext cx="2602219" cy="1863196"/>
            <a:chOff x="5235460" y="4677717"/>
            <a:chExt cx="2602219" cy="1863196"/>
          </a:xfrm>
        </p:grpSpPr>
        <p:cxnSp>
          <p:nvCxnSpPr>
            <p:cNvPr id="102" name="Přímá spojnice 21"/>
            <p:cNvCxnSpPr/>
            <p:nvPr/>
          </p:nvCxnSpPr>
          <p:spPr>
            <a:xfrm>
              <a:off x="5527849" y="4778347"/>
              <a:ext cx="0" cy="1530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22"/>
            <p:cNvCxnSpPr/>
            <p:nvPr/>
          </p:nvCxnSpPr>
          <p:spPr>
            <a:xfrm flipH="1">
              <a:off x="5527849" y="6309321"/>
              <a:ext cx="23098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Skupina 23"/>
            <p:cNvGrpSpPr/>
            <p:nvPr/>
          </p:nvGrpSpPr>
          <p:grpSpPr>
            <a:xfrm>
              <a:off x="5235460" y="4677717"/>
              <a:ext cx="2602219" cy="1863196"/>
              <a:chOff x="5235460" y="4677717"/>
              <a:chExt cx="2602219" cy="1863196"/>
            </a:xfrm>
          </p:grpSpPr>
          <p:cxnSp>
            <p:nvCxnSpPr>
              <p:cNvPr id="105" name="Přímá spojnice 24"/>
              <p:cNvCxnSpPr/>
              <p:nvPr/>
            </p:nvCxnSpPr>
            <p:spPr>
              <a:xfrm flipH="1">
                <a:off x="5527849" y="5085185"/>
                <a:ext cx="2309830" cy="0"/>
              </a:xfrm>
              <a:prstGeom prst="line">
                <a:avLst/>
              </a:prstGeom>
              <a:ln w="63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Volný tvar 25"/>
              <p:cNvSpPr/>
              <p:nvPr/>
            </p:nvSpPr>
            <p:spPr>
              <a:xfrm>
                <a:off x="5521911" y="5118754"/>
                <a:ext cx="2300068" cy="1188720"/>
              </a:xfrm>
              <a:custGeom>
                <a:avLst/>
                <a:gdLst>
                  <a:gd name="connsiteX0" fmla="*/ 0 w 2300068"/>
                  <a:gd name="connsiteY0" fmla="*/ 1188720 h 1188720"/>
                  <a:gd name="connsiteX1" fmla="*/ 337625 w 2300068"/>
                  <a:gd name="connsiteY1" fmla="*/ 414997 h 1188720"/>
                  <a:gd name="connsiteX2" fmla="*/ 1153551 w 2300068"/>
                  <a:gd name="connsiteY2" fmla="*/ 91440 h 1188720"/>
                  <a:gd name="connsiteX3" fmla="*/ 2300068 w 2300068"/>
                  <a:gd name="connsiteY3" fmla="*/ 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0068" h="1188720">
                    <a:moveTo>
                      <a:pt x="0" y="1188720"/>
                    </a:moveTo>
                    <a:cubicBezTo>
                      <a:pt x="72683" y="893298"/>
                      <a:pt x="145367" y="597877"/>
                      <a:pt x="337625" y="414997"/>
                    </a:cubicBezTo>
                    <a:cubicBezTo>
                      <a:pt x="529883" y="232117"/>
                      <a:pt x="826477" y="160606"/>
                      <a:pt x="1153551" y="91440"/>
                    </a:cubicBezTo>
                    <a:cubicBezTo>
                      <a:pt x="1480625" y="22274"/>
                      <a:pt x="1890346" y="11137"/>
                      <a:pt x="2300068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07" name="Přímá spojnice 26"/>
              <p:cNvCxnSpPr>
                <a:endCxn id="106" idx="0"/>
              </p:cNvCxnSpPr>
              <p:nvPr/>
            </p:nvCxnSpPr>
            <p:spPr>
              <a:xfrm flipH="1">
                <a:off x="5521911" y="4967770"/>
                <a:ext cx="1282978" cy="1339704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ovéPole 27"/>
              <p:cNvSpPr txBox="1"/>
              <p:nvPr/>
            </p:nvSpPr>
            <p:spPr>
              <a:xfrm>
                <a:off x="6175921" y="6263914"/>
                <a:ext cx="129394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200"/>
                  <a:t>species richness </a:t>
                </a:r>
                <a:r>
                  <a:rPr lang="cs-CZ" sz="1200" i="1" smtClean="0"/>
                  <a:t>S</a:t>
                </a:r>
                <a:endParaRPr lang="cs-CZ" sz="1200" i="1"/>
              </a:p>
            </p:txBody>
          </p:sp>
          <p:sp>
            <p:nvSpPr>
              <p:cNvPr id="109" name="TextovéPole 28"/>
              <p:cNvSpPr txBox="1"/>
              <p:nvPr/>
            </p:nvSpPr>
            <p:spPr>
              <a:xfrm rot="16200000">
                <a:off x="4521643" y="5391534"/>
                <a:ext cx="170463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200"/>
                  <a:t>community abundance </a:t>
                </a:r>
                <a:r>
                  <a:rPr lang="cs-CZ" sz="1200" i="1" smtClean="0"/>
                  <a:t>J</a:t>
                </a:r>
                <a:endParaRPr lang="cs-CZ" sz="1200" i="1"/>
              </a:p>
            </p:txBody>
          </p:sp>
        </p:grpSp>
      </p:grpSp>
      <p:sp>
        <p:nvSpPr>
          <p:cNvPr id="92" name="Volný tvar 29"/>
          <p:cNvSpPr/>
          <p:nvPr/>
        </p:nvSpPr>
        <p:spPr>
          <a:xfrm>
            <a:off x="904703" y="5384249"/>
            <a:ext cx="2229729" cy="1167619"/>
          </a:xfrm>
          <a:custGeom>
            <a:avLst/>
            <a:gdLst>
              <a:gd name="connsiteX0" fmla="*/ 0 w 2229729"/>
              <a:gd name="connsiteY0" fmla="*/ 1167619 h 1167619"/>
              <a:gd name="connsiteX1" fmla="*/ 288388 w 2229729"/>
              <a:gd name="connsiteY1" fmla="*/ 977705 h 1167619"/>
              <a:gd name="connsiteX2" fmla="*/ 471268 w 2229729"/>
              <a:gd name="connsiteY2" fmla="*/ 534573 h 1167619"/>
              <a:gd name="connsiteX3" fmla="*/ 1181686 w 2229729"/>
              <a:gd name="connsiteY3" fmla="*/ 126609 h 1167619"/>
              <a:gd name="connsiteX4" fmla="*/ 2229729 w 2229729"/>
              <a:gd name="connsiteY4" fmla="*/ 0 h 116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729" h="1167619">
                <a:moveTo>
                  <a:pt x="0" y="1167619"/>
                </a:moveTo>
                <a:cubicBezTo>
                  <a:pt x="104921" y="1125416"/>
                  <a:pt x="209843" y="1083213"/>
                  <a:pt x="288388" y="977705"/>
                </a:cubicBezTo>
                <a:cubicBezTo>
                  <a:pt x="366933" y="872197"/>
                  <a:pt x="322385" y="676422"/>
                  <a:pt x="471268" y="534573"/>
                </a:cubicBezTo>
                <a:cubicBezTo>
                  <a:pt x="620151" y="392724"/>
                  <a:pt x="888609" y="215704"/>
                  <a:pt x="1181686" y="126609"/>
                </a:cubicBezTo>
                <a:cubicBezTo>
                  <a:pt x="1474763" y="37514"/>
                  <a:pt x="1852246" y="18757"/>
                  <a:pt x="2229729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37"/>
          <p:cNvSpPr/>
          <p:nvPr/>
        </p:nvSpPr>
        <p:spPr>
          <a:xfrm>
            <a:off x="1867922" y="5456257"/>
            <a:ext cx="120082" cy="119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41"/>
          <p:cNvSpPr/>
          <p:nvPr/>
        </p:nvSpPr>
        <p:spPr>
          <a:xfrm>
            <a:off x="1767670" y="5559743"/>
            <a:ext cx="120082" cy="1196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vál 42"/>
          <p:cNvSpPr/>
          <p:nvPr/>
        </p:nvSpPr>
        <p:spPr>
          <a:xfrm>
            <a:off x="1172236" y="6176337"/>
            <a:ext cx="120082" cy="1196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1" name="Přímá spojnice se šipkou 60"/>
          <p:cNvCxnSpPr/>
          <p:nvPr/>
        </p:nvCxnSpPr>
        <p:spPr>
          <a:xfrm>
            <a:off x="1118565" y="5985577"/>
            <a:ext cx="125679" cy="88409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Skupina 1"/>
          <p:cNvGrpSpPr/>
          <p:nvPr/>
        </p:nvGrpSpPr>
        <p:grpSpPr>
          <a:xfrm>
            <a:off x="611563" y="3068549"/>
            <a:ext cx="2602216" cy="1809623"/>
            <a:chOff x="5235463" y="1489620"/>
            <a:chExt cx="2602216" cy="1809623"/>
          </a:xfrm>
        </p:grpSpPr>
        <p:cxnSp>
          <p:nvCxnSpPr>
            <p:cNvPr id="119" name="Přímá spojnice 2"/>
            <p:cNvCxnSpPr/>
            <p:nvPr/>
          </p:nvCxnSpPr>
          <p:spPr>
            <a:xfrm>
              <a:off x="5521911" y="1537438"/>
              <a:ext cx="5938" cy="155718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nice 3"/>
            <p:cNvCxnSpPr/>
            <p:nvPr/>
          </p:nvCxnSpPr>
          <p:spPr>
            <a:xfrm flipH="1">
              <a:off x="5527849" y="3094622"/>
              <a:ext cx="230983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Přímá spojnice 4"/>
            <p:cNvCxnSpPr/>
            <p:nvPr/>
          </p:nvCxnSpPr>
          <p:spPr>
            <a:xfrm flipH="1">
              <a:off x="5527849" y="1870486"/>
              <a:ext cx="230983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Volný tvar 5"/>
            <p:cNvSpPr/>
            <p:nvPr/>
          </p:nvSpPr>
          <p:spPr>
            <a:xfrm>
              <a:off x="5521911" y="1904055"/>
              <a:ext cx="2300068" cy="1188720"/>
            </a:xfrm>
            <a:custGeom>
              <a:avLst/>
              <a:gdLst>
                <a:gd name="connsiteX0" fmla="*/ 0 w 2300068"/>
                <a:gd name="connsiteY0" fmla="*/ 1188720 h 1188720"/>
                <a:gd name="connsiteX1" fmla="*/ 337625 w 2300068"/>
                <a:gd name="connsiteY1" fmla="*/ 414997 h 1188720"/>
                <a:gd name="connsiteX2" fmla="*/ 1153551 w 2300068"/>
                <a:gd name="connsiteY2" fmla="*/ 91440 h 1188720"/>
                <a:gd name="connsiteX3" fmla="*/ 2300068 w 2300068"/>
                <a:gd name="connsiteY3" fmla="*/ 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068" h="1188720">
                  <a:moveTo>
                    <a:pt x="0" y="1188720"/>
                  </a:moveTo>
                  <a:cubicBezTo>
                    <a:pt x="72683" y="893298"/>
                    <a:pt x="145367" y="597877"/>
                    <a:pt x="337625" y="414997"/>
                  </a:cubicBezTo>
                  <a:cubicBezTo>
                    <a:pt x="529883" y="232117"/>
                    <a:pt x="826477" y="160606"/>
                    <a:pt x="1153551" y="91440"/>
                  </a:cubicBezTo>
                  <a:cubicBezTo>
                    <a:pt x="1480625" y="22274"/>
                    <a:pt x="1890346" y="11137"/>
                    <a:pt x="230006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3" name="Přímá spojnice 6"/>
            <p:cNvCxnSpPr>
              <a:endCxn id="122" idx="0"/>
            </p:cNvCxnSpPr>
            <p:nvPr/>
          </p:nvCxnSpPr>
          <p:spPr>
            <a:xfrm flipH="1">
              <a:off x="5521911" y="1681063"/>
              <a:ext cx="1354345" cy="1411712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ovéPole 7"/>
            <p:cNvSpPr txBox="1"/>
            <p:nvPr/>
          </p:nvSpPr>
          <p:spPr>
            <a:xfrm>
              <a:off x="6175921" y="3022244"/>
              <a:ext cx="1293944" cy="27699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species richness </a:t>
              </a:r>
              <a:r>
                <a:rPr lang="cs-CZ" sz="1200" i="1" smtClean="0"/>
                <a:t>S</a:t>
              </a:r>
              <a:endParaRPr lang="cs-CZ" sz="1200" i="1"/>
            </a:p>
          </p:txBody>
        </p:sp>
        <p:sp>
          <p:nvSpPr>
            <p:cNvPr id="125" name="TextovéPole 8"/>
            <p:cNvSpPr txBox="1"/>
            <p:nvPr/>
          </p:nvSpPr>
          <p:spPr>
            <a:xfrm rot="16200000">
              <a:off x="4521646" y="2203437"/>
              <a:ext cx="1704634" cy="27699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community abundance </a:t>
              </a:r>
              <a:r>
                <a:rPr lang="cs-CZ" sz="1200" i="1" smtClean="0"/>
                <a:t>J</a:t>
              </a:r>
              <a:endParaRPr lang="cs-CZ" sz="1200" i="1"/>
            </a:p>
          </p:txBody>
        </p:sp>
      </p:grpSp>
      <p:cxnSp>
        <p:nvCxnSpPr>
          <p:cNvPr id="112" name="Přímá spojnice 9"/>
          <p:cNvCxnSpPr/>
          <p:nvPr/>
        </p:nvCxnSpPr>
        <p:spPr>
          <a:xfrm flipH="1">
            <a:off x="891238" y="3694840"/>
            <a:ext cx="2309830" cy="0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Volný tvar 10"/>
          <p:cNvSpPr/>
          <p:nvPr/>
        </p:nvSpPr>
        <p:spPr>
          <a:xfrm>
            <a:off x="884204" y="3733175"/>
            <a:ext cx="2300068" cy="920631"/>
          </a:xfrm>
          <a:custGeom>
            <a:avLst/>
            <a:gdLst>
              <a:gd name="connsiteX0" fmla="*/ 0 w 2300068"/>
              <a:gd name="connsiteY0" fmla="*/ 1188720 h 1188720"/>
              <a:gd name="connsiteX1" fmla="*/ 337625 w 2300068"/>
              <a:gd name="connsiteY1" fmla="*/ 414997 h 1188720"/>
              <a:gd name="connsiteX2" fmla="*/ 1153551 w 2300068"/>
              <a:gd name="connsiteY2" fmla="*/ 91440 h 1188720"/>
              <a:gd name="connsiteX3" fmla="*/ 2300068 w 2300068"/>
              <a:gd name="connsiteY3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068" h="1188720">
                <a:moveTo>
                  <a:pt x="0" y="1188720"/>
                </a:moveTo>
                <a:cubicBezTo>
                  <a:pt x="72683" y="893298"/>
                  <a:pt x="145367" y="597877"/>
                  <a:pt x="337625" y="414997"/>
                </a:cubicBezTo>
                <a:cubicBezTo>
                  <a:pt x="529883" y="232117"/>
                  <a:pt x="826477" y="160606"/>
                  <a:pt x="1153551" y="91440"/>
                </a:cubicBezTo>
                <a:cubicBezTo>
                  <a:pt x="1480625" y="22274"/>
                  <a:pt x="1890346" y="11137"/>
                  <a:pt x="2300068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31"/>
          <p:cNvSpPr/>
          <p:nvPr/>
        </p:nvSpPr>
        <p:spPr>
          <a:xfrm>
            <a:off x="1886352" y="3521053"/>
            <a:ext cx="120082" cy="119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vál 38"/>
          <p:cNvSpPr/>
          <p:nvPr/>
        </p:nvSpPr>
        <p:spPr>
          <a:xfrm>
            <a:off x="1604284" y="3806614"/>
            <a:ext cx="120082" cy="1196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7" name="Přímá spojnice se šipkou 50"/>
          <p:cNvCxnSpPr/>
          <p:nvPr/>
        </p:nvCxnSpPr>
        <p:spPr>
          <a:xfrm>
            <a:off x="1020792" y="3482984"/>
            <a:ext cx="0" cy="211856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ovéPole 74"/>
          <p:cNvSpPr txBox="1"/>
          <p:nvPr/>
        </p:nvSpPr>
        <p:spPr>
          <a:xfrm>
            <a:off x="1908473" y="4084720"/>
            <a:ext cx="1682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smtClean="0"/>
              <a:t>CHANGING RESOURCES</a:t>
            </a:r>
            <a:endParaRPr lang="cs-CZ" sz="1200" b="1"/>
          </a:p>
        </p:txBody>
      </p:sp>
      <p:sp>
        <p:nvSpPr>
          <p:cNvPr id="128" name="TextovéPole 75"/>
          <p:cNvSpPr txBox="1"/>
          <p:nvPr/>
        </p:nvSpPr>
        <p:spPr>
          <a:xfrm>
            <a:off x="1619672" y="5856667"/>
            <a:ext cx="218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smtClean="0"/>
              <a:t>CHANGING THE WAY SPECIES UTILIZE RESOURCES</a:t>
            </a:r>
            <a:endParaRPr lang="cs-CZ" sz="1200" b="1"/>
          </a:p>
        </p:txBody>
      </p:sp>
      <p:sp>
        <p:nvSpPr>
          <p:cNvPr id="130" name="TextovéPole 48"/>
          <p:cNvSpPr txBox="1"/>
          <p:nvPr/>
        </p:nvSpPr>
        <p:spPr>
          <a:xfrm>
            <a:off x="2835032" y="5105229"/>
            <a:ext cx="4974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rgbClr val="FF0000"/>
                </a:solidFill>
              </a:rPr>
              <a:t>J</a:t>
            </a:r>
            <a:r>
              <a:rPr lang="cs-CZ" sz="1200" smtClean="0">
                <a:solidFill>
                  <a:srgbClr val="FF0000"/>
                </a:solidFill>
              </a:rPr>
              <a:t>max</a:t>
            </a:r>
            <a:endParaRPr lang="cs-CZ" sz="1200" i="1">
              <a:solidFill>
                <a:srgbClr val="FF0000"/>
              </a:solidFill>
            </a:endParaRPr>
          </a:p>
        </p:txBody>
      </p:sp>
      <p:sp>
        <p:nvSpPr>
          <p:cNvPr id="131" name="TextovéPole 46"/>
          <p:cNvSpPr txBox="1"/>
          <p:nvPr/>
        </p:nvSpPr>
        <p:spPr>
          <a:xfrm>
            <a:off x="2744498" y="3221163"/>
            <a:ext cx="4974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rgbClr val="FF0000"/>
                </a:solidFill>
              </a:rPr>
              <a:t>J</a:t>
            </a:r>
            <a:r>
              <a:rPr lang="cs-CZ" sz="1200" smtClean="0">
                <a:solidFill>
                  <a:srgbClr val="FF0000"/>
                </a:solidFill>
              </a:rPr>
              <a:t>max</a:t>
            </a:r>
            <a:endParaRPr lang="cs-CZ" sz="1200" i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1373871"/>
            <a:ext cx="507098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smtClean="0"/>
              <a:t>Equilibria emerge even if increase of species richness increases niche space</a:t>
            </a:r>
          </a:p>
          <a:p>
            <a:endParaRPr lang="cs-CZ" sz="1600"/>
          </a:p>
          <a:p>
            <a:r>
              <a:rPr lang="cs-CZ" sz="1600" smtClean="0"/>
              <a:t>Three principally different ways how diversity equilibria may change (e.g. along environmental gradients)</a:t>
            </a:r>
            <a:endParaRPr lang="cs-CZ" sz="1600"/>
          </a:p>
        </p:txBody>
      </p:sp>
      <p:sp>
        <p:nvSpPr>
          <p:cNvPr id="132" name="TextovéPole 47"/>
          <p:cNvSpPr txBox="1"/>
          <p:nvPr/>
        </p:nvSpPr>
        <p:spPr>
          <a:xfrm>
            <a:off x="6522828" y="3007985"/>
            <a:ext cx="4974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rgbClr val="FF0000"/>
                </a:solidFill>
              </a:rPr>
              <a:t>J</a:t>
            </a:r>
            <a:r>
              <a:rPr lang="cs-CZ" sz="1200" smtClean="0">
                <a:solidFill>
                  <a:srgbClr val="FF0000"/>
                </a:solidFill>
              </a:rPr>
              <a:t>max</a:t>
            </a:r>
            <a:endParaRPr lang="cs-CZ" sz="1200" i="1">
              <a:solidFill>
                <a:srgbClr val="FF0000"/>
              </a:solidFill>
            </a:endParaRPr>
          </a:p>
        </p:txBody>
      </p:sp>
      <p:sp>
        <p:nvSpPr>
          <p:cNvPr id="96" name="TextovéPole 4"/>
          <p:cNvSpPr txBox="1">
            <a:spLocks noChangeArrowheads="1"/>
          </p:cNvSpPr>
          <p:nvPr/>
        </p:nvSpPr>
        <p:spPr bwMode="auto">
          <a:xfrm>
            <a:off x="4427826" y="6581001"/>
            <a:ext cx="47110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>
                <a:latin typeface="+mj-lt"/>
                <a:cs typeface="Arial" pitchFamily="34" charset="0"/>
              </a:rPr>
              <a:t>Storch, Šímová, Smyčka, Bohdalková, Toszogyova </a:t>
            </a:r>
            <a:r>
              <a:rPr lang="en-GB" altLang="cs-CZ" sz="1200" smtClean="0">
                <a:latin typeface="+mj-lt"/>
                <a:cs typeface="Arial" pitchFamily="34" charset="0"/>
              </a:rPr>
              <a:t>&amp;</a:t>
            </a:r>
            <a:r>
              <a:rPr lang="cs-CZ" altLang="cs-CZ" sz="1200" smtClean="0">
                <a:latin typeface="+mj-lt"/>
                <a:cs typeface="Arial" pitchFamily="34" charset="0"/>
              </a:rPr>
              <a:t> Okie 2022 </a:t>
            </a:r>
            <a:r>
              <a:rPr lang="cs-CZ" altLang="cs-CZ" sz="1200" i="1" smtClean="0">
                <a:latin typeface="+mj-lt"/>
                <a:cs typeface="Arial" pitchFamily="34" charset="0"/>
              </a:rPr>
              <a:t>Ecography</a:t>
            </a:r>
            <a:endParaRPr lang="cs-CZ" altLang="cs-CZ" sz="1200" i="1">
              <a:latin typeface="+mj-lt"/>
              <a:cs typeface="Arial" pitchFamily="34" charset="0"/>
            </a:endParaRPr>
          </a:p>
        </p:txBody>
      </p:sp>
      <p:grpSp>
        <p:nvGrpSpPr>
          <p:cNvPr id="98" name="Skupina 11"/>
          <p:cNvGrpSpPr/>
          <p:nvPr/>
        </p:nvGrpSpPr>
        <p:grpSpPr>
          <a:xfrm>
            <a:off x="639723" y="1061748"/>
            <a:ext cx="2602219" cy="1848018"/>
            <a:chOff x="5263623" y="4003044"/>
            <a:chExt cx="2602219" cy="1848018"/>
          </a:xfrm>
        </p:grpSpPr>
        <p:cxnSp>
          <p:nvCxnSpPr>
            <p:cNvPr id="99" name="Přímá spojnice 12"/>
            <p:cNvCxnSpPr/>
            <p:nvPr/>
          </p:nvCxnSpPr>
          <p:spPr>
            <a:xfrm>
              <a:off x="5556012" y="4070216"/>
              <a:ext cx="0" cy="1564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nice 13"/>
            <p:cNvCxnSpPr/>
            <p:nvPr/>
          </p:nvCxnSpPr>
          <p:spPr>
            <a:xfrm flipH="1">
              <a:off x="5556012" y="5634647"/>
              <a:ext cx="23098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4"/>
            <p:cNvCxnSpPr/>
            <p:nvPr/>
          </p:nvCxnSpPr>
          <p:spPr>
            <a:xfrm flipH="1">
              <a:off x="5556012" y="4410511"/>
              <a:ext cx="230983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Volný tvar 15"/>
            <p:cNvSpPr/>
            <p:nvPr/>
          </p:nvSpPr>
          <p:spPr>
            <a:xfrm>
              <a:off x="5550074" y="4444080"/>
              <a:ext cx="2300068" cy="1188720"/>
            </a:xfrm>
            <a:custGeom>
              <a:avLst/>
              <a:gdLst>
                <a:gd name="connsiteX0" fmla="*/ 0 w 2300068"/>
                <a:gd name="connsiteY0" fmla="*/ 1188720 h 1188720"/>
                <a:gd name="connsiteX1" fmla="*/ 337625 w 2300068"/>
                <a:gd name="connsiteY1" fmla="*/ 414997 h 1188720"/>
                <a:gd name="connsiteX2" fmla="*/ 1153551 w 2300068"/>
                <a:gd name="connsiteY2" fmla="*/ 91440 h 1188720"/>
                <a:gd name="connsiteX3" fmla="*/ 2300068 w 2300068"/>
                <a:gd name="connsiteY3" fmla="*/ 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068" h="1188720">
                  <a:moveTo>
                    <a:pt x="0" y="1188720"/>
                  </a:moveTo>
                  <a:cubicBezTo>
                    <a:pt x="72683" y="893298"/>
                    <a:pt x="145367" y="597877"/>
                    <a:pt x="337625" y="414997"/>
                  </a:cubicBezTo>
                  <a:cubicBezTo>
                    <a:pt x="529883" y="232117"/>
                    <a:pt x="826477" y="160606"/>
                    <a:pt x="1153551" y="91440"/>
                  </a:cubicBezTo>
                  <a:cubicBezTo>
                    <a:pt x="1480625" y="22274"/>
                    <a:pt x="1890346" y="11137"/>
                    <a:pt x="230006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8" name="Přímá spojnice 16"/>
            <p:cNvCxnSpPr>
              <a:endCxn id="116" idx="0"/>
            </p:cNvCxnSpPr>
            <p:nvPr/>
          </p:nvCxnSpPr>
          <p:spPr>
            <a:xfrm flipH="1">
              <a:off x="5550074" y="4303885"/>
              <a:ext cx="1302248" cy="1328915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ovéPole 17"/>
            <p:cNvSpPr txBox="1"/>
            <p:nvPr/>
          </p:nvSpPr>
          <p:spPr>
            <a:xfrm>
              <a:off x="6204084" y="5574063"/>
              <a:ext cx="12939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/>
                <a:t>species richness </a:t>
              </a:r>
              <a:r>
                <a:rPr lang="cs-CZ" sz="1200" i="1" smtClean="0"/>
                <a:t>S</a:t>
              </a:r>
              <a:endParaRPr lang="cs-CZ" sz="1200" i="1"/>
            </a:p>
          </p:txBody>
        </p:sp>
        <p:sp>
          <p:nvSpPr>
            <p:cNvPr id="134" name="TextovéPole 18"/>
            <p:cNvSpPr txBox="1"/>
            <p:nvPr/>
          </p:nvSpPr>
          <p:spPr>
            <a:xfrm rot="16200000">
              <a:off x="4549806" y="4716861"/>
              <a:ext cx="17046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/>
                <a:t>community abundance </a:t>
              </a:r>
              <a:r>
                <a:rPr lang="cs-CZ" sz="1200" i="1" smtClean="0"/>
                <a:t>J</a:t>
              </a:r>
              <a:endParaRPr lang="cs-CZ" sz="1200" i="1"/>
            </a:p>
          </p:txBody>
        </p:sp>
      </p:grpSp>
      <p:cxnSp>
        <p:nvCxnSpPr>
          <p:cNvPr id="135" name="Přímá spojnice 19"/>
          <p:cNvCxnSpPr/>
          <p:nvPr/>
        </p:nvCxnSpPr>
        <p:spPr>
          <a:xfrm flipH="1">
            <a:off x="932112" y="1290581"/>
            <a:ext cx="888196" cy="140962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ál 36"/>
          <p:cNvSpPr/>
          <p:nvPr/>
        </p:nvSpPr>
        <p:spPr>
          <a:xfrm>
            <a:off x="1927963" y="1541614"/>
            <a:ext cx="120082" cy="119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Ovál 39"/>
          <p:cNvSpPr/>
          <p:nvPr/>
        </p:nvSpPr>
        <p:spPr>
          <a:xfrm>
            <a:off x="1470014" y="1685630"/>
            <a:ext cx="120082" cy="1196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8" name="Přímá spojnice se šipkou 53"/>
          <p:cNvCxnSpPr/>
          <p:nvPr/>
        </p:nvCxnSpPr>
        <p:spPr>
          <a:xfrm flipH="1">
            <a:off x="1788983" y="1403114"/>
            <a:ext cx="319357" cy="1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ovéPole 75"/>
          <p:cNvSpPr txBox="1"/>
          <p:nvPr/>
        </p:nvSpPr>
        <p:spPr>
          <a:xfrm>
            <a:off x="1907704" y="2045670"/>
            <a:ext cx="184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smtClean="0"/>
              <a:t>CHANGING ORIGINATION </a:t>
            </a:r>
          </a:p>
          <a:p>
            <a:pPr algn="ctr"/>
            <a:r>
              <a:rPr lang="cs-CZ" sz="1200" b="1" smtClean="0"/>
              <a:t>OR EXTINCTION RATES</a:t>
            </a:r>
            <a:endParaRPr lang="cs-CZ" sz="1200" b="1"/>
          </a:p>
        </p:txBody>
      </p:sp>
      <p:sp>
        <p:nvSpPr>
          <p:cNvPr id="140" name="TextovéPole 47"/>
          <p:cNvSpPr txBox="1"/>
          <p:nvPr/>
        </p:nvSpPr>
        <p:spPr>
          <a:xfrm>
            <a:off x="2706404" y="1264615"/>
            <a:ext cx="4974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rgbClr val="FF0000"/>
                </a:solidFill>
              </a:rPr>
              <a:t>J</a:t>
            </a:r>
            <a:r>
              <a:rPr lang="cs-CZ" sz="1200" smtClean="0">
                <a:solidFill>
                  <a:srgbClr val="FF0000"/>
                </a:solidFill>
              </a:rPr>
              <a:t>max</a:t>
            </a:r>
            <a:endParaRPr lang="cs-CZ" sz="1200" i="1">
              <a:solidFill>
                <a:srgbClr val="FF0000"/>
              </a:solidFill>
            </a:endParaRPr>
          </a:p>
        </p:txBody>
      </p:sp>
      <p:sp>
        <p:nvSpPr>
          <p:cNvPr id="127" name="TextovéPole 1"/>
          <p:cNvSpPr txBox="1"/>
          <p:nvPr/>
        </p:nvSpPr>
        <p:spPr>
          <a:xfrm>
            <a:off x="282575" y="476672"/>
            <a:ext cx="712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/>
              <a:t>Equilibrium follows from population size-dependent extinction (origination) rate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There is limited amount of resources, but more species utilize them better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7363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7" grpId="0" animBg="1"/>
      <p:bldP spid="113" grpId="0" animBg="1"/>
      <p:bldP spid="115" grpId="0" animBg="1"/>
      <p:bldP spid="126" grpId="0"/>
      <p:bldP spid="128" grpId="0"/>
      <p:bldP spid="137" grpId="0" animBg="1"/>
      <p:bldP spid="1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3707904" y="3402049"/>
            <a:ext cx="315195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habitat destruction/transformation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(decreases total community size)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672746" y="1476073"/>
            <a:ext cx="2338397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>
                <a:solidFill>
                  <a:schemeClr val="bg1"/>
                </a:solidFill>
              </a:rPr>
              <a:t>h</a:t>
            </a:r>
            <a:r>
              <a:rPr lang="cs-CZ" sz="1600" smtClean="0">
                <a:solidFill>
                  <a:schemeClr val="bg1"/>
                </a:solidFill>
              </a:rPr>
              <a:t>unting, overfishing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(increases extinction rate)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688134" y="5364505"/>
            <a:ext cx="274344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change of species interactions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(affects ability of resource use)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38" name="TextovéPole 4"/>
          <p:cNvSpPr txBox="1">
            <a:spLocks noChangeArrowheads="1"/>
          </p:cNvSpPr>
          <p:nvPr/>
        </p:nvSpPr>
        <p:spPr bwMode="auto">
          <a:xfrm>
            <a:off x="4427826" y="6581001"/>
            <a:ext cx="47110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>
                <a:latin typeface="+mn-lt"/>
                <a:cs typeface="Arial" pitchFamily="34" charset="0"/>
              </a:rPr>
              <a:t>Storch, Šímová, Smyčka, Bohdalková, Toszogyova </a:t>
            </a:r>
            <a:r>
              <a:rPr lang="en-GB" altLang="cs-CZ" sz="1200" smtClean="0">
                <a:latin typeface="+mn-lt"/>
                <a:cs typeface="Arial" pitchFamily="34" charset="0"/>
              </a:rPr>
              <a:t>&amp;</a:t>
            </a:r>
            <a:r>
              <a:rPr lang="cs-CZ" altLang="cs-CZ" sz="1200" smtClean="0">
                <a:latin typeface="+mn-lt"/>
                <a:cs typeface="Arial" pitchFamily="34" charset="0"/>
              </a:rPr>
              <a:t> Okie 2022 </a:t>
            </a:r>
            <a:r>
              <a:rPr lang="cs-CZ" altLang="cs-CZ" sz="1200" i="1" smtClean="0">
                <a:latin typeface="+mn-lt"/>
                <a:cs typeface="Arial" pitchFamily="34" charset="0"/>
              </a:rPr>
              <a:t>Ecography</a:t>
            </a:r>
            <a:endParaRPr lang="cs-CZ" altLang="cs-CZ" sz="1200" i="1">
              <a:latin typeface="+mn-lt"/>
              <a:cs typeface="Arial" pitchFamily="34" charset="0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Application of ETBD for understanding current diversity changes</a:t>
            </a:r>
            <a:endParaRPr lang="cs-CZ" altLang="cs-CZ" sz="1800">
              <a:solidFill>
                <a:schemeClr val="bg1"/>
              </a:solidFill>
            </a:endParaRPr>
          </a:p>
        </p:txBody>
      </p:sp>
      <p:grpSp>
        <p:nvGrpSpPr>
          <p:cNvPr id="63" name="Skupina 24"/>
          <p:cNvGrpSpPr>
            <a:grpSpLocks/>
          </p:cNvGrpSpPr>
          <p:nvPr/>
        </p:nvGrpSpPr>
        <p:grpSpPr bwMode="auto">
          <a:xfrm>
            <a:off x="7827712" y="-9781"/>
            <a:ext cx="1311275" cy="1350940"/>
            <a:chOff x="3575670" y="3955380"/>
            <a:chExt cx="2076450" cy="1993900"/>
          </a:xfrm>
        </p:grpSpPr>
        <p:sp>
          <p:nvSpPr>
            <p:cNvPr id="65" name="Obdélník 25"/>
            <p:cNvSpPr/>
            <p:nvPr/>
          </p:nvSpPr>
          <p:spPr>
            <a:xfrm>
              <a:off x="3582020" y="3966493"/>
              <a:ext cx="2070100" cy="1981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8" name="Ovál 26"/>
            <p:cNvSpPr/>
            <p:nvPr/>
          </p:nvSpPr>
          <p:spPr>
            <a:xfrm>
              <a:off x="5374308" y="5661943"/>
              <a:ext cx="269875" cy="26987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9" name="Ovál 27"/>
            <p:cNvSpPr/>
            <p:nvPr/>
          </p:nvSpPr>
          <p:spPr>
            <a:xfrm>
              <a:off x="3594720" y="3955380"/>
              <a:ext cx="711200" cy="72072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0" name="Ovál 28"/>
            <p:cNvSpPr/>
            <p:nvPr/>
          </p:nvSpPr>
          <p:spPr>
            <a:xfrm>
              <a:off x="3582020" y="4541168"/>
              <a:ext cx="134938" cy="13493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" name="Ovál 29"/>
            <p:cNvSpPr/>
            <p:nvPr/>
          </p:nvSpPr>
          <p:spPr>
            <a:xfrm>
              <a:off x="3613770" y="4677693"/>
              <a:ext cx="134938" cy="1349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" name="Ovál 30"/>
            <p:cNvSpPr/>
            <p:nvPr/>
          </p:nvSpPr>
          <p:spPr>
            <a:xfrm>
              <a:off x="4205908" y="3979193"/>
              <a:ext cx="134937" cy="1349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0" name="Ovál 31"/>
            <p:cNvSpPr/>
            <p:nvPr/>
          </p:nvSpPr>
          <p:spPr>
            <a:xfrm>
              <a:off x="4729783" y="3979193"/>
              <a:ext cx="914400" cy="933450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1" name="Ovál 32"/>
            <p:cNvSpPr/>
            <p:nvPr/>
          </p:nvSpPr>
          <p:spPr>
            <a:xfrm>
              <a:off x="5293345" y="4828505"/>
              <a:ext cx="350838" cy="3540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2" name="Ovál 33"/>
            <p:cNvSpPr/>
            <p:nvPr/>
          </p:nvSpPr>
          <p:spPr>
            <a:xfrm>
              <a:off x="3715370" y="4666580"/>
              <a:ext cx="476250" cy="49530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3" name="Ovál 34"/>
            <p:cNvSpPr/>
            <p:nvPr/>
          </p:nvSpPr>
          <p:spPr>
            <a:xfrm>
              <a:off x="3586783" y="5666705"/>
              <a:ext cx="269875" cy="2698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4" name="Ovál 35"/>
            <p:cNvSpPr/>
            <p:nvPr/>
          </p:nvSpPr>
          <p:spPr>
            <a:xfrm>
              <a:off x="3575670" y="5161880"/>
              <a:ext cx="547688" cy="51752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7" name="Ovál 36"/>
            <p:cNvSpPr/>
            <p:nvPr/>
          </p:nvSpPr>
          <p:spPr>
            <a:xfrm>
              <a:off x="3583608" y="5004718"/>
              <a:ext cx="195262" cy="18732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1" name="Ovál 37"/>
            <p:cNvSpPr/>
            <p:nvPr/>
          </p:nvSpPr>
          <p:spPr>
            <a:xfrm>
              <a:off x="4117008" y="4914230"/>
              <a:ext cx="995362" cy="10350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2" name="Ovál 38"/>
            <p:cNvSpPr/>
            <p:nvPr/>
          </p:nvSpPr>
          <p:spPr>
            <a:xfrm>
              <a:off x="4117008" y="4585618"/>
              <a:ext cx="188912" cy="1809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3" name="Ovál 39"/>
            <p:cNvSpPr/>
            <p:nvPr/>
          </p:nvSpPr>
          <p:spPr>
            <a:xfrm>
              <a:off x="5239370" y="5796880"/>
              <a:ext cx="134938" cy="134938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4" name="Ovál 40"/>
            <p:cNvSpPr/>
            <p:nvPr/>
          </p:nvSpPr>
          <p:spPr>
            <a:xfrm>
              <a:off x="4037633" y="5130130"/>
              <a:ext cx="134937" cy="1349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5" name="Ovál 41"/>
            <p:cNvSpPr/>
            <p:nvPr/>
          </p:nvSpPr>
          <p:spPr>
            <a:xfrm>
              <a:off x="4272583" y="4114130"/>
              <a:ext cx="209550" cy="201613"/>
            </a:xfrm>
            <a:prstGeom prst="ellipse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6" name="Ovál 42"/>
            <p:cNvSpPr/>
            <p:nvPr/>
          </p:nvSpPr>
          <p:spPr>
            <a:xfrm>
              <a:off x="3901108" y="5623843"/>
              <a:ext cx="314325" cy="30797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7" name="Ovál 43"/>
            <p:cNvSpPr/>
            <p:nvPr/>
          </p:nvSpPr>
          <p:spPr>
            <a:xfrm>
              <a:off x="4194795" y="4777705"/>
              <a:ext cx="134938" cy="13493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8" name="Ovál 44"/>
            <p:cNvSpPr/>
            <p:nvPr/>
          </p:nvSpPr>
          <p:spPr>
            <a:xfrm>
              <a:off x="4191620" y="4914230"/>
              <a:ext cx="134938" cy="1349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9" name="Ovál 45"/>
            <p:cNvSpPr/>
            <p:nvPr/>
          </p:nvSpPr>
          <p:spPr>
            <a:xfrm>
              <a:off x="5239370" y="5655593"/>
              <a:ext cx="134938" cy="1349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1" name="Ovál 46"/>
            <p:cNvSpPr/>
            <p:nvPr/>
          </p:nvSpPr>
          <p:spPr>
            <a:xfrm>
              <a:off x="4272583" y="4323680"/>
              <a:ext cx="352425" cy="354013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2" name="Ovál 47"/>
            <p:cNvSpPr/>
            <p:nvPr/>
          </p:nvSpPr>
          <p:spPr>
            <a:xfrm>
              <a:off x="5055220" y="5739730"/>
              <a:ext cx="179388" cy="1857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3" name="Ovál 48"/>
            <p:cNvSpPr/>
            <p:nvPr/>
          </p:nvSpPr>
          <p:spPr>
            <a:xfrm>
              <a:off x="5112370" y="5198393"/>
              <a:ext cx="450850" cy="44450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4" name="Ovál 49"/>
            <p:cNvSpPr/>
            <p:nvPr/>
          </p:nvSpPr>
          <p:spPr>
            <a:xfrm>
              <a:off x="5059983" y="5087268"/>
              <a:ext cx="179387" cy="1841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5" name="Ovál 50"/>
            <p:cNvSpPr/>
            <p:nvPr/>
          </p:nvSpPr>
          <p:spPr>
            <a:xfrm>
              <a:off x="4340845" y="4672930"/>
              <a:ext cx="274638" cy="25241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7" name="Ovál 51"/>
            <p:cNvSpPr/>
            <p:nvPr/>
          </p:nvSpPr>
          <p:spPr>
            <a:xfrm>
              <a:off x="4456733" y="3958555"/>
              <a:ext cx="350837" cy="35401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9" name="Ovál 52"/>
            <p:cNvSpPr/>
            <p:nvPr/>
          </p:nvSpPr>
          <p:spPr>
            <a:xfrm>
              <a:off x="4588495" y="4582443"/>
              <a:ext cx="179388" cy="185737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0" name="Ovál 53"/>
            <p:cNvSpPr/>
            <p:nvPr/>
          </p:nvSpPr>
          <p:spPr>
            <a:xfrm>
              <a:off x="4955208" y="4901530"/>
              <a:ext cx="209550" cy="19685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1" name="Ovál 54"/>
            <p:cNvSpPr/>
            <p:nvPr/>
          </p:nvSpPr>
          <p:spPr>
            <a:xfrm>
              <a:off x="4677395" y="4753893"/>
              <a:ext cx="180975" cy="18573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122" name="Skupina 20"/>
          <p:cNvGrpSpPr/>
          <p:nvPr/>
        </p:nvGrpSpPr>
        <p:grpSpPr>
          <a:xfrm>
            <a:off x="611560" y="4950180"/>
            <a:ext cx="2602219" cy="1863196"/>
            <a:chOff x="5235460" y="4677717"/>
            <a:chExt cx="2602219" cy="1863196"/>
          </a:xfrm>
        </p:grpSpPr>
        <p:cxnSp>
          <p:nvCxnSpPr>
            <p:cNvPr id="123" name="Přímá spojnice 21"/>
            <p:cNvCxnSpPr/>
            <p:nvPr/>
          </p:nvCxnSpPr>
          <p:spPr>
            <a:xfrm>
              <a:off x="5527849" y="4778347"/>
              <a:ext cx="0" cy="1530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Přímá spojnice 22"/>
            <p:cNvCxnSpPr/>
            <p:nvPr/>
          </p:nvCxnSpPr>
          <p:spPr>
            <a:xfrm flipH="1">
              <a:off x="5527849" y="6309321"/>
              <a:ext cx="23098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Skupina 23"/>
            <p:cNvGrpSpPr/>
            <p:nvPr/>
          </p:nvGrpSpPr>
          <p:grpSpPr>
            <a:xfrm>
              <a:off x="5235460" y="4677717"/>
              <a:ext cx="2602219" cy="1863196"/>
              <a:chOff x="5235460" y="4677717"/>
              <a:chExt cx="2602219" cy="1863196"/>
            </a:xfrm>
          </p:grpSpPr>
          <p:cxnSp>
            <p:nvCxnSpPr>
              <p:cNvPr id="126" name="Přímá spojnice 24"/>
              <p:cNvCxnSpPr/>
              <p:nvPr/>
            </p:nvCxnSpPr>
            <p:spPr>
              <a:xfrm flipH="1">
                <a:off x="5527849" y="5085185"/>
                <a:ext cx="2309830" cy="0"/>
              </a:xfrm>
              <a:prstGeom prst="line">
                <a:avLst/>
              </a:prstGeom>
              <a:ln w="63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Volný tvar 25"/>
              <p:cNvSpPr/>
              <p:nvPr/>
            </p:nvSpPr>
            <p:spPr>
              <a:xfrm>
                <a:off x="5521911" y="5118754"/>
                <a:ext cx="2300068" cy="1188720"/>
              </a:xfrm>
              <a:custGeom>
                <a:avLst/>
                <a:gdLst>
                  <a:gd name="connsiteX0" fmla="*/ 0 w 2300068"/>
                  <a:gd name="connsiteY0" fmla="*/ 1188720 h 1188720"/>
                  <a:gd name="connsiteX1" fmla="*/ 337625 w 2300068"/>
                  <a:gd name="connsiteY1" fmla="*/ 414997 h 1188720"/>
                  <a:gd name="connsiteX2" fmla="*/ 1153551 w 2300068"/>
                  <a:gd name="connsiteY2" fmla="*/ 91440 h 1188720"/>
                  <a:gd name="connsiteX3" fmla="*/ 2300068 w 2300068"/>
                  <a:gd name="connsiteY3" fmla="*/ 0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0068" h="1188720">
                    <a:moveTo>
                      <a:pt x="0" y="1188720"/>
                    </a:moveTo>
                    <a:cubicBezTo>
                      <a:pt x="72683" y="893298"/>
                      <a:pt x="145367" y="597877"/>
                      <a:pt x="337625" y="414997"/>
                    </a:cubicBezTo>
                    <a:cubicBezTo>
                      <a:pt x="529883" y="232117"/>
                      <a:pt x="826477" y="160606"/>
                      <a:pt x="1153551" y="91440"/>
                    </a:cubicBezTo>
                    <a:cubicBezTo>
                      <a:pt x="1480625" y="22274"/>
                      <a:pt x="1890346" y="11137"/>
                      <a:pt x="2300068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8" name="Přímá spojnice 26"/>
              <p:cNvCxnSpPr>
                <a:endCxn id="127" idx="0"/>
              </p:cNvCxnSpPr>
              <p:nvPr/>
            </p:nvCxnSpPr>
            <p:spPr>
              <a:xfrm flipH="1">
                <a:off x="5521911" y="4967770"/>
                <a:ext cx="1282978" cy="1339704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ovéPole 27"/>
              <p:cNvSpPr txBox="1"/>
              <p:nvPr/>
            </p:nvSpPr>
            <p:spPr>
              <a:xfrm>
                <a:off x="6175921" y="6263914"/>
                <a:ext cx="129394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200"/>
                  <a:t>species richness </a:t>
                </a:r>
                <a:r>
                  <a:rPr lang="cs-CZ" sz="1200" i="1" smtClean="0"/>
                  <a:t>S</a:t>
                </a:r>
                <a:endParaRPr lang="cs-CZ" sz="1200" i="1"/>
              </a:p>
            </p:txBody>
          </p:sp>
          <p:sp>
            <p:nvSpPr>
              <p:cNvPr id="130" name="TextovéPole 28"/>
              <p:cNvSpPr txBox="1"/>
              <p:nvPr/>
            </p:nvSpPr>
            <p:spPr>
              <a:xfrm rot="16200000">
                <a:off x="4521643" y="5391534"/>
                <a:ext cx="170463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sz="1200"/>
                  <a:t>community abundance </a:t>
                </a:r>
                <a:r>
                  <a:rPr lang="cs-CZ" sz="1200" i="1" smtClean="0"/>
                  <a:t>J</a:t>
                </a:r>
                <a:endParaRPr lang="cs-CZ" sz="1200" i="1"/>
              </a:p>
            </p:txBody>
          </p:sp>
        </p:grpSp>
      </p:grpSp>
      <p:sp>
        <p:nvSpPr>
          <p:cNvPr id="131" name="Volný tvar 29"/>
          <p:cNvSpPr/>
          <p:nvPr/>
        </p:nvSpPr>
        <p:spPr>
          <a:xfrm>
            <a:off x="904703" y="5384249"/>
            <a:ext cx="2229729" cy="1167619"/>
          </a:xfrm>
          <a:custGeom>
            <a:avLst/>
            <a:gdLst>
              <a:gd name="connsiteX0" fmla="*/ 0 w 2229729"/>
              <a:gd name="connsiteY0" fmla="*/ 1167619 h 1167619"/>
              <a:gd name="connsiteX1" fmla="*/ 288388 w 2229729"/>
              <a:gd name="connsiteY1" fmla="*/ 977705 h 1167619"/>
              <a:gd name="connsiteX2" fmla="*/ 471268 w 2229729"/>
              <a:gd name="connsiteY2" fmla="*/ 534573 h 1167619"/>
              <a:gd name="connsiteX3" fmla="*/ 1181686 w 2229729"/>
              <a:gd name="connsiteY3" fmla="*/ 126609 h 1167619"/>
              <a:gd name="connsiteX4" fmla="*/ 2229729 w 2229729"/>
              <a:gd name="connsiteY4" fmla="*/ 0 h 116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729" h="1167619">
                <a:moveTo>
                  <a:pt x="0" y="1167619"/>
                </a:moveTo>
                <a:cubicBezTo>
                  <a:pt x="104921" y="1125416"/>
                  <a:pt x="209843" y="1083213"/>
                  <a:pt x="288388" y="977705"/>
                </a:cubicBezTo>
                <a:cubicBezTo>
                  <a:pt x="366933" y="872197"/>
                  <a:pt x="322385" y="676422"/>
                  <a:pt x="471268" y="534573"/>
                </a:cubicBezTo>
                <a:cubicBezTo>
                  <a:pt x="620151" y="392724"/>
                  <a:pt x="888609" y="215704"/>
                  <a:pt x="1181686" y="126609"/>
                </a:cubicBezTo>
                <a:cubicBezTo>
                  <a:pt x="1474763" y="37514"/>
                  <a:pt x="1852246" y="18757"/>
                  <a:pt x="2229729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Ovál 37"/>
          <p:cNvSpPr/>
          <p:nvPr/>
        </p:nvSpPr>
        <p:spPr>
          <a:xfrm>
            <a:off x="1867922" y="5456257"/>
            <a:ext cx="120082" cy="119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Ovál 41"/>
          <p:cNvSpPr/>
          <p:nvPr/>
        </p:nvSpPr>
        <p:spPr>
          <a:xfrm>
            <a:off x="1767670" y="5559743"/>
            <a:ext cx="120082" cy="1196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Ovál 42"/>
          <p:cNvSpPr/>
          <p:nvPr/>
        </p:nvSpPr>
        <p:spPr>
          <a:xfrm>
            <a:off x="1172236" y="6176337"/>
            <a:ext cx="120082" cy="11965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3" name="Přímá spojnice se šipkou 60"/>
          <p:cNvCxnSpPr/>
          <p:nvPr/>
        </p:nvCxnSpPr>
        <p:spPr>
          <a:xfrm>
            <a:off x="1118565" y="5985577"/>
            <a:ext cx="125679" cy="88409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Skupina 1"/>
          <p:cNvGrpSpPr/>
          <p:nvPr/>
        </p:nvGrpSpPr>
        <p:grpSpPr>
          <a:xfrm>
            <a:off x="611563" y="3068549"/>
            <a:ext cx="2602216" cy="1809623"/>
            <a:chOff x="5235463" y="1489620"/>
            <a:chExt cx="2602216" cy="1809623"/>
          </a:xfrm>
        </p:grpSpPr>
        <p:cxnSp>
          <p:nvCxnSpPr>
            <p:cNvPr id="155" name="Přímá spojnice 2"/>
            <p:cNvCxnSpPr/>
            <p:nvPr/>
          </p:nvCxnSpPr>
          <p:spPr>
            <a:xfrm>
              <a:off x="5521911" y="1537438"/>
              <a:ext cx="5938" cy="155718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Přímá spojnice 3"/>
            <p:cNvCxnSpPr/>
            <p:nvPr/>
          </p:nvCxnSpPr>
          <p:spPr>
            <a:xfrm flipH="1">
              <a:off x="5527849" y="3094622"/>
              <a:ext cx="230983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Přímá spojnice 4"/>
            <p:cNvCxnSpPr/>
            <p:nvPr/>
          </p:nvCxnSpPr>
          <p:spPr>
            <a:xfrm flipH="1">
              <a:off x="5527849" y="1870486"/>
              <a:ext cx="230983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Volný tvar 5"/>
            <p:cNvSpPr/>
            <p:nvPr/>
          </p:nvSpPr>
          <p:spPr>
            <a:xfrm>
              <a:off x="5521911" y="1904055"/>
              <a:ext cx="2300068" cy="1188720"/>
            </a:xfrm>
            <a:custGeom>
              <a:avLst/>
              <a:gdLst>
                <a:gd name="connsiteX0" fmla="*/ 0 w 2300068"/>
                <a:gd name="connsiteY0" fmla="*/ 1188720 h 1188720"/>
                <a:gd name="connsiteX1" fmla="*/ 337625 w 2300068"/>
                <a:gd name="connsiteY1" fmla="*/ 414997 h 1188720"/>
                <a:gd name="connsiteX2" fmla="*/ 1153551 w 2300068"/>
                <a:gd name="connsiteY2" fmla="*/ 91440 h 1188720"/>
                <a:gd name="connsiteX3" fmla="*/ 2300068 w 2300068"/>
                <a:gd name="connsiteY3" fmla="*/ 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068" h="1188720">
                  <a:moveTo>
                    <a:pt x="0" y="1188720"/>
                  </a:moveTo>
                  <a:cubicBezTo>
                    <a:pt x="72683" y="893298"/>
                    <a:pt x="145367" y="597877"/>
                    <a:pt x="337625" y="414997"/>
                  </a:cubicBezTo>
                  <a:cubicBezTo>
                    <a:pt x="529883" y="232117"/>
                    <a:pt x="826477" y="160606"/>
                    <a:pt x="1153551" y="91440"/>
                  </a:cubicBezTo>
                  <a:cubicBezTo>
                    <a:pt x="1480625" y="22274"/>
                    <a:pt x="1890346" y="11137"/>
                    <a:pt x="230006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9" name="Přímá spojnice 6"/>
            <p:cNvCxnSpPr>
              <a:endCxn id="158" idx="0"/>
            </p:cNvCxnSpPr>
            <p:nvPr/>
          </p:nvCxnSpPr>
          <p:spPr>
            <a:xfrm flipH="1">
              <a:off x="5521911" y="1681063"/>
              <a:ext cx="1354345" cy="1411712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ovéPole 7"/>
            <p:cNvSpPr txBox="1"/>
            <p:nvPr/>
          </p:nvSpPr>
          <p:spPr>
            <a:xfrm>
              <a:off x="6175921" y="3022244"/>
              <a:ext cx="1293944" cy="27699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species richness </a:t>
              </a:r>
              <a:r>
                <a:rPr lang="cs-CZ" sz="1200" i="1" smtClean="0"/>
                <a:t>S</a:t>
              </a:r>
              <a:endParaRPr lang="cs-CZ" sz="1200" i="1"/>
            </a:p>
          </p:txBody>
        </p:sp>
        <p:sp>
          <p:nvSpPr>
            <p:cNvPr id="161" name="TextovéPole 8"/>
            <p:cNvSpPr txBox="1"/>
            <p:nvPr/>
          </p:nvSpPr>
          <p:spPr>
            <a:xfrm rot="16200000">
              <a:off x="4521646" y="2203437"/>
              <a:ext cx="1704634" cy="27699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cs-CZ" sz="1200" smtClean="0"/>
                <a:t>community abundance </a:t>
              </a:r>
              <a:r>
                <a:rPr lang="cs-CZ" sz="1200" i="1" smtClean="0"/>
                <a:t>J</a:t>
              </a:r>
              <a:endParaRPr lang="cs-CZ" sz="1200" i="1"/>
            </a:p>
          </p:txBody>
        </p:sp>
      </p:grpSp>
      <p:cxnSp>
        <p:nvCxnSpPr>
          <p:cNvPr id="162" name="Přímá spojnice 9"/>
          <p:cNvCxnSpPr/>
          <p:nvPr/>
        </p:nvCxnSpPr>
        <p:spPr>
          <a:xfrm flipH="1">
            <a:off x="891238" y="3694840"/>
            <a:ext cx="2309830" cy="0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Volný tvar 10"/>
          <p:cNvSpPr/>
          <p:nvPr/>
        </p:nvSpPr>
        <p:spPr>
          <a:xfrm>
            <a:off x="884204" y="3733175"/>
            <a:ext cx="2300068" cy="920631"/>
          </a:xfrm>
          <a:custGeom>
            <a:avLst/>
            <a:gdLst>
              <a:gd name="connsiteX0" fmla="*/ 0 w 2300068"/>
              <a:gd name="connsiteY0" fmla="*/ 1188720 h 1188720"/>
              <a:gd name="connsiteX1" fmla="*/ 337625 w 2300068"/>
              <a:gd name="connsiteY1" fmla="*/ 414997 h 1188720"/>
              <a:gd name="connsiteX2" fmla="*/ 1153551 w 2300068"/>
              <a:gd name="connsiteY2" fmla="*/ 91440 h 1188720"/>
              <a:gd name="connsiteX3" fmla="*/ 2300068 w 2300068"/>
              <a:gd name="connsiteY3" fmla="*/ 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068" h="1188720">
                <a:moveTo>
                  <a:pt x="0" y="1188720"/>
                </a:moveTo>
                <a:cubicBezTo>
                  <a:pt x="72683" y="893298"/>
                  <a:pt x="145367" y="597877"/>
                  <a:pt x="337625" y="414997"/>
                </a:cubicBezTo>
                <a:cubicBezTo>
                  <a:pt x="529883" y="232117"/>
                  <a:pt x="826477" y="160606"/>
                  <a:pt x="1153551" y="91440"/>
                </a:cubicBezTo>
                <a:cubicBezTo>
                  <a:pt x="1480625" y="22274"/>
                  <a:pt x="1890346" y="11137"/>
                  <a:pt x="2300068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4" name="Ovál 31"/>
          <p:cNvSpPr/>
          <p:nvPr/>
        </p:nvSpPr>
        <p:spPr>
          <a:xfrm>
            <a:off x="1886352" y="3521053"/>
            <a:ext cx="120082" cy="119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5" name="Ovál 38"/>
          <p:cNvSpPr/>
          <p:nvPr/>
        </p:nvSpPr>
        <p:spPr>
          <a:xfrm>
            <a:off x="1604284" y="3806614"/>
            <a:ext cx="120082" cy="1196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6" name="Přímá spojnice se šipkou 50"/>
          <p:cNvCxnSpPr/>
          <p:nvPr/>
        </p:nvCxnSpPr>
        <p:spPr>
          <a:xfrm>
            <a:off x="1020792" y="3482984"/>
            <a:ext cx="0" cy="211856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ovéPole 74"/>
          <p:cNvSpPr txBox="1"/>
          <p:nvPr/>
        </p:nvSpPr>
        <p:spPr>
          <a:xfrm>
            <a:off x="1908473" y="4084720"/>
            <a:ext cx="1682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smtClean="0"/>
              <a:t>CHANGING RESOURCES</a:t>
            </a:r>
            <a:endParaRPr lang="cs-CZ" sz="1200" b="1"/>
          </a:p>
        </p:txBody>
      </p:sp>
      <p:sp>
        <p:nvSpPr>
          <p:cNvPr id="168" name="TextovéPole 75"/>
          <p:cNvSpPr txBox="1"/>
          <p:nvPr/>
        </p:nvSpPr>
        <p:spPr>
          <a:xfrm>
            <a:off x="1619672" y="5856667"/>
            <a:ext cx="218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smtClean="0"/>
              <a:t>CHANGING THE WAY SPECIES UTILIZE RESOURCES</a:t>
            </a:r>
            <a:endParaRPr lang="cs-CZ" sz="1200" b="1"/>
          </a:p>
        </p:txBody>
      </p:sp>
      <p:sp>
        <p:nvSpPr>
          <p:cNvPr id="169" name="TextovéPole 48"/>
          <p:cNvSpPr txBox="1"/>
          <p:nvPr/>
        </p:nvSpPr>
        <p:spPr>
          <a:xfrm>
            <a:off x="2835032" y="5105229"/>
            <a:ext cx="4974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rgbClr val="FF0000"/>
                </a:solidFill>
              </a:rPr>
              <a:t>J</a:t>
            </a:r>
            <a:r>
              <a:rPr lang="cs-CZ" sz="1200" smtClean="0">
                <a:solidFill>
                  <a:srgbClr val="FF0000"/>
                </a:solidFill>
              </a:rPr>
              <a:t>max</a:t>
            </a:r>
            <a:endParaRPr lang="cs-CZ" sz="1200" i="1">
              <a:solidFill>
                <a:srgbClr val="FF0000"/>
              </a:solidFill>
            </a:endParaRPr>
          </a:p>
        </p:txBody>
      </p:sp>
      <p:sp>
        <p:nvSpPr>
          <p:cNvPr id="170" name="TextovéPole 46"/>
          <p:cNvSpPr txBox="1"/>
          <p:nvPr/>
        </p:nvSpPr>
        <p:spPr>
          <a:xfrm>
            <a:off x="2744498" y="3221163"/>
            <a:ext cx="4974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rgbClr val="FF0000"/>
                </a:solidFill>
              </a:rPr>
              <a:t>J</a:t>
            </a:r>
            <a:r>
              <a:rPr lang="cs-CZ" sz="1200" smtClean="0">
                <a:solidFill>
                  <a:srgbClr val="FF0000"/>
                </a:solidFill>
              </a:rPr>
              <a:t>max</a:t>
            </a:r>
            <a:endParaRPr lang="cs-CZ" sz="1200" i="1">
              <a:solidFill>
                <a:srgbClr val="FF0000"/>
              </a:solidFill>
            </a:endParaRPr>
          </a:p>
        </p:txBody>
      </p:sp>
      <p:grpSp>
        <p:nvGrpSpPr>
          <p:cNvPr id="171" name="Skupina 11"/>
          <p:cNvGrpSpPr/>
          <p:nvPr/>
        </p:nvGrpSpPr>
        <p:grpSpPr>
          <a:xfrm>
            <a:off x="639723" y="1061748"/>
            <a:ext cx="2602219" cy="1848018"/>
            <a:chOff x="5263623" y="4003044"/>
            <a:chExt cx="2602219" cy="1848018"/>
          </a:xfrm>
        </p:grpSpPr>
        <p:cxnSp>
          <p:nvCxnSpPr>
            <p:cNvPr id="172" name="Přímá spojnice 12"/>
            <p:cNvCxnSpPr/>
            <p:nvPr/>
          </p:nvCxnSpPr>
          <p:spPr>
            <a:xfrm>
              <a:off x="5556012" y="4070216"/>
              <a:ext cx="0" cy="15644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Přímá spojnice 13"/>
            <p:cNvCxnSpPr/>
            <p:nvPr/>
          </p:nvCxnSpPr>
          <p:spPr>
            <a:xfrm flipH="1">
              <a:off x="5556012" y="5634647"/>
              <a:ext cx="23098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Přímá spojnice 14"/>
            <p:cNvCxnSpPr/>
            <p:nvPr/>
          </p:nvCxnSpPr>
          <p:spPr>
            <a:xfrm flipH="1">
              <a:off x="5556012" y="4410511"/>
              <a:ext cx="2309830" cy="0"/>
            </a:xfrm>
            <a:prstGeom prst="line">
              <a:avLst/>
            </a:prstGeom>
            <a:ln w="63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Volný tvar 15"/>
            <p:cNvSpPr/>
            <p:nvPr/>
          </p:nvSpPr>
          <p:spPr>
            <a:xfrm>
              <a:off x="5550074" y="4444080"/>
              <a:ext cx="2300068" cy="1188720"/>
            </a:xfrm>
            <a:custGeom>
              <a:avLst/>
              <a:gdLst>
                <a:gd name="connsiteX0" fmla="*/ 0 w 2300068"/>
                <a:gd name="connsiteY0" fmla="*/ 1188720 h 1188720"/>
                <a:gd name="connsiteX1" fmla="*/ 337625 w 2300068"/>
                <a:gd name="connsiteY1" fmla="*/ 414997 h 1188720"/>
                <a:gd name="connsiteX2" fmla="*/ 1153551 w 2300068"/>
                <a:gd name="connsiteY2" fmla="*/ 91440 h 1188720"/>
                <a:gd name="connsiteX3" fmla="*/ 2300068 w 2300068"/>
                <a:gd name="connsiteY3" fmla="*/ 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0068" h="1188720">
                  <a:moveTo>
                    <a:pt x="0" y="1188720"/>
                  </a:moveTo>
                  <a:cubicBezTo>
                    <a:pt x="72683" y="893298"/>
                    <a:pt x="145367" y="597877"/>
                    <a:pt x="337625" y="414997"/>
                  </a:cubicBezTo>
                  <a:cubicBezTo>
                    <a:pt x="529883" y="232117"/>
                    <a:pt x="826477" y="160606"/>
                    <a:pt x="1153551" y="91440"/>
                  </a:cubicBezTo>
                  <a:cubicBezTo>
                    <a:pt x="1480625" y="22274"/>
                    <a:pt x="1890346" y="11137"/>
                    <a:pt x="230006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6" name="Přímá spojnice 16"/>
            <p:cNvCxnSpPr>
              <a:endCxn id="175" idx="0"/>
            </p:cNvCxnSpPr>
            <p:nvPr/>
          </p:nvCxnSpPr>
          <p:spPr>
            <a:xfrm flipH="1">
              <a:off x="5550074" y="4303885"/>
              <a:ext cx="1302248" cy="1328915"/>
            </a:xfrm>
            <a:prstGeom prst="line">
              <a:avLst/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ovéPole 17"/>
            <p:cNvSpPr txBox="1"/>
            <p:nvPr/>
          </p:nvSpPr>
          <p:spPr>
            <a:xfrm>
              <a:off x="6204084" y="5574063"/>
              <a:ext cx="12939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/>
                <a:t>species richness </a:t>
              </a:r>
              <a:r>
                <a:rPr lang="cs-CZ" sz="1200" i="1" smtClean="0"/>
                <a:t>S</a:t>
              </a:r>
              <a:endParaRPr lang="cs-CZ" sz="1200" i="1"/>
            </a:p>
          </p:txBody>
        </p:sp>
        <p:sp>
          <p:nvSpPr>
            <p:cNvPr id="178" name="TextovéPole 18"/>
            <p:cNvSpPr txBox="1"/>
            <p:nvPr/>
          </p:nvSpPr>
          <p:spPr>
            <a:xfrm rot="16200000">
              <a:off x="4549806" y="4716861"/>
              <a:ext cx="170463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sz="1200"/>
                <a:t>community abundance </a:t>
              </a:r>
              <a:r>
                <a:rPr lang="cs-CZ" sz="1200" i="1" smtClean="0"/>
                <a:t>J</a:t>
              </a:r>
              <a:endParaRPr lang="cs-CZ" sz="1200" i="1"/>
            </a:p>
          </p:txBody>
        </p:sp>
      </p:grpSp>
      <p:cxnSp>
        <p:nvCxnSpPr>
          <p:cNvPr id="179" name="Přímá spojnice 19"/>
          <p:cNvCxnSpPr/>
          <p:nvPr/>
        </p:nvCxnSpPr>
        <p:spPr>
          <a:xfrm flipH="1">
            <a:off x="932112" y="1290581"/>
            <a:ext cx="888196" cy="140962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ál 36"/>
          <p:cNvSpPr/>
          <p:nvPr/>
        </p:nvSpPr>
        <p:spPr>
          <a:xfrm>
            <a:off x="1927963" y="1541614"/>
            <a:ext cx="120082" cy="1196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1" name="Ovál 39"/>
          <p:cNvSpPr/>
          <p:nvPr/>
        </p:nvSpPr>
        <p:spPr>
          <a:xfrm>
            <a:off x="1470014" y="1685630"/>
            <a:ext cx="120082" cy="1196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2" name="Přímá spojnice se šipkou 53"/>
          <p:cNvCxnSpPr/>
          <p:nvPr/>
        </p:nvCxnSpPr>
        <p:spPr>
          <a:xfrm flipH="1">
            <a:off x="1788983" y="1403114"/>
            <a:ext cx="319357" cy="1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ovéPole 75"/>
          <p:cNvSpPr txBox="1"/>
          <p:nvPr/>
        </p:nvSpPr>
        <p:spPr>
          <a:xfrm>
            <a:off x="1907704" y="2045670"/>
            <a:ext cx="184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smtClean="0"/>
              <a:t>CHANGING ORIGINATION </a:t>
            </a:r>
          </a:p>
          <a:p>
            <a:pPr algn="ctr"/>
            <a:r>
              <a:rPr lang="cs-CZ" sz="1200" b="1" smtClean="0"/>
              <a:t>OR EXTINCTION RATES</a:t>
            </a:r>
            <a:endParaRPr lang="cs-CZ" sz="1200" b="1"/>
          </a:p>
        </p:txBody>
      </p:sp>
      <p:sp>
        <p:nvSpPr>
          <p:cNvPr id="184" name="TextovéPole 47"/>
          <p:cNvSpPr txBox="1"/>
          <p:nvPr/>
        </p:nvSpPr>
        <p:spPr>
          <a:xfrm>
            <a:off x="2706404" y="1264615"/>
            <a:ext cx="497444" cy="27699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cs-CZ" sz="1200" i="1" smtClean="0">
                <a:solidFill>
                  <a:srgbClr val="FF0000"/>
                </a:solidFill>
              </a:rPr>
              <a:t>J</a:t>
            </a:r>
            <a:r>
              <a:rPr lang="cs-CZ" sz="1200" smtClean="0">
                <a:solidFill>
                  <a:srgbClr val="FF0000"/>
                </a:solidFill>
              </a:rPr>
              <a:t>max</a:t>
            </a:r>
            <a:endParaRPr lang="cs-CZ" sz="1200" i="1">
              <a:solidFill>
                <a:srgbClr val="FF0000"/>
              </a:solidFill>
            </a:endParaRPr>
          </a:p>
        </p:txBody>
      </p:sp>
      <p:sp>
        <p:nvSpPr>
          <p:cNvPr id="83" name="TextovéPole 1"/>
          <p:cNvSpPr txBox="1"/>
          <p:nvPr/>
        </p:nvSpPr>
        <p:spPr>
          <a:xfrm>
            <a:off x="282575" y="476672"/>
            <a:ext cx="712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/>
              <a:t>Equilibrium follows from population size-dependent extinction (origination) rate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There is limited amount of resources, but more species utilize them better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1125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3"/>
          <p:cNvSpPr txBox="1">
            <a:spLocks noChangeArrowheads="1"/>
          </p:cNvSpPr>
          <p:nvPr/>
        </p:nvSpPr>
        <p:spPr bwMode="auto">
          <a:xfrm>
            <a:off x="2578100" y="4438650"/>
            <a:ext cx="1571625" cy="64611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speciation rate</a:t>
            </a:r>
          </a:p>
          <a:p>
            <a:pPr algn="ctr" eaLnBrk="1" hangingPunct="1"/>
            <a:r>
              <a:rPr lang="cs-CZ"/>
              <a:t>(regionally)</a:t>
            </a:r>
          </a:p>
        </p:txBody>
      </p:sp>
      <p:sp>
        <p:nvSpPr>
          <p:cNvPr id="23555" name="TextovéPole 4"/>
          <p:cNvSpPr txBox="1">
            <a:spLocks noChangeArrowheads="1"/>
          </p:cNvSpPr>
          <p:nvPr/>
        </p:nvSpPr>
        <p:spPr bwMode="auto">
          <a:xfrm>
            <a:off x="590550" y="4438650"/>
            <a:ext cx="1757363" cy="64611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immigration rate</a:t>
            </a:r>
          </a:p>
          <a:p>
            <a:pPr algn="ctr" eaLnBrk="1" hangingPunct="1"/>
            <a:r>
              <a:rPr lang="cs-CZ"/>
              <a:t>(locally)</a:t>
            </a:r>
          </a:p>
        </p:txBody>
      </p:sp>
      <p:sp>
        <p:nvSpPr>
          <p:cNvPr id="23556" name="TextovéPole 5"/>
          <p:cNvSpPr txBox="1">
            <a:spLocks noChangeArrowheads="1"/>
          </p:cNvSpPr>
          <p:nvPr/>
        </p:nvSpPr>
        <p:spPr bwMode="auto">
          <a:xfrm>
            <a:off x="6737350" y="4438650"/>
            <a:ext cx="1547813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extinction rate</a:t>
            </a:r>
          </a:p>
        </p:txBody>
      </p:sp>
      <p:sp>
        <p:nvSpPr>
          <p:cNvPr id="23557" name="TextovéPole 6"/>
          <p:cNvSpPr txBox="1">
            <a:spLocks noChangeArrowheads="1"/>
          </p:cNvSpPr>
          <p:nvPr/>
        </p:nvSpPr>
        <p:spPr bwMode="auto">
          <a:xfrm>
            <a:off x="3922713" y="5867400"/>
            <a:ext cx="16891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species richness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22313" y="742950"/>
            <a:ext cx="1503362" cy="923925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>
                <a:solidFill>
                  <a:schemeClr val="bg1"/>
                </a:solidFill>
              </a:rPr>
              <a:t>topographic </a:t>
            </a:r>
          </a:p>
          <a:p>
            <a:pPr algn="ctr">
              <a:defRPr/>
            </a:pPr>
            <a:r>
              <a:rPr lang="cs-CZ">
                <a:solidFill>
                  <a:schemeClr val="bg1"/>
                </a:solidFill>
              </a:rPr>
              <a:t>heterogeneity</a:t>
            </a:r>
          </a:p>
          <a:p>
            <a:pPr algn="ctr">
              <a:defRPr/>
            </a:pPr>
            <a:r>
              <a:rPr lang="cs-CZ">
                <a:solidFill>
                  <a:schemeClr val="bg1"/>
                </a:solidFill>
              </a:rPr>
              <a:t>(isolation)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65913" y="757238"/>
            <a:ext cx="1719262" cy="64611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>
                <a:solidFill>
                  <a:schemeClr val="bg1"/>
                </a:solidFill>
              </a:rPr>
              <a:t>environmental stochasticity</a:t>
            </a:r>
          </a:p>
        </p:txBody>
      </p:sp>
      <p:sp>
        <p:nvSpPr>
          <p:cNvPr id="23560" name="TextovéPole 9"/>
          <p:cNvSpPr txBox="1">
            <a:spLocks noChangeArrowheads="1"/>
          </p:cNvSpPr>
          <p:nvPr/>
        </p:nvSpPr>
        <p:spPr bwMode="auto">
          <a:xfrm>
            <a:off x="5154613" y="3359150"/>
            <a:ext cx="158273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demographic stochasticity</a:t>
            </a:r>
          </a:p>
        </p:txBody>
      </p:sp>
      <p:sp>
        <p:nvSpPr>
          <p:cNvPr id="23561" name="TextovéPole 10"/>
          <p:cNvSpPr txBox="1">
            <a:spLocks noChangeArrowheads="1"/>
          </p:cNvSpPr>
          <p:nvPr/>
        </p:nvSpPr>
        <p:spPr bwMode="auto">
          <a:xfrm>
            <a:off x="5232400" y="2351088"/>
            <a:ext cx="1433513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number </a:t>
            </a:r>
          </a:p>
          <a:p>
            <a:pPr algn="ctr" eaLnBrk="1" hangingPunct="1"/>
            <a:r>
              <a:rPr lang="cs-CZ"/>
              <a:t>of individuals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92725" y="755650"/>
            <a:ext cx="1314450" cy="36988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>
                <a:solidFill>
                  <a:schemeClr val="bg1"/>
                </a:solidFill>
              </a:rPr>
              <a:t>productivity</a:t>
            </a:r>
          </a:p>
        </p:txBody>
      </p:sp>
      <p:sp>
        <p:nvSpPr>
          <p:cNvPr id="23563" name="TextovéPole 12"/>
          <p:cNvSpPr txBox="1">
            <a:spLocks noChangeArrowheads="1"/>
          </p:cNvSpPr>
          <p:nvPr/>
        </p:nvSpPr>
        <p:spPr bwMode="auto">
          <a:xfrm>
            <a:off x="2559050" y="2124075"/>
            <a:ext cx="16319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metabolic rate</a:t>
            </a:r>
          </a:p>
          <a:p>
            <a:pPr algn="ctr" eaLnBrk="1" hangingPunct="1"/>
            <a:r>
              <a:rPr lang="cs-CZ"/>
              <a:t>(in ectotherms)</a:t>
            </a:r>
          </a:p>
        </p:txBody>
      </p:sp>
      <p:cxnSp>
        <p:nvCxnSpPr>
          <p:cNvPr id="14" name="Přímá spojnice se šipkou 13"/>
          <p:cNvCxnSpPr>
            <a:stCxn id="8" idx="2"/>
            <a:endCxn id="23555" idx="0"/>
          </p:cNvCxnSpPr>
          <p:nvPr/>
        </p:nvCxnSpPr>
        <p:spPr>
          <a:xfrm flipH="1">
            <a:off x="1470025" y="1666875"/>
            <a:ext cx="3175" cy="2771775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8" idx="2"/>
            <a:endCxn id="23554" idx="0"/>
          </p:cNvCxnSpPr>
          <p:nvPr/>
        </p:nvCxnSpPr>
        <p:spPr>
          <a:xfrm>
            <a:off x="1473200" y="1666875"/>
            <a:ext cx="1890713" cy="2771775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23563" idx="2"/>
            <a:endCxn id="23554" idx="0"/>
          </p:cNvCxnSpPr>
          <p:nvPr/>
        </p:nvCxnSpPr>
        <p:spPr>
          <a:xfrm flipH="1">
            <a:off x="3363913" y="2770188"/>
            <a:ext cx="11112" cy="1668462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23555" idx="2"/>
            <a:endCxn id="23557" idx="0"/>
          </p:cNvCxnSpPr>
          <p:nvPr/>
        </p:nvCxnSpPr>
        <p:spPr>
          <a:xfrm>
            <a:off x="1470025" y="5084763"/>
            <a:ext cx="3297238" cy="782637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23554" idx="2"/>
            <a:endCxn id="23557" idx="0"/>
          </p:cNvCxnSpPr>
          <p:nvPr/>
        </p:nvCxnSpPr>
        <p:spPr>
          <a:xfrm>
            <a:off x="3363913" y="5084763"/>
            <a:ext cx="1403350" cy="782637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23556" idx="2"/>
            <a:endCxn id="23557" idx="0"/>
          </p:cNvCxnSpPr>
          <p:nvPr/>
        </p:nvCxnSpPr>
        <p:spPr>
          <a:xfrm flipH="1">
            <a:off x="4767263" y="4808538"/>
            <a:ext cx="2744787" cy="1058862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12" idx="2"/>
            <a:endCxn id="23561" idx="0"/>
          </p:cNvCxnSpPr>
          <p:nvPr/>
        </p:nvCxnSpPr>
        <p:spPr>
          <a:xfrm flipH="1">
            <a:off x="5949950" y="1125538"/>
            <a:ext cx="0" cy="1225550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9" idx="2"/>
            <a:endCxn id="23556" idx="0"/>
          </p:cNvCxnSpPr>
          <p:nvPr/>
        </p:nvCxnSpPr>
        <p:spPr>
          <a:xfrm flipH="1">
            <a:off x="7512050" y="1403350"/>
            <a:ext cx="12700" cy="3035300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23561" idx="2"/>
            <a:endCxn id="23560" idx="0"/>
          </p:cNvCxnSpPr>
          <p:nvPr/>
        </p:nvCxnSpPr>
        <p:spPr>
          <a:xfrm flipH="1">
            <a:off x="5946775" y="2997200"/>
            <a:ext cx="3175" cy="361950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23560" idx="2"/>
            <a:endCxn id="23560" idx="2"/>
          </p:cNvCxnSpPr>
          <p:nvPr/>
        </p:nvCxnSpPr>
        <p:spPr>
          <a:xfrm>
            <a:off x="5946775" y="40052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23560" idx="2"/>
            <a:endCxn id="23556" idx="0"/>
          </p:cNvCxnSpPr>
          <p:nvPr/>
        </p:nvCxnSpPr>
        <p:spPr>
          <a:xfrm>
            <a:off x="5946775" y="4005263"/>
            <a:ext cx="1565275" cy="433387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700338" y="742950"/>
            <a:ext cx="1370012" cy="36988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>
                <a:solidFill>
                  <a:schemeClr val="bg1"/>
                </a:solidFill>
              </a:rPr>
              <a:t>temperature</a:t>
            </a:r>
          </a:p>
        </p:txBody>
      </p:sp>
      <p:cxnSp>
        <p:nvCxnSpPr>
          <p:cNvPr id="26" name="Přímá spojnice se šipkou 25"/>
          <p:cNvCxnSpPr>
            <a:stCxn id="25" idx="2"/>
            <a:endCxn id="23563" idx="0"/>
          </p:cNvCxnSpPr>
          <p:nvPr/>
        </p:nvCxnSpPr>
        <p:spPr>
          <a:xfrm flipH="1">
            <a:off x="3375025" y="1112838"/>
            <a:ext cx="11113" cy="1011237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4311650" y="755650"/>
            <a:ext cx="598488" cy="36988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>
                <a:solidFill>
                  <a:schemeClr val="bg1"/>
                </a:solidFill>
              </a:rPr>
              <a:t>area</a:t>
            </a:r>
          </a:p>
        </p:txBody>
      </p:sp>
      <p:cxnSp>
        <p:nvCxnSpPr>
          <p:cNvPr id="54" name="Přímá spojnice se šipkou 53"/>
          <p:cNvCxnSpPr>
            <a:stCxn id="53" idx="2"/>
            <a:endCxn id="23561" idx="0"/>
          </p:cNvCxnSpPr>
          <p:nvPr/>
        </p:nvCxnSpPr>
        <p:spPr>
          <a:xfrm>
            <a:off x="4610100" y="1125538"/>
            <a:ext cx="1339850" cy="1225550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ravoúhlá spojnice 44"/>
          <p:cNvCxnSpPr>
            <a:stCxn id="23557" idx="0"/>
            <a:endCxn id="23561" idx="1"/>
          </p:cNvCxnSpPr>
          <p:nvPr/>
        </p:nvCxnSpPr>
        <p:spPr>
          <a:xfrm rot="5400000" flipH="1" flipV="1">
            <a:off x="3402807" y="4037806"/>
            <a:ext cx="3194050" cy="465137"/>
          </a:xfrm>
          <a:prstGeom prst="bentConnector2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  <a:cs typeface="Arial" charset="0"/>
              </a:rPr>
              <a:t>Factors affecting equilibrium diversity</a:t>
            </a:r>
            <a:endParaRPr lang="en-US" altLang="cs-CZ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7854" y="328453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?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2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What do we know about large-scale diversity patterns?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4787"/>
            <a:ext cx="2896576" cy="284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43600" y="6581001"/>
            <a:ext cx="3600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200">
                <a:latin typeface="Calibri" pitchFamily="34" charset="0"/>
              </a:rPr>
              <a:t>Storch D. et al. (2006) </a:t>
            </a:r>
            <a:r>
              <a:rPr lang="cs-CZ" altLang="cs-CZ" sz="1200" i="1">
                <a:latin typeface="Calibri" pitchFamily="34" charset="0"/>
              </a:rPr>
              <a:t>Ecology Letters</a:t>
            </a:r>
            <a:r>
              <a:rPr lang="en-GB" altLang="cs-CZ" sz="1200">
                <a:latin typeface="Calibri" pitchFamily="34" charset="0"/>
              </a:rPr>
              <a:t> </a:t>
            </a:r>
            <a:r>
              <a:rPr lang="cs-CZ" altLang="cs-CZ" sz="1200">
                <a:latin typeface="Calibri" pitchFamily="34" charset="0"/>
              </a:rPr>
              <a:t>9</a:t>
            </a:r>
            <a:r>
              <a:rPr lang="en-GB" altLang="cs-CZ" sz="1200">
                <a:latin typeface="Calibri" pitchFamily="34" charset="0"/>
              </a:rPr>
              <a:t>, </a:t>
            </a:r>
            <a:r>
              <a:rPr lang="cs-CZ" altLang="cs-CZ" sz="1200">
                <a:latin typeface="Calibri" pitchFamily="34" charset="0"/>
              </a:rPr>
              <a:t>1308-1320</a:t>
            </a:r>
            <a:endParaRPr lang="en-US" altLang="cs-CZ" sz="120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72" y="620688"/>
            <a:ext cx="42678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978597" cy="286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4"/>
          <p:cNvSpPr txBox="1">
            <a:spLocks noChangeArrowheads="1"/>
          </p:cNvSpPr>
          <p:nvPr/>
        </p:nvSpPr>
        <p:spPr bwMode="auto">
          <a:xfrm>
            <a:off x="0" y="6581001"/>
            <a:ext cx="41274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/>
              <a:t>Šímová </a:t>
            </a:r>
            <a:r>
              <a:rPr lang="en-GB" altLang="cs-CZ" sz="1200" smtClean="0"/>
              <a:t>&amp; </a:t>
            </a:r>
            <a:r>
              <a:rPr lang="cs-CZ" altLang="cs-CZ" sz="1200" smtClean="0"/>
              <a:t>Storch</a:t>
            </a:r>
            <a:r>
              <a:rPr lang="en-GB" altLang="cs-CZ" sz="1200" smtClean="0"/>
              <a:t> </a:t>
            </a:r>
            <a:r>
              <a:rPr lang="cs-CZ" altLang="cs-CZ" sz="1200" smtClean="0"/>
              <a:t>2017 </a:t>
            </a:r>
            <a:r>
              <a:rPr lang="cs-CZ" altLang="cs-CZ" sz="1200" i="1" smtClean="0"/>
              <a:t>Ecography </a:t>
            </a:r>
            <a:r>
              <a:rPr lang="cs-CZ" altLang="cs-CZ" sz="1200" smtClean="0"/>
              <a:t>40: 239-352</a:t>
            </a:r>
            <a:endParaRPr lang="cs-CZ" altLang="cs-CZ" sz="1200" i="1"/>
          </a:p>
        </p:txBody>
      </p:sp>
      <p:sp>
        <p:nvSpPr>
          <p:cNvPr id="11" name="TextBox 10"/>
          <p:cNvSpPr txBox="1"/>
          <p:nvPr/>
        </p:nvSpPr>
        <p:spPr>
          <a:xfrm>
            <a:off x="467544" y="980728"/>
            <a:ext cx="242739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Diversity scales with land mass</a:t>
            </a:r>
            <a:endParaRPr lang="cs-CZ" sz="1400"/>
          </a:p>
        </p:txBody>
      </p:sp>
      <p:sp>
        <p:nvSpPr>
          <p:cNvPr id="14" name="TextBox 13"/>
          <p:cNvSpPr txBox="1"/>
          <p:nvPr/>
        </p:nvSpPr>
        <p:spPr>
          <a:xfrm>
            <a:off x="467544" y="1484784"/>
            <a:ext cx="386567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Productivity is the best single correlate of diversity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34416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What do we know about large-scale diversity patterns?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242739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Diversity scales with land mass</a:t>
            </a:r>
            <a:endParaRPr lang="cs-CZ" sz="1400"/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386567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Productivity is the best single correlate of diversity</a:t>
            </a:r>
            <a:endParaRPr lang="cs-CZ" sz="1400"/>
          </a:p>
        </p:txBody>
      </p:sp>
      <p:sp>
        <p:nvSpPr>
          <p:cNvPr id="6" name="TextBox 5"/>
          <p:cNvSpPr txBox="1"/>
          <p:nvPr/>
        </p:nvSpPr>
        <p:spPr>
          <a:xfrm>
            <a:off x="467544" y="1981701"/>
            <a:ext cx="321235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Mountains host relatively higher diversity</a:t>
            </a:r>
            <a:endParaRPr lang="cs-CZ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72" y="620688"/>
            <a:ext cx="42678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17" y="3717032"/>
            <a:ext cx="426238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61813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8" y="680280"/>
            <a:ext cx="4490366" cy="591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43161"/>
            <a:ext cx="4572001" cy="16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611088"/>
            <a:ext cx="4536504" cy="296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76" y="356605"/>
            <a:ext cx="4536504" cy="29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4"/>
          <p:cNvSpPr txBox="1">
            <a:spLocks noChangeArrowheads="1"/>
          </p:cNvSpPr>
          <p:nvPr/>
        </p:nvSpPr>
        <p:spPr bwMode="auto">
          <a:xfrm>
            <a:off x="0" y="6576471"/>
            <a:ext cx="420477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smtClean="0">
                <a:latin typeface="Calibri" pitchFamily="34" charset="0"/>
                <a:cs typeface="Arial" charset="0"/>
              </a:rPr>
              <a:t>Pontarp et al</a:t>
            </a:r>
            <a:r>
              <a:rPr lang="cs-CZ" altLang="cs-CZ" sz="1200">
                <a:latin typeface="Calibri" pitchFamily="34" charset="0"/>
                <a:cs typeface="Arial" charset="0"/>
              </a:rPr>
              <a:t>. </a:t>
            </a:r>
            <a:r>
              <a:rPr lang="cs-CZ" altLang="cs-CZ" sz="1200" smtClean="0">
                <a:latin typeface="Calibri" pitchFamily="34" charset="0"/>
                <a:cs typeface="Arial" charset="0"/>
              </a:rPr>
              <a:t>2019 </a:t>
            </a:r>
            <a:r>
              <a:rPr lang="cs-CZ" altLang="cs-CZ" sz="1200" i="1" smtClean="0">
                <a:latin typeface="Calibri" pitchFamily="34" charset="0"/>
                <a:cs typeface="Arial" charset="0"/>
              </a:rPr>
              <a:t>Trends Ecol. Evol.</a:t>
            </a:r>
            <a:endParaRPr lang="cs-CZ" altLang="cs-CZ" sz="1200">
              <a:latin typeface="Calibri" pitchFamily="34" charset="0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" y="3357867"/>
            <a:ext cx="4610513" cy="1222444"/>
            <a:chOff x="-1" y="3357867"/>
            <a:chExt cx="4610513" cy="1222444"/>
          </a:xfrm>
        </p:grpSpPr>
        <p:sp>
          <p:nvSpPr>
            <p:cNvPr id="2" name="TextBox 1"/>
            <p:cNvSpPr txBox="1"/>
            <p:nvPr/>
          </p:nvSpPr>
          <p:spPr>
            <a:xfrm>
              <a:off x="-1" y="3665644"/>
              <a:ext cx="1580433" cy="523220"/>
            </a:xfrm>
            <a:prstGeom prst="rect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b="1" smtClean="0">
                  <a:solidFill>
                    <a:schemeClr val="bg1"/>
                  </a:solidFill>
                </a:rPr>
                <a:t>Why more species </a:t>
              </a:r>
            </a:p>
            <a:p>
              <a:r>
                <a:rPr lang="cs-CZ" sz="1400" b="1" smtClean="0">
                  <a:solidFill>
                    <a:schemeClr val="bg1"/>
                  </a:solidFill>
                </a:rPr>
                <a:t>in the tropics</a:t>
              </a:r>
              <a:endParaRPr lang="cs-CZ" sz="1400" b="1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1484" y="3357867"/>
              <a:ext cx="163493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SR carrying capacity</a:t>
              </a:r>
              <a:endParaRPr lang="cs-CZ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85433" y="3638815"/>
              <a:ext cx="1225079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Diversification</a:t>
              </a:r>
            </a:p>
            <a:p>
              <a:r>
                <a:rPr lang="cs-CZ" sz="1400" smtClean="0"/>
                <a:t> rate</a:t>
              </a:r>
              <a:endParaRPr lang="cs-CZ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9315" y="4272534"/>
              <a:ext cx="2394566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Time for species accumulation</a:t>
              </a:r>
              <a:endParaRPr lang="cs-CZ" sz="1400"/>
            </a:p>
          </p:txBody>
        </p:sp>
        <p:cxnSp>
          <p:nvCxnSpPr>
            <p:cNvPr id="4" name="Straight Arrow Connector 3"/>
            <p:cNvCxnSpPr>
              <a:stCxn id="2" idx="3"/>
              <a:endCxn id="10" idx="2"/>
            </p:cNvCxnSpPr>
            <p:nvPr/>
          </p:nvCxnSpPr>
          <p:spPr>
            <a:xfrm flipV="1">
              <a:off x="1580432" y="3665644"/>
              <a:ext cx="718520" cy="2616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" idx="3"/>
              <a:endCxn id="11" idx="1"/>
            </p:cNvCxnSpPr>
            <p:nvPr/>
          </p:nvCxnSpPr>
          <p:spPr>
            <a:xfrm flipV="1">
              <a:off x="1580432" y="3900425"/>
              <a:ext cx="1805001" cy="268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" idx="3"/>
              <a:endCxn id="12" idx="0"/>
            </p:cNvCxnSpPr>
            <p:nvPr/>
          </p:nvCxnSpPr>
          <p:spPr>
            <a:xfrm>
              <a:off x="1580432" y="3927254"/>
              <a:ext cx="586166" cy="34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What do we know about large-scale diversity patterns?</a:t>
            </a:r>
            <a:endParaRPr lang="en-US" altLang="cs-CZ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" y="442305"/>
            <a:ext cx="3671957" cy="23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David Storch\Desktop\Plocha_puvodni\Paleoclimate\Cenozoic temperature vari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01" y="447873"/>
            <a:ext cx="4466199" cy="282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d32ogoqmya1dw8.cloudfront.net/images/eet/deep_sea_sediments/map_eoce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55" y="3429000"/>
            <a:ext cx="4361458" cy="218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Is it all about history?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43161"/>
            <a:ext cx="4572001" cy="16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4611088"/>
            <a:ext cx="4536504" cy="296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" y="3357867"/>
            <a:ext cx="4610513" cy="1222444"/>
            <a:chOff x="-1" y="3357867"/>
            <a:chExt cx="4610513" cy="1222444"/>
          </a:xfrm>
        </p:grpSpPr>
        <p:sp>
          <p:nvSpPr>
            <p:cNvPr id="13" name="TextBox 12"/>
            <p:cNvSpPr txBox="1"/>
            <p:nvPr/>
          </p:nvSpPr>
          <p:spPr>
            <a:xfrm>
              <a:off x="-1" y="3665644"/>
              <a:ext cx="1580433" cy="52322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b="1" smtClean="0">
                  <a:solidFill>
                    <a:schemeClr val="bg1"/>
                  </a:solidFill>
                </a:rPr>
                <a:t>Why more species </a:t>
              </a:r>
            </a:p>
            <a:p>
              <a:r>
                <a:rPr lang="cs-CZ" sz="1400" b="1" smtClean="0">
                  <a:solidFill>
                    <a:schemeClr val="bg1"/>
                  </a:solidFill>
                </a:rPr>
                <a:t>in the tropics</a:t>
              </a:r>
              <a:endParaRPr lang="cs-CZ" sz="1400" b="1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1484" y="3357867"/>
              <a:ext cx="163493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SR carrying capacity</a:t>
              </a:r>
              <a:endParaRPr lang="cs-CZ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85433" y="3638815"/>
              <a:ext cx="1225079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Diversification</a:t>
              </a:r>
            </a:p>
            <a:p>
              <a:r>
                <a:rPr lang="cs-CZ" sz="1400" smtClean="0"/>
                <a:t> rate</a:t>
              </a:r>
              <a:endParaRPr lang="cs-CZ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9315" y="4272534"/>
              <a:ext cx="2394566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>
                  <a:solidFill>
                    <a:srgbClr val="FF0000"/>
                  </a:solidFill>
                </a:rPr>
                <a:t>Time for species accumulation</a:t>
              </a:r>
              <a:endParaRPr lang="cs-CZ" sz="140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3" idx="3"/>
              <a:endCxn id="14" idx="2"/>
            </p:cNvCxnSpPr>
            <p:nvPr/>
          </p:nvCxnSpPr>
          <p:spPr>
            <a:xfrm flipV="1">
              <a:off x="1580432" y="3665644"/>
              <a:ext cx="718520" cy="2616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3"/>
              <a:endCxn id="15" idx="1"/>
            </p:cNvCxnSpPr>
            <p:nvPr/>
          </p:nvCxnSpPr>
          <p:spPr>
            <a:xfrm flipV="1">
              <a:off x="1580432" y="3900425"/>
              <a:ext cx="1805001" cy="268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3"/>
              <a:endCxn id="16" idx="0"/>
            </p:cNvCxnSpPr>
            <p:nvPr/>
          </p:nvCxnSpPr>
          <p:spPr>
            <a:xfrm>
              <a:off x="1580432" y="3927254"/>
              <a:ext cx="586166" cy="34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780955" y="5626894"/>
            <a:ext cx="436145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Problems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How distant history is relevant?</a:t>
            </a:r>
            <a:endParaRPr lang="cs-CZ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Why the lineages adapted to warm and not cold climate?</a:t>
            </a:r>
          </a:p>
        </p:txBody>
      </p:sp>
    </p:spTree>
    <p:extLst>
      <p:ext uri="{BB962C8B-B14F-4D97-AF65-F5344CB8AC3E}">
        <p14:creationId xmlns:p14="http://schemas.microsoft.com/office/powerpoint/2010/main" val="28649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altLang="cs-CZ" sz="1800" b="1" smtClean="0">
                <a:solidFill>
                  <a:schemeClr val="bg1"/>
                </a:solidFill>
              </a:rPr>
              <a:t>Is it about rate of species origination?</a:t>
            </a:r>
            <a:endParaRPr lang="en-US" altLang="cs-CZ" sz="1800" b="1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" y="3357867"/>
            <a:ext cx="4610513" cy="1222444"/>
            <a:chOff x="-1" y="3357867"/>
            <a:chExt cx="4610513" cy="1222444"/>
          </a:xfrm>
        </p:grpSpPr>
        <p:sp>
          <p:nvSpPr>
            <p:cNvPr id="17" name="TextBox 16"/>
            <p:cNvSpPr txBox="1"/>
            <p:nvPr/>
          </p:nvSpPr>
          <p:spPr>
            <a:xfrm>
              <a:off x="-1" y="3665644"/>
              <a:ext cx="1580433" cy="523220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b="1" smtClean="0">
                  <a:solidFill>
                    <a:schemeClr val="bg1"/>
                  </a:solidFill>
                </a:rPr>
                <a:t>Why more species </a:t>
              </a:r>
            </a:p>
            <a:p>
              <a:r>
                <a:rPr lang="cs-CZ" sz="1400" b="1" smtClean="0">
                  <a:solidFill>
                    <a:schemeClr val="bg1"/>
                  </a:solidFill>
                </a:rPr>
                <a:t>in the tropics</a:t>
              </a:r>
              <a:endParaRPr lang="cs-CZ" sz="1400" b="1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1484" y="3357867"/>
              <a:ext cx="163493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SR carrying capacity</a:t>
              </a:r>
              <a:endParaRPr lang="cs-CZ" sz="1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85433" y="3638815"/>
              <a:ext cx="1225079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>
                  <a:solidFill>
                    <a:srgbClr val="FF0000"/>
                  </a:solidFill>
                </a:rPr>
                <a:t>Diversification</a:t>
              </a:r>
            </a:p>
            <a:p>
              <a:r>
                <a:rPr lang="cs-CZ" sz="1400" smtClean="0">
                  <a:solidFill>
                    <a:srgbClr val="FF0000"/>
                  </a:solidFill>
                </a:rPr>
                <a:t> rate</a:t>
              </a:r>
              <a:endParaRPr lang="cs-CZ" sz="140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315" y="4272534"/>
              <a:ext cx="2394566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Time for species accumulation</a:t>
              </a:r>
              <a:endParaRPr lang="cs-CZ" sz="1400"/>
            </a:p>
          </p:txBody>
        </p:sp>
        <p:cxnSp>
          <p:nvCxnSpPr>
            <p:cNvPr id="21" name="Straight Arrow Connector 20"/>
            <p:cNvCxnSpPr>
              <a:stCxn id="17" idx="3"/>
              <a:endCxn id="18" idx="2"/>
            </p:cNvCxnSpPr>
            <p:nvPr/>
          </p:nvCxnSpPr>
          <p:spPr>
            <a:xfrm flipV="1">
              <a:off x="1580432" y="3665644"/>
              <a:ext cx="718520" cy="2616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7" idx="3"/>
              <a:endCxn id="19" idx="1"/>
            </p:cNvCxnSpPr>
            <p:nvPr/>
          </p:nvCxnSpPr>
          <p:spPr>
            <a:xfrm flipV="1">
              <a:off x="1580432" y="3900425"/>
              <a:ext cx="1805001" cy="268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3"/>
              <a:endCxn id="20" idx="0"/>
            </p:cNvCxnSpPr>
            <p:nvPr/>
          </p:nvCxnSpPr>
          <p:spPr>
            <a:xfrm>
              <a:off x="1580432" y="3927254"/>
              <a:ext cx="586166" cy="345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8" y="680280"/>
            <a:ext cx="4490366" cy="591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7" y="476672"/>
            <a:ext cx="36147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0512" y="680280"/>
            <a:ext cx="4497992" cy="732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-3" y="5626894"/>
            <a:ext cx="4571207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u="sng" smtClean="0"/>
              <a:t>Problems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Limited evidence of higher speciation in the tropics (warmer regions)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Unclear link between diversification and diversity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76" y="356605"/>
            <a:ext cx="4536504" cy="29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1703</Words>
  <Application>Microsoft Office PowerPoint</Application>
  <PresentationFormat>On-screen Show (4:3)</PresentationFormat>
  <Paragraphs>357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Motiv systému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Storch</dc:creator>
  <cp:lastModifiedBy>storch</cp:lastModifiedBy>
  <cp:revision>204</cp:revision>
  <dcterms:created xsi:type="dcterms:W3CDTF">2019-11-04T19:52:37Z</dcterms:created>
  <dcterms:modified xsi:type="dcterms:W3CDTF">2025-04-23T12:39:36Z</dcterms:modified>
</cp:coreProperties>
</file>