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0" r:id="rId2"/>
    <p:sldId id="273" r:id="rId3"/>
    <p:sldId id="300" r:id="rId4"/>
    <p:sldId id="312" r:id="rId5"/>
    <p:sldId id="270" r:id="rId6"/>
    <p:sldId id="271" r:id="rId7"/>
    <p:sldId id="274" r:id="rId8"/>
    <p:sldId id="275" r:id="rId9"/>
    <p:sldId id="313" r:id="rId10"/>
    <p:sldId id="299" r:id="rId11"/>
    <p:sldId id="277" r:id="rId12"/>
    <p:sldId id="276" r:id="rId13"/>
    <p:sldId id="278" r:id="rId14"/>
    <p:sldId id="272" r:id="rId15"/>
    <p:sldId id="304" r:id="rId16"/>
    <p:sldId id="308" r:id="rId17"/>
    <p:sldId id="305" r:id="rId18"/>
    <p:sldId id="325" r:id="rId19"/>
    <p:sldId id="307" r:id="rId20"/>
    <p:sldId id="316" r:id="rId21"/>
    <p:sldId id="309" r:id="rId22"/>
    <p:sldId id="314" r:id="rId23"/>
    <p:sldId id="301" r:id="rId24"/>
    <p:sldId id="311" r:id="rId25"/>
    <p:sldId id="317" r:id="rId26"/>
    <p:sldId id="326" r:id="rId27"/>
    <p:sldId id="327" r:id="rId28"/>
    <p:sldId id="328" r:id="rId29"/>
    <p:sldId id="334" r:id="rId30"/>
    <p:sldId id="329" r:id="rId31"/>
    <p:sldId id="330" r:id="rId32"/>
    <p:sldId id="331" r:id="rId33"/>
    <p:sldId id="332" r:id="rId34"/>
    <p:sldId id="333" r:id="rId35"/>
    <p:sldId id="324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F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1" d="100"/>
          <a:sy n="101" d="100"/>
        </p:scale>
        <p:origin x="-922" y="-182"/>
      </p:cViewPr>
      <p:guideLst>
        <p:guide orient="horz" pos="99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8270-EF6A-4C1A-B6F2-8EBA5BC70786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F37-4DF5-486E-B804-4445EBF8EC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21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5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38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7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22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33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03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82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35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66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74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70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55D7-87E7-4921-9255-A7391BA07A6F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19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3" Type="http://schemas.openxmlformats.org/officeDocument/2006/relationships/image" Target="../media/image180.png"/><Relationship Id="rId7" Type="http://schemas.openxmlformats.org/officeDocument/2006/relationships/image" Target="../media/image221.png"/><Relationship Id="rId12" Type="http://schemas.openxmlformats.org/officeDocument/2006/relationships/image" Target="../media/image25.png"/><Relationship Id="rId17" Type="http://schemas.openxmlformats.org/officeDocument/2006/relationships/image" Target="../media/image26.png"/><Relationship Id="rId2" Type="http://schemas.openxmlformats.org/officeDocument/2006/relationships/image" Target="../media/image17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40.png"/><Relationship Id="rId5" Type="http://schemas.openxmlformats.org/officeDocument/2006/relationships/image" Target="../media/image202.png"/><Relationship Id="rId15" Type="http://schemas.openxmlformats.org/officeDocument/2006/relationships/image" Target="../media/image111.png"/><Relationship Id="rId10" Type="http://schemas.openxmlformats.org/officeDocument/2006/relationships/image" Target="../media/image231.png"/><Relationship Id="rId4" Type="http://schemas.openxmlformats.org/officeDocument/2006/relationships/image" Target="../media/image190.png"/><Relationship Id="rId1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60.png"/><Relationship Id="rId7" Type="http://schemas.openxmlformats.org/officeDocument/2006/relationships/image" Target="../media/image17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10" Type="http://schemas.openxmlformats.org/officeDocument/2006/relationships/image" Target="../media/image140.png"/><Relationship Id="rId4" Type="http://schemas.openxmlformats.org/officeDocument/2006/relationships/image" Target="../media/image72.png"/><Relationship Id="rId9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60.png"/><Relationship Id="rId7" Type="http://schemas.openxmlformats.org/officeDocument/2006/relationships/image" Target="../media/image181.png"/><Relationship Id="rId12" Type="http://schemas.openxmlformats.org/officeDocument/2006/relationships/image" Target="../media/image2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201.png"/><Relationship Id="rId5" Type="http://schemas.openxmlformats.org/officeDocument/2006/relationships/image" Target="../media/image80.png"/><Relationship Id="rId10" Type="http://schemas.openxmlformats.org/officeDocument/2006/relationships/image" Target="../media/image29.png"/><Relationship Id="rId4" Type="http://schemas.openxmlformats.org/officeDocument/2006/relationships/image" Target="../media/image72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230.png"/><Relationship Id="rId5" Type="http://schemas.openxmlformats.org/officeDocument/2006/relationships/image" Target="../media/image80.png"/><Relationship Id="rId10" Type="http://schemas.openxmlformats.org/officeDocument/2006/relationships/image" Target="../media/image220.png"/><Relationship Id="rId4" Type="http://schemas.openxmlformats.org/officeDocument/2006/relationships/image" Target="../media/image72.png"/><Relationship Id="rId9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image" Target="../media/image30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9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ileesakhalkar.shinyapps.io/MaysEquation/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7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92.png"/><Relationship Id="rId10" Type="http://schemas.openxmlformats.org/officeDocument/2006/relationships/image" Target="../media/image61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1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73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16.png"/><Relationship Id="rId3" Type="http://schemas.openxmlformats.org/officeDocument/2006/relationships/image" Target="../media/image60.png"/><Relationship Id="rId21" Type="http://schemas.openxmlformats.org/officeDocument/2006/relationships/image" Target="../media/image13.png"/><Relationship Id="rId12" Type="http://schemas.openxmlformats.org/officeDocument/2006/relationships/image" Target="../media/image81.png"/><Relationship Id="rId17" Type="http://schemas.openxmlformats.org/officeDocument/2006/relationships/image" Target="../media/image15.png"/><Relationship Id="rId2" Type="http://schemas.openxmlformats.org/officeDocument/2006/relationships/image" Target="../media/image50.png"/><Relationship Id="rId16" Type="http://schemas.openxmlformats.org/officeDocument/2006/relationships/image" Target="../media/image1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.png"/><Relationship Id="rId15" Type="http://schemas.openxmlformats.org/officeDocument/2006/relationships/image" Target="../media/image111.png"/><Relationship Id="rId19" Type="http://schemas.openxmlformats.org/officeDocument/2006/relationships/image" Target="../media/image11.jpeg"/><Relationship Id="rId1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7" Type="http://schemas.openxmlformats.org/officeDocument/2006/relationships/image" Target="../media/image2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5" Type="http://schemas.openxmlformats.org/officeDocument/2006/relationships/image" Target="../media/image111.png"/><Relationship Id="rId19" Type="http://schemas.openxmlformats.org/officeDocument/2006/relationships/image" Target="../media/image17.png"/><Relationship Id="rId4" Type="http://schemas.openxmlformats.org/officeDocument/2006/relationships/image" Target="../media/image19.png"/><Relationship Id="rId1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914" y="3104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smtClean="0">
                <a:solidFill>
                  <a:schemeClr val="bg1"/>
                </a:solidFill>
              </a:rPr>
              <a:t>Advanced Ecology II</a:t>
            </a:r>
          </a:p>
          <a:p>
            <a:pPr algn="ctr"/>
            <a:r>
              <a:rPr lang="cs-CZ" sz="4000" smtClean="0">
                <a:solidFill>
                  <a:schemeClr val="bg1"/>
                </a:solidFill>
              </a:rPr>
              <a:t>Advances in Ecology</a:t>
            </a:r>
            <a:endParaRPr lang="cs-CZ" sz="40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585" y="1538790"/>
            <a:ext cx="747083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19 February 	Dynamical systems and population dynamics </a:t>
            </a:r>
            <a:r>
              <a:rPr lang="cs-CZ" smtClean="0">
                <a:solidFill>
                  <a:srgbClr val="92D050"/>
                </a:solidFill>
              </a:rPr>
              <a:t>(Storch)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26 February	Trophic interactions </a:t>
            </a:r>
            <a:r>
              <a:rPr lang="cs-CZ">
                <a:solidFill>
                  <a:srgbClr val="92D050"/>
                </a:solidFill>
              </a:rPr>
              <a:t>(Storch)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5 March	Interspecific competition and coexistence </a:t>
            </a:r>
            <a:r>
              <a:rPr lang="cs-CZ" smtClean="0">
                <a:solidFill>
                  <a:srgbClr val="92D050"/>
                </a:solidFill>
              </a:rPr>
              <a:t>(Šímová)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12 March 	Species and the environment </a:t>
            </a:r>
            <a:r>
              <a:rPr lang="cs-CZ" smtClean="0">
                <a:solidFill>
                  <a:srgbClr val="92D050"/>
                </a:solidFill>
              </a:rPr>
              <a:t>(Hořák)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19 March	Trait and functional ecology </a:t>
            </a:r>
            <a:r>
              <a:rPr lang="cs-CZ" smtClean="0">
                <a:solidFill>
                  <a:srgbClr val="92D050"/>
                </a:solidFill>
              </a:rPr>
              <a:t>(Hořák)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26 March	Ecology and evolution of life-histories </a:t>
            </a:r>
            <a:r>
              <a:rPr lang="cs-CZ" smtClean="0">
                <a:solidFill>
                  <a:srgbClr val="92D050"/>
                </a:solidFill>
              </a:rPr>
              <a:t>(Remeš)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2 April		Fundamentals of </a:t>
            </a:r>
            <a:r>
              <a:rPr lang="cs-CZ">
                <a:solidFill>
                  <a:schemeClr val="bg1"/>
                </a:solidFill>
              </a:rPr>
              <a:t>macroecology </a:t>
            </a:r>
            <a:r>
              <a:rPr lang="cs-CZ">
                <a:solidFill>
                  <a:srgbClr val="92D050"/>
                </a:solidFill>
              </a:rPr>
              <a:t>(Storch)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9 April	q	Spatial ecology and metapopulation </a:t>
            </a:r>
            <a:r>
              <a:rPr lang="cs-CZ">
                <a:solidFill>
                  <a:schemeClr val="bg1"/>
                </a:solidFill>
              </a:rPr>
              <a:t>dynamics </a:t>
            </a:r>
            <a:r>
              <a:rPr lang="cs-CZ">
                <a:solidFill>
                  <a:srgbClr val="92D050"/>
                </a:solidFill>
              </a:rPr>
              <a:t>(Storch)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16 April	Local diversity patterns and </a:t>
            </a:r>
            <a:r>
              <a:rPr lang="cs-CZ">
                <a:solidFill>
                  <a:schemeClr val="bg1"/>
                </a:solidFill>
              </a:rPr>
              <a:t>dynamics </a:t>
            </a:r>
            <a:r>
              <a:rPr lang="cs-CZ">
                <a:solidFill>
                  <a:srgbClr val="92D050"/>
                </a:solidFill>
              </a:rPr>
              <a:t>(Šímová)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23 April 	Large-scale species diversity in space and </a:t>
            </a:r>
            <a:r>
              <a:rPr lang="cs-CZ">
                <a:solidFill>
                  <a:schemeClr val="bg1"/>
                </a:solidFill>
              </a:rPr>
              <a:t>time </a:t>
            </a:r>
            <a:r>
              <a:rPr lang="cs-CZ">
                <a:solidFill>
                  <a:srgbClr val="92D050"/>
                </a:solidFill>
              </a:rPr>
              <a:t>(Storch)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30 April 	Ecology of the </a:t>
            </a:r>
            <a:r>
              <a:rPr lang="cs-CZ">
                <a:solidFill>
                  <a:schemeClr val="bg1"/>
                </a:solidFill>
              </a:rPr>
              <a:t>Anthropocene </a:t>
            </a:r>
            <a:r>
              <a:rPr lang="cs-CZ">
                <a:solidFill>
                  <a:srgbClr val="92D050"/>
                </a:solidFill>
              </a:rPr>
              <a:t>(Storch)</a:t>
            </a:r>
            <a:endParaRPr lang="cs-CZ" smtClean="0">
              <a:solidFill>
                <a:srgbClr val="92D05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96725" y="1133745"/>
            <a:ext cx="4860540" cy="450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1008" y="6488668"/>
            <a:ext cx="558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https</a:t>
            </a:r>
            <a:r>
              <a:rPr lang="cs-CZ">
                <a:solidFill>
                  <a:schemeClr val="bg1"/>
                </a:solidFill>
              </a:rPr>
              <a:t>://</a:t>
            </a:r>
            <a:r>
              <a:rPr lang="cs-CZ" smtClean="0">
                <a:solidFill>
                  <a:schemeClr val="bg1"/>
                </a:solidFill>
              </a:rPr>
              <a:t>www.cts.cuni.cz/</a:t>
            </a:r>
            <a:r>
              <a:rPr lang="cs-CZ" altLang="cs-CZ">
                <a:solidFill>
                  <a:schemeClr val="bg1"/>
                </a:solidFill>
              </a:rPr>
              <a:t> </a:t>
            </a:r>
            <a:r>
              <a:rPr lang="cs-CZ" altLang="cs-CZ" smtClean="0">
                <a:solidFill>
                  <a:schemeClr val="bg1"/>
                </a:solidFill>
              </a:rPr>
              <a:t>~ </a:t>
            </a:r>
            <a:r>
              <a:rPr lang="cs-CZ" smtClean="0">
                <a:solidFill>
                  <a:schemeClr val="bg1"/>
                </a:solidFill>
              </a:rPr>
              <a:t>storch/AdvancedEcology.html</a:t>
            </a: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2"/>
          <p:cNvCxnSpPr/>
          <p:nvPr/>
        </p:nvCxnSpPr>
        <p:spPr>
          <a:xfrm>
            <a:off x="5150587" y="6492222"/>
            <a:ext cx="36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4"/>
              <p:cNvSpPr/>
              <p:nvPr/>
            </p:nvSpPr>
            <p:spPr>
              <a:xfrm>
                <a:off x="4641270" y="4239090"/>
                <a:ext cx="54457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0" y="4239090"/>
                <a:ext cx="544573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6"/>
              <p:cNvSpPr/>
              <p:nvPr/>
            </p:nvSpPr>
            <p:spPr>
              <a:xfrm>
                <a:off x="8750987" y="6314734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5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987" y="6314734"/>
                <a:ext cx="41152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12"/>
              <p:cNvSpPr/>
              <p:nvPr/>
            </p:nvSpPr>
            <p:spPr>
              <a:xfrm>
                <a:off x="7535852" y="6486944"/>
                <a:ext cx="406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 smtClean="0"/>
              </a:p>
            </p:txBody>
          </p:sp>
        </mc:Choice>
        <mc:Fallback xmlns="">
          <p:sp>
            <p:nvSpPr>
              <p:cNvPr id="6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852" y="6486944"/>
                <a:ext cx="40645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13"/>
              <p:cNvSpPr/>
              <p:nvPr/>
            </p:nvSpPr>
            <p:spPr>
              <a:xfrm>
                <a:off x="4820038" y="6302910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7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38" y="6302910"/>
                <a:ext cx="36580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Volný tvar 9"/>
          <p:cNvSpPr/>
          <p:nvPr/>
        </p:nvSpPr>
        <p:spPr>
          <a:xfrm>
            <a:off x="5164099" y="4357848"/>
            <a:ext cx="2658794" cy="2145331"/>
          </a:xfrm>
          <a:custGeom>
            <a:avLst/>
            <a:gdLst>
              <a:gd name="connsiteX0" fmla="*/ 0 w 2658794"/>
              <a:gd name="connsiteY0" fmla="*/ 2124230 h 2145331"/>
              <a:gd name="connsiteX1" fmla="*/ 1322363 w 2658794"/>
              <a:gd name="connsiteY1" fmla="*/ 8 h 2145331"/>
              <a:gd name="connsiteX2" fmla="*/ 2658794 w 2658794"/>
              <a:gd name="connsiteY2" fmla="*/ 2145331 h 21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8794" h="2145331">
                <a:moveTo>
                  <a:pt x="0" y="2124230"/>
                </a:moveTo>
                <a:cubicBezTo>
                  <a:pt x="439615" y="1060360"/>
                  <a:pt x="879231" y="-3509"/>
                  <a:pt x="1322363" y="8"/>
                </a:cubicBezTo>
                <a:cubicBezTo>
                  <a:pt x="1765495" y="3525"/>
                  <a:pt x="2212144" y="1074428"/>
                  <a:pt x="2658794" y="21453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1"/>
              <p:cNvSpPr txBox="1"/>
              <p:nvPr/>
            </p:nvSpPr>
            <p:spPr>
              <a:xfrm>
                <a:off x="754328" y="503675"/>
                <a:ext cx="175035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𝑎𝑁</m:t>
                      </m:r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28" y="503675"/>
                <a:ext cx="1750351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2"/>
              <p:cNvSpPr txBox="1"/>
              <p:nvPr/>
            </p:nvSpPr>
            <p:spPr>
              <a:xfrm>
                <a:off x="754328" y="1403775"/>
                <a:ext cx="1826782" cy="61824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𝑟𝑁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0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28" y="1403775"/>
                <a:ext cx="1826782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1"/>
          <p:cNvCxnSpPr/>
          <p:nvPr/>
        </p:nvCxnSpPr>
        <p:spPr>
          <a:xfrm>
            <a:off x="5143553" y="4357848"/>
            <a:ext cx="14068" cy="2095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Skupina 5"/>
          <p:cNvGrpSpPr/>
          <p:nvPr/>
        </p:nvGrpSpPr>
        <p:grpSpPr>
          <a:xfrm>
            <a:off x="6642230" y="3338990"/>
            <a:ext cx="1890210" cy="180020"/>
            <a:chOff x="6642230" y="3338990"/>
            <a:chExt cx="1890210" cy="180020"/>
          </a:xfrm>
        </p:grpSpPr>
        <p:cxnSp>
          <p:nvCxnSpPr>
            <p:cNvPr id="33" name="Přímá spojnice se šipkou 20"/>
            <p:cNvCxnSpPr/>
            <p:nvPr/>
          </p:nvCxnSpPr>
          <p:spPr>
            <a:xfrm>
              <a:off x="6642230" y="3338990"/>
              <a:ext cx="8550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22"/>
            <p:cNvCxnSpPr/>
            <p:nvPr/>
          </p:nvCxnSpPr>
          <p:spPr>
            <a:xfrm flipH="1">
              <a:off x="7992380" y="3519010"/>
              <a:ext cx="5400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Přímá spojnice 10"/>
          <p:cNvCxnSpPr/>
          <p:nvPr/>
        </p:nvCxnSpPr>
        <p:spPr>
          <a:xfrm>
            <a:off x="5112060" y="1268760"/>
            <a:ext cx="3600400" cy="2925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13"/>
              <p:cNvSpPr/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6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15"/>
              <p:cNvSpPr/>
              <p:nvPr/>
            </p:nvSpPr>
            <p:spPr>
              <a:xfrm>
                <a:off x="7505879" y="3398407"/>
                <a:ext cx="406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 smtClean="0"/>
              </a:p>
            </p:txBody>
          </p:sp>
        </mc:Choice>
        <mc:Fallback xmlns="">
          <p:sp>
            <p:nvSpPr>
              <p:cNvPr id="37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879" y="3398407"/>
                <a:ext cx="40645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16"/>
              <p:cNvSpPr txBox="1"/>
              <p:nvPr/>
            </p:nvSpPr>
            <p:spPr>
              <a:xfrm>
                <a:off x="6503778" y="2123855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8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778" y="2123855"/>
                <a:ext cx="37144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Skupina 7"/>
          <p:cNvGrpSpPr/>
          <p:nvPr/>
        </p:nvGrpSpPr>
        <p:grpSpPr>
          <a:xfrm>
            <a:off x="4733559" y="335479"/>
            <a:ext cx="4390424" cy="3723591"/>
            <a:chOff x="4733559" y="335479"/>
            <a:chExt cx="4390424" cy="3723591"/>
          </a:xfrm>
        </p:grpSpPr>
        <p:cxnSp>
          <p:nvCxnSpPr>
            <p:cNvPr id="40" name="Přímá spojnice 4"/>
            <p:cNvCxnSpPr/>
            <p:nvPr/>
          </p:nvCxnSpPr>
          <p:spPr>
            <a:xfrm>
              <a:off x="5112060" y="998730"/>
              <a:ext cx="8649" cy="3060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6"/>
            <p:cNvCxnSpPr/>
            <p:nvPr/>
          </p:nvCxnSpPr>
          <p:spPr>
            <a:xfrm>
              <a:off x="5112060" y="3429000"/>
              <a:ext cx="3600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bdélník 11"/>
                <p:cNvSpPr/>
                <p:nvPr/>
              </p:nvSpPr>
              <p:spPr>
                <a:xfrm>
                  <a:off x="4733559" y="335479"/>
                  <a:ext cx="757002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f>
                          <m:fPr>
                            <m:ctrlPr>
                              <a:rPr lang="cs-CZ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𝑑𝑁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12" name="Obdélník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559" y="335479"/>
                  <a:ext cx="757002" cy="61824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bdélník 14"/>
                <p:cNvSpPr/>
                <p:nvPr/>
              </p:nvSpPr>
              <p:spPr>
                <a:xfrm>
                  <a:off x="8712460" y="3180900"/>
                  <a:ext cx="4115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15" name="Obdélník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460" y="3180900"/>
                  <a:ext cx="411523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délník 23"/>
                <p:cNvSpPr/>
                <p:nvPr/>
              </p:nvSpPr>
              <p:spPr>
                <a:xfrm>
                  <a:off x="4754903" y="3244334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24" name="Obdélník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903" y="3244334"/>
                  <a:ext cx="36580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ovéPole 24"/>
            <p:cNvSpPr txBox="1"/>
            <p:nvPr/>
          </p:nvSpPr>
          <p:spPr>
            <a:xfrm>
              <a:off x="5517105" y="504092"/>
              <a:ext cx="2937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per</a:t>
              </a:r>
              <a:r>
                <a:rPr lang="cs-CZ" smtClean="0"/>
                <a:t>-capita population growth</a:t>
              </a:r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8"/>
              <p:cNvSpPr/>
              <p:nvPr/>
            </p:nvSpPr>
            <p:spPr>
              <a:xfrm>
                <a:off x="6810426" y="2130536"/>
                <a:ext cx="8715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𝑟</m:t>
                      </m:r>
                      <m:r>
                        <a:rPr lang="cs-CZ" i="1">
                          <a:latin typeface="Cambria Math"/>
                        </a:rPr>
                        <m:t>/</m:t>
                      </m:r>
                      <m:r>
                        <a:rPr lang="cs-CZ" i="1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6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426" y="2130536"/>
                <a:ext cx="871585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9"/>
              <p:cNvSpPr/>
              <p:nvPr/>
            </p:nvSpPr>
            <p:spPr>
              <a:xfrm>
                <a:off x="7290820" y="3689738"/>
                <a:ext cx="8365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=</m:t>
                      </m:r>
                      <m:r>
                        <a:rPr lang="cs-CZ" i="1" smtClean="0">
                          <a:latin typeface="Cambria Math"/>
                        </a:rPr>
                        <m:t>𝑟</m:t>
                      </m:r>
                      <m:r>
                        <a:rPr lang="cs-CZ" i="1" smtClean="0">
                          <a:latin typeface="Cambria Math"/>
                        </a:rPr>
                        <m:t>/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7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820" y="3689738"/>
                <a:ext cx="836575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746575" y="503675"/>
                <a:ext cx="175035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𝑎𝑁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5" y="503675"/>
                <a:ext cx="1750351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746575" y="1403775"/>
                <a:ext cx="1826782" cy="61824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𝑟𝑁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5" y="1403775"/>
                <a:ext cx="1826782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>
          <a:xfrm>
            <a:off x="5112060" y="998730"/>
            <a:ext cx="0" cy="4365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112060" y="3429000"/>
            <a:ext cx="36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112060" y="1268760"/>
            <a:ext cx="3600400" cy="2925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733559" y="335479"/>
                <a:ext cx="757002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59" y="335479"/>
                <a:ext cx="757002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8712460" y="3180900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460" y="3180900"/>
                <a:ext cx="4115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7540917" y="3429000"/>
                <a:ext cx="406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 smtClean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17" y="3429000"/>
                <a:ext cx="40645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503778" y="2123855"/>
                <a:ext cx="10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/</m:t>
                      </m:r>
                      <m:r>
                        <a:rPr lang="cs-CZ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778" y="2123855"/>
                <a:ext cx="106958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22"/>
          <p:cNvCxnSpPr/>
          <p:nvPr/>
        </p:nvCxnSpPr>
        <p:spPr>
          <a:xfrm flipV="1">
            <a:off x="5112060" y="2933945"/>
            <a:ext cx="3420380" cy="2070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760425" y="4819509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25" y="4819509"/>
                <a:ext cx="35163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se šipkou 17"/>
          <p:cNvCxnSpPr/>
          <p:nvPr/>
        </p:nvCxnSpPr>
        <p:spPr>
          <a:xfrm flipH="1">
            <a:off x="6417205" y="3519010"/>
            <a:ext cx="10351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7992380" y="3365566"/>
            <a:ext cx="63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4754903" y="32443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903" y="3244334"/>
                <a:ext cx="36580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19"/>
          <p:cNvSpPr txBox="1"/>
          <p:nvPr/>
        </p:nvSpPr>
        <p:spPr>
          <a:xfrm>
            <a:off x="360040" y="4039032"/>
            <a:ext cx="4526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smtClean="0">
                <a:solidFill>
                  <a:srgbClr val="FF0000"/>
                </a:solidFill>
              </a:rPr>
              <a:t>Levins </a:t>
            </a:r>
            <a:r>
              <a:rPr lang="cs-CZ" u="sng">
                <a:solidFill>
                  <a:srgbClr val="FF0000"/>
                </a:solidFill>
              </a:rPr>
              <a:t>paradox</a:t>
            </a:r>
            <a:r>
              <a:rPr lang="cs-CZ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>
                <a:solidFill>
                  <a:srgbClr val="FF0000"/>
                </a:solidFill>
              </a:rPr>
              <a:t>If </a:t>
            </a:r>
            <a:r>
              <a:rPr lang="cs-CZ" i="1" smtClean="0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cs-CZ" i="1">
                <a:solidFill>
                  <a:srgbClr val="FF0000"/>
                </a:solidFill>
              </a:rPr>
              <a:t>K </a:t>
            </a:r>
            <a:r>
              <a:rPr lang="cs-CZ" smtClean="0">
                <a:solidFill>
                  <a:srgbClr val="FF0000"/>
                </a:solidFill>
              </a:rPr>
              <a:t>and </a:t>
            </a:r>
            <a:r>
              <a:rPr lang="cs-CZ" i="1" smtClean="0">
                <a:solidFill>
                  <a:srgbClr val="FF0000"/>
                </a:solidFill>
              </a:rPr>
              <a:t>r </a:t>
            </a:r>
            <a:r>
              <a:rPr lang="cs-CZ" smtClean="0">
                <a:solidFill>
                  <a:srgbClr val="FF0000"/>
                </a:solidFill>
              </a:rPr>
              <a:t>is negative – positive growth</a:t>
            </a:r>
            <a:endParaRPr lang="cs-CZ">
              <a:solidFill>
                <a:srgbClr val="FF0000"/>
              </a:solidFill>
            </a:endParaRPr>
          </a:p>
          <a:p>
            <a:endParaRPr lang="cs-CZ" u="sng" smtClean="0">
              <a:solidFill>
                <a:srgbClr val="FF0000"/>
              </a:solidFill>
            </a:endParaRPr>
          </a:p>
          <a:p>
            <a:r>
              <a:rPr lang="cs-CZ" u="sng" smtClean="0"/>
              <a:t>Ginzburg </a:t>
            </a:r>
            <a:r>
              <a:rPr lang="cs-CZ" u="sng"/>
              <a:t>paradox</a:t>
            </a:r>
            <a:r>
              <a:rPr lang="cs-CZ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/>
              <a:t>Added mortality leads to lower equilibrium</a:t>
            </a:r>
            <a:endParaRPr lang="cs-CZ" i="1"/>
          </a:p>
          <a:p>
            <a:endParaRPr lang="cs-CZ" u="sng" smtClean="0"/>
          </a:p>
          <a:p>
            <a:r>
              <a:rPr lang="cs-CZ" u="sng" smtClean="0"/>
              <a:t>Paradox of </a:t>
            </a:r>
            <a:r>
              <a:rPr lang="cs-CZ" i="1" u="sng" smtClean="0"/>
              <a:t>r-K</a:t>
            </a:r>
            <a:r>
              <a:rPr lang="cs-CZ" u="sng" smtClean="0"/>
              <a:t> strategies</a:t>
            </a:r>
            <a:r>
              <a:rPr lang="cs-CZ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/>
              <a:t>Increase of </a:t>
            </a:r>
            <a:r>
              <a:rPr lang="cs-CZ" i="1" smtClean="0"/>
              <a:t>r </a:t>
            </a:r>
            <a:r>
              <a:rPr lang="cs-CZ" smtClean="0"/>
              <a:t>leads to increasing </a:t>
            </a:r>
            <a:r>
              <a:rPr lang="cs-CZ" i="1" smtClean="0"/>
              <a:t>K</a:t>
            </a:r>
            <a:endParaRPr lang="en-US" i="1" smtClean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746575" y="503675"/>
                <a:ext cx="175035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𝑎𝑁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5" y="503675"/>
                <a:ext cx="1750351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746575" y="1403775"/>
                <a:ext cx="1826782" cy="61824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𝑟𝑁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5" y="1403775"/>
                <a:ext cx="1826782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>
          <a:xfrm>
            <a:off x="5112060" y="998730"/>
            <a:ext cx="0" cy="3195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112060" y="3429000"/>
            <a:ext cx="36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112060" y="1268760"/>
            <a:ext cx="3600400" cy="2925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733559" y="335479"/>
                <a:ext cx="757002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59" y="335479"/>
                <a:ext cx="757002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8712460" y="3180900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460" y="3180900"/>
                <a:ext cx="4115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7497325" y="3423722"/>
                <a:ext cx="406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 smtClean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325" y="3423722"/>
                <a:ext cx="40645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503778" y="2123855"/>
                <a:ext cx="10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/</m:t>
                      </m:r>
                      <m:r>
                        <a:rPr lang="cs-CZ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778" y="2123855"/>
                <a:ext cx="106958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050829" y="4824155"/>
                <a:ext cx="2401491" cy="618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𝑟𝑁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𝑞𝑁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829" y="4824155"/>
                <a:ext cx="2401491" cy="61824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5005824" y="5544235"/>
                <a:ext cx="2431948" cy="618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=(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824" y="5544235"/>
                <a:ext cx="2431948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22"/>
          <p:cNvCxnSpPr/>
          <p:nvPr/>
        </p:nvCxnSpPr>
        <p:spPr>
          <a:xfrm>
            <a:off x="5112060" y="2123855"/>
            <a:ext cx="3600400" cy="2925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5247075" y="1494534"/>
            <a:ext cx="0" cy="540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/>
              <p:cNvSpPr/>
              <p:nvPr/>
            </p:nvSpPr>
            <p:spPr>
              <a:xfrm>
                <a:off x="6159691" y="3383995"/>
                <a:ext cx="9098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cs-CZ" smtClean="0">
                  <a:solidFill>
                    <a:srgbClr val="FF0000"/>
                  </a:solidFill>
                </a:endParaRPr>
              </a:p>
              <a:p>
                <a:r>
                  <a:rPr lang="cs-CZ" smtClean="0">
                    <a:solidFill>
                      <a:srgbClr val="FF0000"/>
                    </a:solidFill>
                  </a:rPr>
                  <a:t>=(r-q)/a</a:t>
                </a:r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Obdélní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691" y="3383995"/>
                <a:ext cx="909864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5333" r="-6000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3873006" y="1952575"/>
                <a:ext cx="1235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´=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06" y="1952575"/>
                <a:ext cx="1235466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19"/>
          <p:cNvSpPr txBox="1"/>
          <p:nvPr/>
        </p:nvSpPr>
        <p:spPr>
          <a:xfrm>
            <a:off x="360040" y="4039032"/>
            <a:ext cx="4526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smtClean="0"/>
              <a:t>Levins </a:t>
            </a:r>
            <a:r>
              <a:rPr lang="cs-CZ" u="sng"/>
              <a:t>paradox</a:t>
            </a:r>
            <a:r>
              <a:rPr lang="cs-CZ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/>
              <a:t>If </a:t>
            </a:r>
            <a:r>
              <a:rPr lang="cs-CZ" i="1" smtClean="0"/>
              <a:t>N</a:t>
            </a:r>
            <a:r>
              <a:rPr lang="en-US"/>
              <a:t>&gt;</a:t>
            </a:r>
            <a:r>
              <a:rPr lang="cs-CZ" i="1"/>
              <a:t>K </a:t>
            </a:r>
            <a:r>
              <a:rPr lang="cs-CZ" smtClean="0"/>
              <a:t>and </a:t>
            </a:r>
            <a:r>
              <a:rPr lang="cs-CZ" i="1" smtClean="0"/>
              <a:t>r </a:t>
            </a:r>
            <a:r>
              <a:rPr lang="cs-CZ" smtClean="0"/>
              <a:t>is negative – positive growth</a:t>
            </a:r>
            <a:endParaRPr lang="cs-CZ"/>
          </a:p>
          <a:p>
            <a:endParaRPr lang="cs-CZ" u="sng" smtClean="0">
              <a:solidFill>
                <a:srgbClr val="FF0000"/>
              </a:solidFill>
            </a:endParaRPr>
          </a:p>
          <a:p>
            <a:r>
              <a:rPr lang="cs-CZ" u="sng" smtClean="0">
                <a:solidFill>
                  <a:srgbClr val="FF0000"/>
                </a:solidFill>
              </a:rPr>
              <a:t>Ginzburg </a:t>
            </a:r>
            <a:r>
              <a:rPr lang="cs-CZ" u="sng">
                <a:solidFill>
                  <a:srgbClr val="FF0000"/>
                </a:solidFill>
              </a:rPr>
              <a:t>paradox</a:t>
            </a:r>
            <a:r>
              <a:rPr lang="cs-CZ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>
                <a:solidFill>
                  <a:srgbClr val="FF0000"/>
                </a:solidFill>
              </a:rPr>
              <a:t>Added mortality leads to lower equilibrium</a:t>
            </a:r>
            <a:endParaRPr lang="cs-CZ" i="1">
              <a:solidFill>
                <a:srgbClr val="FF0000"/>
              </a:solidFill>
            </a:endParaRPr>
          </a:p>
          <a:p>
            <a:endParaRPr lang="cs-CZ" u="sng" smtClean="0"/>
          </a:p>
          <a:p>
            <a:r>
              <a:rPr lang="cs-CZ" u="sng" smtClean="0"/>
              <a:t>Paradox of </a:t>
            </a:r>
            <a:r>
              <a:rPr lang="cs-CZ" i="1" u="sng" smtClean="0"/>
              <a:t>r-K</a:t>
            </a:r>
            <a:r>
              <a:rPr lang="cs-CZ" u="sng" smtClean="0"/>
              <a:t> strategies</a:t>
            </a:r>
            <a:r>
              <a:rPr lang="cs-CZ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/>
              <a:t>Increase of </a:t>
            </a:r>
            <a:r>
              <a:rPr lang="cs-CZ" i="1" smtClean="0"/>
              <a:t>r </a:t>
            </a:r>
            <a:r>
              <a:rPr lang="cs-CZ" smtClean="0"/>
              <a:t>leads to increasing </a:t>
            </a:r>
            <a:r>
              <a:rPr lang="cs-CZ" i="1" smtClean="0"/>
              <a:t>K</a:t>
            </a:r>
            <a:endParaRPr lang="en-US" i="1" smtClean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746575" y="503675"/>
                <a:ext cx="175035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𝑎𝑁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5" y="503675"/>
                <a:ext cx="1750351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746575" y="1403775"/>
                <a:ext cx="1826782" cy="61824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𝑟𝑁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5" y="1403775"/>
                <a:ext cx="1826782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>
          <a:xfrm>
            <a:off x="5112060" y="998730"/>
            <a:ext cx="0" cy="3195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112060" y="3429000"/>
            <a:ext cx="36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112060" y="1268760"/>
            <a:ext cx="3600400" cy="2925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733559" y="335479"/>
                <a:ext cx="757002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59" y="335479"/>
                <a:ext cx="757002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8712460" y="3180900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460" y="3180900"/>
                <a:ext cx="4115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503778" y="2123855"/>
                <a:ext cx="10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/</m:t>
                      </m:r>
                      <m:r>
                        <a:rPr lang="cs-CZ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778" y="2123855"/>
                <a:ext cx="106958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360040" y="4039032"/>
            <a:ext cx="4526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smtClean="0"/>
              <a:t>Levins </a:t>
            </a:r>
            <a:r>
              <a:rPr lang="cs-CZ" u="sng"/>
              <a:t>paradox</a:t>
            </a:r>
            <a:r>
              <a:rPr lang="cs-CZ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/>
              <a:t>If </a:t>
            </a:r>
            <a:r>
              <a:rPr lang="cs-CZ" i="1" smtClean="0"/>
              <a:t>N</a:t>
            </a:r>
            <a:r>
              <a:rPr lang="en-US"/>
              <a:t>&gt;</a:t>
            </a:r>
            <a:r>
              <a:rPr lang="cs-CZ" i="1"/>
              <a:t>K </a:t>
            </a:r>
            <a:r>
              <a:rPr lang="cs-CZ" smtClean="0"/>
              <a:t>and </a:t>
            </a:r>
            <a:r>
              <a:rPr lang="cs-CZ" i="1" smtClean="0"/>
              <a:t>r </a:t>
            </a:r>
            <a:r>
              <a:rPr lang="cs-CZ" smtClean="0"/>
              <a:t>is negative – positive growth</a:t>
            </a:r>
            <a:endParaRPr lang="cs-CZ"/>
          </a:p>
          <a:p>
            <a:endParaRPr lang="cs-CZ" u="sng" smtClean="0">
              <a:solidFill>
                <a:srgbClr val="FF0000"/>
              </a:solidFill>
            </a:endParaRPr>
          </a:p>
          <a:p>
            <a:r>
              <a:rPr lang="cs-CZ" u="sng" smtClean="0"/>
              <a:t>Ginzburg </a:t>
            </a:r>
            <a:r>
              <a:rPr lang="cs-CZ" u="sng"/>
              <a:t>paradox</a:t>
            </a:r>
            <a:r>
              <a:rPr lang="cs-CZ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/>
              <a:t>Added mortality leads to lower equilibrium</a:t>
            </a:r>
            <a:endParaRPr lang="cs-CZ" i="1"/>
          </a:p>
          <a:p>
            <a:endParaRPr lang="cs-CZ" u="sng" smtClean="0"/>
          </a:p>
          <a:p>
            <a:r>
              <a:rPr lang="cs-CZ" u="sng" smtClean="0">
                <a:solidFill>
                  <a:srgbClr val="FF0000"/>
                </a:solidFill>
              </a:rPr>
              <a:t>Paradox of </a:t>
            </a:r>
            <a:r>
              <a:rPr lang="cs-CZ" i="1" u="sng" smtClean="0">
                <a:solidFill>
                  <a:srgbClr val="FF0000"/>
                </a:solidFill>
              </a:rPr>
              <a:t>r-K</a:t>
            </a:r>
            <a:r>
              <a:rPr lang="cs-CZ" u="sng" smtClean="0">
                <a:solidFill>
                  <a:srgbClr val="FF0000"/>
                </a:solidFill>
              </a:rPr>
              <a:t> strategies</a:t>
            </a:r>
            <a:r>
              <a:rPr lang="cs-CZ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>
                <a:solidFill>
                  <a:srgbClr val="FF0000"/>
                </a:solidFill>
              </a:rPr>
              <a:t>Increase of </a:t>
            </a:r>
            <a:r>
              <a:rPr lang="cs-CZ" i="1" smtClean="0">
                <a:solidFill>
                  <a:srgbClr val="FF0000"/>
                </a:solidFill>
              </a:rPr>
              <a:t>r </a:t>
            </a:r>
            <a:r>
              <a:rPr lang="cs-CZ" smtClean="0">
                <a:solidFill>
                  <a:srgbClr val="FF0000"/>
                </a:solidFill>
              </a:rPr>
              <a:t>leads to increasing </a:t>
            </a:r>
            <a:r>
              <a:rPr lang="cs-CZ" i="1" smtClean="0">
                <a:solidFill>
                  <a:srgbClr val="FF0000"/>
                </a:solidFill>
              </a:rPr>
              <a:t>K</a:t>
            </a:r>
            <a:endParaRPr lang="en-US" i="1" smtClean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>
            <a:off x="5112060" y="2123855"/>
            <a:ext cx="3600400" cy="2925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5247075" y="1442119"/>
            <a:ext cx="0" cy="6817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/>
              <p:cNvSpPr/>
              <p:nvPr/>
            </p:nvSpPr>
            <p:spPr>
              <a:xfrm>
                <a:off x="6192180" y="3383995"/>
                <a:ext cx="9098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cs-CZ" smtClean="0">
                  <a:solidFill>
                    <a:srgbClr val="FF0000"/>
                  </a:solidFill>
                </a:endParaRPr>
              </a:p>
              <a:p>
                <a:r>
                  <a:rPr lang="cs-CZ" smtClean="0">
                    <a:solidFill>
                      <a:srgbClr val="FF0000"/>
                    </a:solidFill>
                  </a:rPr>
                  <a:t>=(r-q)/a</a:t>
                </a:r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Obdélní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80" y="3383995"/>
                <a:ext cx="909864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6040" r="-6040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5"/>
          <p:cNvSpPr txBox="1">
            <a:spLocks noChangeArrowheads="1"/>
          </p:cNvSpPr>
          <p:nvPr/>
        </p:nvSpPr>
        <p:spPr bwMode="auto">
          <a:xfrm>
            <a:off x="4172772" y="5747191"/>
            <a:ext cx="4971227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Carrying capacity emerges due to density-dependent population growth rate and is affected by </a:t>
            </a:r>
            <a:r>
              <a:rPr lang="cs-CZ" altLang="cs-CZ" sz="1600" i="1" smtClean="0"/>
              <a:t>r</a:t>
            </a:r>
            <a:endParaRPr lang="cs-CZ" altLang="cs-CZ" sz="1600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3873006" y="1952575"/>
                <a:ext cx="1235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´=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06" y="1952575"/>
                <a:ext cx="123546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7497325" y="3423722"/>
                <a:ext cx="406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 smtClean="0"/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325" y="3423722"/>
                <a:ext cx="40645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656620" y="737553"/>
            <a:ext cx="540060" cy="720080"/>
            <a:chOff x="1061611" y="953726"/>
            <a:chExt cx="540060" cy="720080"/>
          </a:xfrm>
        </p:grpSpPr>
        <p:sp>
          <p:nvSpPr>
            <p:cNvPr id="10" name="Obdélník 9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ál 13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251920" y="737553"/>
            <a:ext cx="540060" cy="720080"/>
            <a:chOff x="1061611" y="953726"/>
            <a:chExt cx="540060" cy="720080"/>
          </a:xfrm>
        </p:grpSpPr>
        <p:sp>
          <p:nvSpPr>
            <p:cNvPr id="16" name="Obdélník 15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ál 16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ál 17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ál 18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1836985" y="733426"/>
            <a:ext cx="540060" cy="720080"/>
            <a:chOff x="1061611" y="953726"/>
            <a:chExt cx="540060" cy="720080"/>
          </a:xfrm>
        </p:grpSpPr>
        <p:sp>
          <p:nvSpPr>
            <p:cNvPr id="21" name="Obdélník 20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ál 21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ál 22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ál 23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2422050" y="733425"/>
            <a:ext cx="540060" cy="720080"/>
            <a:chOff x="1061611" y="953726"/>
            <a:chExt cx="540060" cy="720080"/>
          </a:xfrm>
        </p:grpSpPr>
        <p:sp>
          <p:nvSpPr>
            <p:cNvPr id="26" name="Obdélník 25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ál 26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ál 28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3007115" y="728700"/>
            <a:ext cx="540060" cy="720080"/>
            <a:chOff x="1061611" y="953726"/>
            <a:chExt cx="540060" cy="720080"/>
          </a:xfrm>
        </p:grpSpPr>
        <p:sp>
          <p:nvSpPr>
            <p:cNvPr id="31" name="Obdélník 30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ál 32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AutoShape 4" descr="Image result for bi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Image result for bir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210679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9" y="210679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210679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24" y="210679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49" y="210679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74" y="210679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99" y="210679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24" y="210679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49" y="210679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74" y="210679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Skupina 51"/>
          <p:cNvGrpSpPr/>
          <p:nvPr/>
        </p:nvGrpSpPr>
        <p:grpSpPr>
          <a:xfrm>
            <a:off x="656620" y="3420789"/>
            <a:ext cx="540060" cy="720080"/>
            <a:chOff x="1061611" y="953726"/>
            <a:chExt cx="540060" cy="720080"/>
          </a:xfrm>
        </p:grpSpPr>
        <p:sp>
          <p:nvSpPr>
            <p:cNvPr id="53" name="Obdélník 52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vál 53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ál 54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vál 55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1251920" y="3420789"/>
            <a:ext cx="540060" cy="720080"/>
            <a:chOff x="1061611" y="953726"/>
            <a:chExt cx="540060" cy="720080"/>
          </a:xfrm>
        </p:grpSpPr>
        <p:sp>
          <p:nvSpPr>
            <p:cNvPr id="58" name="Obdélník 57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vál 59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vál 60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2" name="Skupina 61"/>
          <p:cNvGrpSpPr/>
          <p:nvPr/>
        </p:nvGrpSpPr>
        <p:grpSpPr>
          <a:xfrm>
            <a:off x="1836985" y="3416662"/>
            <a:ext cx="540060" cy="720080"/>
            <a:chOff x="1061611" y="953726"/>
            <a:chExt cx="540060" cy="720080"/>
          </a:xfrm>
        </p:grpSpPr>
        <p:sp>
          <p:nvSpPr>
            <p:cNvPr id="63" name="Obdélník 62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vál 63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vál 64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vál 65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>
            <a:off x="2422050" y="3416661"/>
            <a:ext cx="540060" cy="720080"/>
            <a:chOff x="1061611" y="953726"/>
            <a:chExt cx="540060" cy="720080"/>
          </a:xfrm>
        </p:grpSpPr>
        <p:sp>
          <p:nvSpPr>
            <p:cNvPr id="68" name="Obdélník 67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vál 68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vál 69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vál 70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2" name="Skupina 71"/>
          <p:cNvGrpSpPr/>
          <p:nvPr/>
        </p:nvGrpSpPr>
        <p:grpSpPr>
          <a:xfrm>
            <a:off x="3007115" y="3411936"/>
            <a:ext cx="540060" cy="720080"/>
            <a:chOff x="1061611" y="953726"/>
            <a:chExt cx="540060" cy="720080"/>
          </a:xfrm>
        </p:grpSpPr>
        <p:sp>
          <p:nvSpPr>
            <p:cNvPr id="73" name="Obdélník 72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vál 73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Ovál 74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Ovál 75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7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708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4" y="471708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471708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29" y="471708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54" y="471708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79" y="471708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04" y="471708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9" y="471708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54" y="471708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79" y="4717081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Skupina 91"/>
          <p:cNvGrpSpPr/>
          <p:nvPr/>
        </p:nvGrpSpPr>
        <p:grpSpPr>
          <a:xfrm>
            <a:off x="5506869" y="756641"/>
            <a:ext cx="540060" cy="720080"/>
            <a:chOff x="1061611" y="953726"/>
            <a:chExt cx="540060" cy="720080"/>
          </a:xfrm>
        </p:grpSpPr>
        <p:sp>
          <p:nvSpPr>
            <p:cNvPr id="93" name="Obdélník 92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vál 93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vál 94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vál 95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7" name="Skupina 96"/>
          <p:cNvGrpSpPr/>
          <p:nvPr/>
        </p:nvGrpSpPr>
        <p:grpSpPr>
          <a:xfrm>
            <a:off x="6102169" y="756641"/>
            <a:ext cx="540060" cy="720080"/>
            <a:chOff x="1061611" y="953726"/>
            <a:chExt cx="540060" cy="720080"/>
          </a:xfrm>
        </p:grpSpPr>
        <p:sp>
          <p:nvSpPr>
            <p:cNvPr id="98" name="Obdélník 97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Ovál 98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0" name="Ovál 99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1" name="Ovál 100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2" name="Skupina 101"/>
          <p:cNvGrpSpPr/>
          <p:nvPr/>
        </p:nvGrpSpPr>
        <p:grpSpPr>
          <a:xfrm>
            <a:off x="6687234" y="752514"/>
            <a:ext cx="540060" cy="720080"/>
            <a:chOff x="1061611" y="953726"/>
            <a:chExt cx="540060" cy="720080"/>
          </a:xfrm>
        </p:grpSpPr>
        <p:sp>
          <p:nvSpPr>
            <p:cNvPr id="103" name="Obdélník 102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4" name="Ovál 103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Ovál 104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Ovál 105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7" name="Skupina 106"/>
          <p:cNvGrpSpPr/>
          <p:nvPr/>
        </p:nvGrpSpPr>
        <p:grpSpPr>
          <a:xfrm>
            <a:off x="7272299" y="752513"/>
            <a:ext cx="540060" cy="720080"/>
            <a:chOff x="1061611" y="953726"/>
            <a:chExt cx="540060" cy="720080"/>
          </a:xfrm>
        </p:grpSpPr>
        <p:sp>
          <p:nvSpPr>
            <p:cNvPr id="108" name="Obdélník 107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Ovál 108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Ovál 109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1" name="Ovál 110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2" name="Skupina 111"/>
          <p:cNvGrpSpPr/>
          <p:nvPr/>
        </p:nvGrpSpPr>
        <p:grpSpPr>
          <a:xfrm>
            <a:off x="7857364" y="747788"/>
            <a:ext cx="540060" cy="720080"/>
            <a:chOff x="1061611" y="953726"/>
            <a:chExt cx="540060" cy="720080"/>
          </a:xfrm>
        </p:grpSpPr>
        <p:sp>
          <p:nvSpPr>
            <p:cNvPr id="113" name="Obdélník 112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Ovál 113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5" name="Ovál 114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Ovál 115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1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25" y="212587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79" y="212587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15" y="212587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34" y="212587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59" y="212587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84" y="212587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09" y="212587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34" y="212587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859" y="212587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84" y="212587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" name="Skupina 131"/>
          <p:cNvGrpSpPr/>
          <p:nvPr/>
        </p:nvGrpSpPr>
        <p:grpSpPr>
          <a:xfrm>
            <a:off x="5506869" y="3439877"/>
            <a:ext cx="540060" cy="720080"/>
            <a:chOff x="1061611" y="953726"/>
            <a:chExt cx="540060" cy="720080"/>
          </a:xfrm>
        </p:grpSpPr>
        <p:sp>
          <p:nvSpPr>
            <p:cNvPr id="133" name="Obdélník 132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Ovál 133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Ovál 134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Ovál 135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7" name="Skupina 136"/>
          <p:cNvGrpSpPr/>
          <p:nvPr/>
        </p:nvGrpSpPr>
        <p:grpSpPr>
          <a:xfrm>
            <a:off x="6102169" y="3439877"/>
            <a:ext cx="540060" cy="720080"/>
            <a:chOff x="1061611" y="953726"/>
            <a:chExt cx="540060" cy="720080"/>
          </a:xfrm>
        </p:grpSpPr>
        <p:sp>
          <p:nvSpPr>
            <p:cNvPr id="138" name="Obdélník 137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9" name="Ovál 138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Ovál 139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Ovál 140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2" name="Skupina 141"/>
          <p:cNvGrpSpPr/>
          <p:nvPr/>
        </p:nvGrpSpPr>
        <p:grpSpPr>
          <a:xfrm>
            <a:off x="6687234" y="3435750"/>
            <a:ext cx="540060" cy="720080"/>
            <a:chOff x="1061611" y="953726"/>
            <a:chExt cx="540060" cy="720080"/>
          </a:xfrm>
        </p:grpSpPr>
        <p:sp>
          <p:nvSpPr>
            <p:cNvPr id="143" name="Obdélník 142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4" name="Ovál 143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5" name="Ovál 144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6" name="Ovál 145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7" name="Skupina 146"/>
          <p:cNvGrpSpPr/>
          <p:nvPr/>
        </p:nvGrpSpPr>
        <p:grpSpPr>
          <a:xfrm>
            <a:off x="7272299" y="3435749"/>
            <a:ext cx="540060" cy="720080"/>
            <a:chOff x="1061611" y="953726"/>
            <a:chExt cx="540060" cy="720080"/>
          </a:xfrm>
        </p:grpSpPr>
        <p:sp>
          <p:nvSpPr>
            <p:cNvPr id="148" name="Obdélník 147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9" name="Ovál 148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0" name="Ovál 149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1" name="Ovál 150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2" name="Skupina 151"/>
          <p:cNvGrpSpPr/>
          <p:nvPr/>
        </p:nvGrpSpPr>
        <p:grpSpPr>
          <a:xfrm>
            <a:off x="7857364" y="3431024"/>
            <a:ext cx="540060" cy="720080"/>
            <a:chOff x="1061611" y="953726"/>
            <a:chExt cx="540060" cy="720080"/>
          </a:xfrm>
        </p:grpSpPr>
        <p:sp>
          <p:nvSpPr>
            <p:cNvPr id="153" name="Obdélník 152"/>
            <p:cNvSpPr/>
            <p:nvPr/>
          </p:nvSpPr>
          <p:spPr>
            <a:xfrm>
              <a:off x="1061611" y="953726"/>
              <a:ext cx="540060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4" name="Ovál 153"/>
            <p:cNvSpPr/>
            <p:nvPr/>
          </p:nvSpPr>
          <p:spPr>
            <a:xfrm>
              <a:off x="1174123" y="1156248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5" name="Ovál 154"/>
            <p:cNvSpPr/>
            <p:nvPr/>
          </p:nvSpPr>
          <p:spPr>
            <a:xfrm>
              <a:off x="1196626" y="1313765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6" name="Ovál 155"/>
            <p:cNvSpPr/>
            <p:nvPr/>
          </p:nvSpPr>
          <p:spPr>
            <a:xfrm>
              <a:off x="1281518" y="1358770"/>
              <a:ext cx="135015" cy="90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39" y="473616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93" y="473616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29" y="473616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48" y="473616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73" y="473616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98" y="473616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23" y="473616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48" y="473616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73" y="473616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98" y="4736169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69" y="251183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23" y="251183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9" y="251183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78" y="251183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03" y="251183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28" y="251183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53" y="251183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78" y="251183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03" y="251183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28" y="251183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512212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14" y="512212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512212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69" y="512212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94" y="512212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19" y="512212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44" y="512212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69" y="512212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4" y="512212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19" y="5122126"/>
            <a:ext cx="323452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Ovál 188"/>
          <p:cNvSpPr/>
          <p:nvPr/>
        </p:nvSpPr>
        <p:spPr>
          <a:xfrm>
            <a:off x="5697125" y="1062823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0" name="Ovál 189"/>
          <p:cNvSpPr/>
          <p:nvPr/>
        </p:nvSpPr>
        <p:spPr>
          <a:xfrm>
            <a:off x="5777734" y="1092468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1" name="Ovál 190"/>
          <p:cNvSpPr/>
          <p:nvPr/>
        </p:nvSpPr>
        <p:spPr>
          <a:xfrm>
            <a:off x="6291591" y="1062823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2" name="Ovál 191"/>
          <p:cNvSpPr/>
          <p:nvPr/>
        </p:nvSpPr>
        <p:spPr>
          <a:xfrm>
            <a:off x="6372200" y="1092468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3" name="Ovál 192"/>
          <p:cNvSpPr/>
          <p:nvPr/>
        </p:nvSpPr>
        <p:spPr>
          <a:xfrm>
            <a:off x="6876656" y="1062823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" name="Ovál 193"/>
          <p:cNvSpPr/>
          <p:nvPr/>
        </p:nvSpPr>
        <p:spPr>
          <a:xfrm>
            <a:off x="6957265" y="1092468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5" name="Ovál 194"/>
          <p:cNvSpPr/>
          <p:nvPr/>
        </p:nvSpPr>
        <p:spPr>
          <a:xfrm>
            <a:off x="7461721" y="1062823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6" name="Ovál 195"/>
          <p:cNvSpPr/>
          <p:nvPr/>
        </p:nvSpPr>
        <p:spPr>
          <a:xfrm>
            <a:off x="7542330" y="1092468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7" name="Ovál 196"/>
          <p:cNvSpPr/>
          <p:nvPr/>
        </p:nvSpPr>
        <p:spPr>
          <a:xfrm>
            <a:off x="8046786" y="1033178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8" name="Ovál 197"/>
          <p:cNvSpPr/>
          <p:nvPr/>
        </p:nvSpPr>
        <p:spPr>
          <a:xfrm>
            <a:off x="8127395" y="1062823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1" name="Ovál 200"/>
          <p:cNvSpPr/>
          <p:nvPr/>
        </p:nvSpPr>
        <p:spPr>
          <a:xfrm>
            <a:off x="5661521" y="3742331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2" name="Ovál 201"/>
          <p:cNvSpPr/>
          <p:nvPr/>
        </p:nvSpPr>
        <p:spPr>
          <a:xfrm>
            <a:off x="5742130" y="3771976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Ovál 202"/>
          <p:cNvSpPr/>
          <p:nvPr/>
        </p:nvSpPr>
        <p:spPr>
          <a:xfrm>
            <a:off x="6291591" y="3742331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4" name="Ovál 203"/>
          <p:cNvSpPr/>
          <p:nvPr/>
        </p:nvSpPr>
        <p:spPr>
          <a:xfrm>
            <a:off x="6372200" y="3771976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" name="Ovál 204"/>
          <p:cNvSpPr/>
          <p:nvPr/>
        </p:nvSpPr>
        <p:spPr>
          <a:xfrm>
            <a:off x="6876656" y="3742331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6" name="Ovál 205"/>
          <p:cNvSpPr/>
          <p:nvPr/>
        </p:nvSpPr>
        <p:spPr>
          <a:xfrm>
            <a:off x="6957265" y="3771976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7" name="Ovál 206"/>
          <p:cNvSpPr/>
          <p:nvPr/>
        </p:nvSpPr>
        <p:spPr>
          <a:xfrm>
            <a:off x="7461721" y="3742331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8" name="Ovál 207"/>
          <p:cNvSpPr/>
          <p:nvPr/>
        </p:nvSpPr>
        <p:spPr>
          <a:xfrm>
            <a:off x="7542330" y="3771976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9" name="Ovál 208"/>
          <p:cNvSpPr/>
          <p:nvPr/>
        </p:nvSpPr>
        <p:spPr>
          <a:xfrm>
            <a:off x="8037385" y="3726971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0" name="Ovál 209"/>
          <p:cNvSpPr/>
          <p:nvPr/>
        </p:nvSpPr>
        <p:spPr>
          <a:xfrm>
            <a:off x="8117994" y="3756616"/>
            <a:ext cx="135015" cy="90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>
          <a:xfrm rot="5400000">
            <a:off x="1595326" y="1603953"/>
            <a:ext cx="524494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2" name="Šipka doprava 211"/>
          <p:cNvSpPr/>
          <p:nvPr/>
        </p:nvSpPr>
        <p:spPr>
          <a:xfrm rot="5400000">
            <a:off x="6469993" y="1603953"/>
            <a:ext cx="524494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7" name="Přímá spojnice se šipkou 36"/>
          <p:cNvCxnSpPr>
            <a:stCxn id="4105" idx="2"/>
            <a:endCxn id="53" idx="0"/>
          </p:cNvCxnSpPr>
          <p:nvPr/>
        </p:nvCxnSpPr>
        <p:spPr>
          <a:xfrm>
            <a:off x="368241" y="2421826"/>
            <a:ext cx="558409" cy="99896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Přímá spojnice se šipkou 215"/>
          <p:cNvCxnSpPr>
            <a:stCxn id="38" idx="2"/>
            <a:endCxn id="53" idx="0"/>
          </p:cNvCxnSpPr>
          <p:nvPr/>
        </p:nvCxnSpPr>
        <p:spPr>
          <a:xfrm>
            <a:off x="771095" y="2421826"/>
            <a:ext cx="155555" cy="99896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Přímá spojnice se šipkou 216"/>
          <p:cNvCxnSpPr>
            <a:stCxn id="39" idx="2"/>
            <a:endCxn id="58" idx="0"/>
          </p:cNvCxnSpPr>
          <p:nvPr/>
        </p:nvCxnSpPr>
        <p:spPr>
          <a:xfrm>
            <a:off x="1178331" y="2421826"/>
            <a:ext cx="343619" cy="99896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Přímá spojnice se šipkou 217"/>
          <p:cNvCxnSpPr>
            <a:stCxn id="40" idx="2"/>
            <a:endCxn id="58" idx="0"/>
          </p:cNvCxnSpPr>
          <p:nvPr/>
        </p:nvCxnSpPr>
        <p:spPr>
          <a:xfrm flipH="1">
            <a:off x="1521950" y="2421826"/>
            <a:ext cx="49000" cy="99896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Přímá spojnice se šipkou 218"/>
          <p:cNvCxnSpPr>
            <a:stCxn id="41" idx="2"/>
            <a:endCxn id="63" idx="0"/>
          </p:cNvCxnSpPr>
          <p:nvPr/>
        </p:nvCxnSpPr>
        <p:spPr>
          <a:xfrm>
            <a:off x="1948375" y="2421826"/>
            <a:ext cx="158640" cy="99483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Přímá spojnice se šipkou 219"/>
          <p:cNvCxnSpPr>
            <a:stCxn id="42" idx="2"/>
            <a:endCxn id="63" idx="0"/>
          </p:cNvCxnSpPr>
          <p:nvPr/>
        </p:nvCxnSpPr>
        <p:spPr>
          <a:xfrm flipH="1">
            <a:off x="2107015" y="2421826"/>
            <a:ext cx="218785" cy="99483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Přímá spojnice se šipkou 220"/>
          <p:cNvCxnSpPr>
            <a:stCxn id="43" idx="2"/>
            <a:endCxn id="68" idx="0"/>
          </p:cNvCxnSpPr>
          <p:nvPr/>
        </p:nvCxnSpPr>
        <p:spPr>
          <a:xfrm flipH="1">
            <a:off x="2692080" y="2421826"/>
            <a:ext cx="11145" cy="99483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Přímá spojnice se šipkou 221"/>
          <p:cNvCxnSpPr>
            <a:stCxn id="44" idx="2"/>
            <a:endCxn id="68" idx="0"/>
          </p:cNvCxnSpPr>
          <p:nvPr/>
        </p:nvCxnSpPr>
        <p:spPr>
          <a:xfrm flipH="1">
            <a:off x="2692080" y="2421826"/>
            <a:ext cx="388570" cy="99483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Přímá spojnice se šipkou 222"/>
          <p:cNvCxnSpPr>
            <a:stCxn id="45" idx="2"/>
            <a:endCxn id="73" idx="0"/>
          </p:cNvCxnSpPr>
          <p:nvPr/>
        </p:nvCxnSpPr>
        <p:spPr>
          <a:xfrm flipH="1">
            <a:off x="3277145" y="2421826"/>
            <a:ext cx="180930" cy="99011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Přímá spojnice se šipkou 224"/>
          <p:cNvCxnSpPr>
            <a:stCxn id="46" idx="2"/>
            <a:endCxn id="73" idx="0"/>
          </p:cNvCxnSpPr>
          <p:nvPr/>
        </p:nvCxnSpPr>
        <p:spPr>
          <a:xfrm flipH="1">
            <a:off x="3277145" y="2421826"/>
            <a:ext cx="558355" cy="99011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Šipka doprava 258"/>
          <p:cNvSpPr/>
          <p:nvPr/>
        </p:nvSpPr>
        <p:spPr>
          <a:xfrm rot="5400000">
            <a:off x="1619744" y="4259248"/>
            <a:ext cx="524494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0" name="Přímá spojnice se šipkou 259"/>
          <p:cNvCxnSpPr>
            <a:stCxn id="167" idx="2"/>
            <a:endCxn id="133" idx="0"/>
          </p:cNvCxnSpPr>
          <p:nvPr/>
        </p:nvCxnSpPr>
        <p:spPr>
          <a:xfrm>
            <a:off x="5263495" y="2826871"/>
            <a:ext cx="513404" cy="61300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římá spojnice se šipkou 260"/>
          <p:cNvCxnSpPr>
            <a:stCxn id="118" idx="2"/>
            <a:endCxn id="133" idx="0"/>
          </p:cNvCxnSpPr>
          <p:nvPr/>
        </p:nvCxnSpPr>
        <p:spPr>
          <a:xfrm>
            <a:off x="5361605" y="2440914"/>
            <a:ext cx="415294" cy="99896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Přímá spojnice se šipkou 261"/>
          <p:cNvCxnSpPr>
            <a:stCxn id="169" idx="2"/>
            <a:endCxn id="138" idx="0"/>
          </p:cNvCxnSpPr>
          <p:nvPr/>
        </p:nvCxnSpPr>
        <p:spPr>
          <a:xfrm>
            <a:off x="6073585" y="2826871"/>
            <a:ext cx="298614" cy="61300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Přímá spojnice se šipkou 262"/>
          <p:cNvCxnSpPr>
            <a:stCxn id="120" idx="2"/>
            <a:endCxn id="138" idx="0"/>
          </p:cNvCxnSpPr>
          <p:nvPr/>
        </p:nvCxnSpPr>
        <p:spPr>
          <a:xfrm>
            <a:off x="6161460" y="2440914"/>
            <a:ext cx="210739" cy="99896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Přímá spojnice se šipkou 263"/>
          <p:cNvCxnSpPr>
            <a:stCxn id="170" idx="2"/>
            <a:endCxn id="143" idx="0"/>
          </p:cNvCxnSpPr>
          <p:nvPr/>
        </p:nvCxnSpPr>
        <p:spPr>
          <a:xfrm>
            <a:off x="6466204" y="2826871"/>
            <a:ext cx="491060" cy="608879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Přímá spojnice se šipkou 264"/>
          <p:cNvCxnSpPr>
            <a:stCxn id="171" idx="2"/>
            <a:endCxn id="143" idx="0"/>
          </p:cNvCxnSpPr>
          <p:nvPr/>
        </p:nvCxnSpPr>
        <p:spPr>
          <a:xfrm>
            <a:off x="6843629" y="2826871"/>
            <a:ext cx="113635" cy="608879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Přímá spojnice se šipkou 265"/>
          <p:cNvCxnSpPr>
            <a:stCxn id="172" idx="2"/>
            <a:endCxn id="148" idx="0"/>
          </p:cNvCxnSpPr>
          <p:nvPr/>
        </p:nvCxnSpPr>
        <p:spPr>
          <a:xfrm>
            <a:off x="7221054" y="2826871"/>
            <a:ext cx="321275" cy="60887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Přímá spojnice se šipkou 266"/>
          <p:cNvCxnSpPr>
            <a:stCxn id="123" idx="2"/>
            <a:endCxn id="148" idx="0"/>
          </p:cNvCxnSpPr>
          <p:nvPr/>
        </p:nvCxnSpPr>
        <p:spPr>
          <a:xfrm>
            <a:off x="7293735" y="2440914"/>
            <a:ext cx="248594" cy="99483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Přímá spojnice se šipkou 267"/>
          <p:cNvCxnSpPr>
            <a:stCxn id="174" idx="2"/>
            <a:endCxn id="153" idx="0"/>
          </p:cNvCxnSpPr>
          <p:nvPr/>
        </p:nvCxnSpPr>
        <p:spPr>
          <a:xfrm>
            <a:off x="7975904" y="2826871"/>
            <a:ext cx="151490" cy="60415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Přímá spojnice se šipkou 268"/>
          <p:cNvCxnSpPr>
            <a:stCxn id="176" idx="2"/>
            <a:endCxn id="153" idx="0"/>
          </p:cNvCxnSpPr>
          <p:nvPr/>
        </p:nvCxnSpPr>
        <p:spPr>
          <a:xfrm flipH="1">
            <a:off x="8127394" y="2826871"/>
            <a:ext cx="603360" cy="60415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Šipka doprava 301"/>
          <p:cNvSpPr/>
          <p:nvPr/>
        </p:nvSpPr>
        <p:spPr>
          <a:xfrm rot="5400000">
            <a:off x="6469993" y="4259248"/>
            <a:ext cx="524494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211" name="TextovéPole 5"/>
          <p:cNvSpPr txBox="1">
            <a:spLocks noChangeArrowheads="1"/>
          </p:cNvSpPr>
          <p:nvPr/>
        </p:nvSpPr>
        <p:spPr bwMode="auto">
          <a:xfrm>
            <a:off x="4172772" y="5747191"/>
            <a:ext cx="4971227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Carrying capacity emerges due to density-dependent population growth rate and is affected by r</a:t>
            </a: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10937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35" grpId="0" animBg="1"/>
      <p:bldP spid="212" grpId="0" animBg="1"/>
      <p:bldP spid="259" grpId="0" animBg="1"/>
      <p:bldP spid="3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18"/>
              <p:cNvSpPr txBox="1"/>
              <p:nvPr/>
            </p:nvSpPr>
            <p:spPr>
              <a:xfrm>
                <a:off x="836585" y="2914962"/>
                <a:ext cx="2405209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𝑟𝑁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θ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85" y="2914962"/>
                <a:ext cx="2405209" cy="8290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18"/>
              <p:cNvSpPr txBox="1"/>
              <p:nvPr/>
            </p:nvSpPr>
            <p:spPr>
              <a:xfrm>
                <a:off x="5120709" y="2937407"/>
                <a:ext cx="194110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𝑟𝑁𝑙𝑜𝑔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709" y="2937407"/>
                <a:ext cx="1941109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8" y="4194085"/>
            <a:ext cx="3327967" cy="26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8670"/>
            <a:ext cx="4858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smtClean="0">
                <a:solidFill>
                  <a:srgbClr val="C00000"/>
                </a:solidFill>
              </a:rPr>
              <a:t>Some notes on logistic equation:</a:t>
            </a:r>
          </a:p>
          <a:p>
            <a:endParaRPr lang="cs-CZ" sz="1600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Linear density-dependence is not the only possibility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630" y="2435473"/>
            <a:ext cx="441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accent1"/>
                </a:solidFill>
              </a:rPr>
              <a:t>Generalized logistic / Theta logistic equation</a:t>
            </a:r>
            <a:endParaRPr lang="cs-CZ" b="1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5874" y="2437346"/>
            <a:ext cx="20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accent1"/>
                </a:solidFill>
              </a:rPr>
              <a:t>Gompertz equation</a:t>
            </a:r>
            <a:endParaRPr lang="cs-CZ" b="1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4903" y="3819680"/>
            <a:ext cx="4390676" cy="2765420"/>
            <a:chOff x="4754903" y="3819680"/>
            <a:chExt cx="4390676" cy="2765420"/>
          </a:xfrm>
        </p:grpSpPr>
        <p:cxnSp>
          <p:nvCxnSpPr>
            <p:cNvPr id="14" name="Přímá spojnice 10"/>
            <p:cNvCxnSpPr/>
            <p:nvPr/>
          </p:nvCxnSpPr>
          <p:spPr>
            <a:xfrm>
              <a:off x="5112060" y="4509120"/>
              <a:ext cx="2346154" cy="18855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délník 13"/>
                <p:cNvSpPr/>
                <p:nvPr/>
              </p:nvSpPr>
              <p:spPr>
                <a:xfrm>
                  <a:off x="4805430" y="4284095"/>
                  <a:ext cx="3516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15" name="Obdélník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430" y="4284095"/>
                  <a:ext cx="35163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délník 15"/>
                <p:cNvSpPr/>
                <p:nvPr/>
              </p:nvSpPr>
              <p:spPr>
                <a:xfrm>
                  <a:off x="6615308" y="5966099"/>
                  <a:ext cx="4064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cs-CZ" smtClean="0"/>
                </a:p>
              </p:txBody>
            </p:sp>
          </mc:Choice>
          <mc:Fallback xmlns="">
            <p:sp>
              <p:nvSpPr>
                <p:cNvPr id="16" name="Obdélník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5308" y="5966099"/>
                  <a:ext cx="40645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Skupina 7"/>
            <p:cNvGrpSpPr/>
            <p:nvPr/>
          </p:nvGrpSpPr>
          <p:grpSpPr>
            <a:xfrm>
              <a:off x="4754903" y="3819680"/>
              <a:ext cx="4390676" cy="2759670"/>
              <a:chOff x="4754903" y="1299400"/>
              <a:chExt cx="4390676" cy="2759670"/>
            </a:xfrm>
          </p:grpSpPr>
          <p:cxnSp>
            <p:nvCxnSpPr>
              <p:cNvPr id="19" name="Přímá spojnice 4"/>
              <p:cNvCxnSpPr/>
              <p:nvPr/>
            </p:nvCxnSpPr>
            <p:spPr>
              <a:xfrm>
                <a:off x="5120709" y="1673805"/>
                <a:ext cx="0" cy="23852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6"/>
              <p:cNvCxnSpPr/>
              <p:nvPr/>
            </p:nvCxnSpPr>
            <p:spPr>
              <a:xfrm>
                <a:off x="5112060" y="3429000"/>
                <a:ext cx="3600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bdélník 11"/>
                  <p:cNvSpPr/>
                  <p:nvPr/>
                </p:nvSpPr>
                <p:spPr>
                  <a:xfrm>
                    <a:off x="5157065" y="1299400"/>
                    <a:ext cx="2086982" cy="61824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𝑎𝑙𝑜𝑔𝑁</m:t>
                          </m:r>
                        </m:oMath>
                      </m:oMathPara>
                    </a14:m>
                    <a:endParaRPr lang="cs-CZ"/>
                  </a:p>
                </p:txBody>
              </p:sp>
            </mc:Choice>
            <mc:Fallback xmlns="">
              <p:sp>
                <p:nvSpPr>
                  <p:cNvPr id="21" name="Obdélník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7065" y="1299400"/>
                    <a:ext cx="2086982" cy="61824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bdélník 14"/>
                  <p:cNvSpPr/>
                  <p:nvPr/>
                </p:nvSpPr>
                <p:spPr>
                  <a:xfrm>
                    <a:off x="8397425" y="3445819"/>
                    <a:ext cx="7481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latin typeface="Cambria Math"/>
                            </a:rPr>
                            <m:t>𝑙𝑜𝑔</m:t>
                          </m:r>
                          <m:r>
                            <a:rPr lang="cs-CZ" i="1">
                              <a:latin typeface="Cambria Math"/>
                            </a:rPr>
                            <m:t>𝑁</m:t>
                          </m:r>
                        </m:oMath>
                      </m:oMathPara>
                    </a14:m>
                    <a:endParaRPr lang="cs-CZ"/>
                  </a:p>
                </p:txBody>
              </p:sp>
            </mc:Choice>
            <mc:Fallback xmlns="">
              <p:sp>
                <p:nvSpPr>
                  <p:cNvPr id="22" name="Obdélník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97425" y="3445819"/>
                    <a:ext cx="748154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bdélník 23"/>
                  <p:cNvSpPr/>
                  <p:nvPr/>
                </p:nvSpPr>
                <p:spPr>
                  <a:xfrm>
                    <a:off x="4754903" y="3244334"/>
                    <a:ext cx="36580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cs-CZ"/>
                  </a:p>
                </p:txBody>
              </p:sp>
            </mc:Choice>
            <mc:Fallback xmlns="">
              <p:sp>
                <p:nvSpPr>
                  <p:cNvPr id="24" name="Obdélník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4903" y="3244334"/>
                    <a:ext cx="365806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bdélník 9"/>
                <p:cNvSpPr/>
                <p:nvPr/>
              </p:nvSpPr>
              <p:spPr>
                <a:xfrm>
                  <a:off x="6400249" y="6215768"/>
                  <a:ext cx="8365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/>
                          </a:rPr>
                          <m:t>=</m:t>
                        </m:r>
                        <m:r>
                          <a:rPr lang="cs-CZ" i="1" smtClean="0">
                            <a:latin typeface="Cambria Math"/>
                          </a:rPr>
                          <m:t>𝑟</m:t>
                        </m:r>
                        <m:r>
                          <a:rPr lang="cs-CZ" i="1" smtClean="0">
                            <a:latin typeface="Cambria Math"/>
                          </a:rPr>
                          <m:t>/</m:t>
                        </m:r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26" name="Obdélník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249" y="6215768"/>
                  <a:ext cx="836575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" descr="https://upload.wikimedia.org/wikipedia/commons/thumb/a/a9/Gompertz.png/200px-Gompertz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90" y="397008"/>
            <a:ext cx="1905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92280" y="2466250"/>
            <a:ext cx="20505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smtClean="0"/>
              <a:t>Benjamin Gompertz 1825</a:t>
            </a:r>
            <a:endParaRPr lang="cs-CZ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9"/>
              <p:cNvSpPr txBox="1"/>
              <p:nvPr/>
            </p:nvSpPr>
            <p:spPr>
              <a:xfrm>
                <a:off x="1151620" y="1424681"/>
                <a:ext cx="2010102" cy="7146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𝑟𝑁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1424681"/>
                <a:ext cx="2010102" cy="71468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4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18"/>
              <p:cNvSpPr txBox="1"/>
              <p:nvPr/>
            </p:nvSpPr>
            <p:spPr>
              <a:xfrm>
                <a:off x="836585" y="2914962"/>
                <a:ext cx="2405209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𝑟𝑁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θ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85" y="2914962"/>
                <a:ext cx="2405209" cy="8290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18"/>
              <p:cNvSpPr txBox="1"/>
              <p:nvPr/>
            </p:nvSpPr>
            <p:spPr>
              <a:xfrm>
                <a:off x="5120709" y="2937407"/>
                <a:ext cx="194110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𝑟𝑁𝑙𝑜𝑔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709" y="2937407"/>
                <a:ext cx="1941109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8670"/>
            <a:ext cx="4858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smtClean="0">
                <a:solidFill>
                  <a:srgbClr val="C00000"/>
                </a:solidFill>
              </a:rPr>
              <a:t>Some notes on logistic equation:</a:t>
            </a:r>
          </a:p>
          <a:p>
            <a:endParaRPr lang="cs-CZ" sz="1600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Linear density-dependence is not the only possibility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630" y="2435473"/>
            <a:ext cx="441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accent1"/>
                </a:solidFill>
              </a:rPr>
              <a:t>Generalized logistic / Theta logistic equation</a:t>
            </a:r>
            <a:endParaRPr lang="cs-CZ" b="1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5874" y="2437346"/>
            <a:ext cx="20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accent1"/>
                </a:solidFill>
              </a:rPr>
              <a:t>Gompertz equation</a:t>
            </a:r>
            <a:endParaRPr lang="cs-CZ" b="1">
              <a:solidFill>
                <a:schemeClr val="accent1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6419157" cy="225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8670"/>
            <a:ext cx="485854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smtClean="0">
                <a:solidFill>
                  <a:srgbClr val="C00000"/>
                </a:solidFill>
              </a:rPr>
              <a:t>Some notes on logistic equation:</a:t>
            </a:r>
          </a:p>
          <a:p>
            <a:endParaRPr lang="cs-CZ" sz="1600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75000"/>
                  </a:schemeClr>
                </a:solidFill>
              </a:rPr>
              <a:t>Linear density-dependence is not the only possibility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Logistic equation is not the logistic function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  <p:grpSp>
        <p:nvGrpSpPr>
          <p:cNvPr id="4" name="Skupina 6"/>
          <p:cNvGrpSpPr>
            <a:grpSpLocks/>
          </p:cNvGrpSpPr>
          <p:nvPr/>
        </p:nvGrpSpPr>
        <p:grpSpPr bwMode="auto">
          <a:xfrm>
            <a:off x="5072395" y="3695665"/>
            <a:ext cx="3802282" cy="3064941"/>
            <a:chOff x="1129623" y="3325923"/>
            <a:chExt cx="3802417" cy="3064664"/>
          </a:xfrm>
        </p:grpSpPr>
        <p:cxnSp>
          <p:nvCxnSpPr>
            <p:cNvPr id="5" name="Přímá spojnice 23"/>
            <p:cNvCxnSpPr/>
            <p:nvPr/>
          </p:nvCxnSpPr>
          <p:spPr>
            <a:xfrm flipH="1">
              <a:off x="1402901" y="3538677"/>
              <a:ext cx="3175" cy="24820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25"/>
            <p:cNvCxnSpPr/>
            <p:nvPr/>
          </p:nvCxnSpPr>
          <p:spPr>
            <a:xfrm>
              <a:off x="1402901" y="6020766"/>
              <a:ext cx="3529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élník 26"/>
            <p:cNvSpPr>
              <a:spLocks noChangeArrowheads="1"/>
            </p:cNvSpPr>
            <p:nvPr/>
          </p:nvSpPr>
          <p:spPr bwMode="auto">
            <a:xfrm>
              <a:off x="1129623" y="3325923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>
                  <a:solidFill>
                    <a:srgbClr val="00B050"/>
                  </a:solidFill>
                </a:rPr>
                <a:t>N</a:t>
              </a:r>
              <a:endParaRPr lang="cs-CZ" altLang="cs-CZ" sz="1800">
                <a:solidFill>
                  <a:srgbClr val="00B050"/>
                </a:solidFill>
              </a:endParaRPr>
            </a:p>
          </p:txBody>
        </p:sp>
        <p:sp>
          <p:nvSpPr>
            <p:cNvPr id="8" name="Obdélník 27"/>
            <p:cNvSpPr>
              <a:spLocks noChangeArrowheads="1"/>
            </p:cNvSpPr>
            <p:nvPr/>
          </p:nvSpPr>
          <p:spPr bwMode="auto">
            <a:xfrm>
              <a:off x="3069028" y="6021288"/>
              <a:ext cx="620705" cy="36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 smtClean="0">
                  <a:solidFill>
                    <a:srgbClr val="00B050"/>
                  </a:solidFill>
                </a:rPr>
                <a:t>time</a:t>
              </a:r>
              <a:endParaRPr lang="cs-CZ" altLang="cs-CZ" sz="1800">
                <a:solidFill>
                  <a:srgbClr val="00B050"/>
                </a:solidFill>
              </a:endParaRPr>
            </a:p>
          </p:txBody>
        </p:sp>
        <p:cxnSp>
          <p:nvCxnSpPr>
            <p:cNvPr id="9" name="Přímá spojnice 22"/>
            <p:cNvCxnSpPr/>
            <p:nvPr/>
          </p:nvCxnSpPr>
          <p:spPr>
            <a:xfrm>
              <a:off x="1402901" y="3885772"/>
              <a:ext cx="352913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Volný tvar 5"/>
            <p:cNvSpPr/>
            <p:nvPr/>
          </p:nvSpPr>
          <p:spPr>
            <a:xfrm>
              <a:off x="1406077" y="3888946"/>
              <a:ext cx="3518025" cy="2146106"/>
            </a:xfrm>
            <a:custGeom>
              <a:avLst/>
              <a:gdLst>
                <a:gd name="connsiteX0" fmla="*/ 0 w 3516923"/>
                <a:gd name="connsiteY0" fmla="*/ 2145323 h 2145835"/>
                <a:gd name="connsiteX1" fmla="*/ 520505 w 3516923"/>
                <a:gd name="connsiteY1" fmla="*/ 2067951 h 2145835"/>
                <a:gd name="connsiteX2" fmla="*/ 963637 w 3516923"/>
                <a:gd name="connsiteY2" fmla="*/ 1659988 h 2145835"/>
                <a:gd name="connsiteX3" fmla="*/ 1287194 w 3516923"/>
                <a:gd name="connsiteY3" fmla="*/ 970671 h 2145835"/>
                <a:gd name="connsiteX4" fmla="*/ 1526345 w 3516923"/>
                <a:gd name="connsiteY4" fmla="*/ 534572 h 2145835"/>
                <a:gd name="connsiteX5" fmla="*/ 1835834 w 3516923"/>
                <a:gd name="connsiteY5" fmla="*/ 168812 h 2145835"/>
                <a:gd name="connsiteX6" fmla="*/ 2377440 w 3516923"/>
                <a:gd name="connsiteY6" fmla="*/ 42203 h 2145835"/>
                <a:gd name="connsiteX7" fmla="*/ 3516923 w 3516923"/>
                <a:gd name="connsiteY7" fmla="*/ 0 h 21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6923" h="2145835">
                  <a:moveTo>
                    <a:pt x="0" y="2145323"/>
                  </a:moveTo>
                  <a:cubicBezTo>
                    <a:pt x="179949" y="2147081"/>
                    <a:pt x="359899" y="2148840"/>
                    <a:pt x="520505" y="2067951"/>
                  </a:cubicBezTo>
                  <a:cubicBezTo>
                    <a:pt x="681111" y="1987062"/>
                    <a:pt x="835856" y="1842868"/>
                    <a:pt x="963637" y="1659988"/>
                  </a:cubicBezTo>
                  <a:cubicBezTo>
                    <a:pt x="1091418" y="1477108"/>
                    <a:pt x="1193409" y="1158240"/>
                    <a:pt x="1287194" y="970671"/>
                  </a:cubicBezTo>
                  <a:cubicBezTo>
                    <a:pt x="1380979" y="783102"/>
                    <a:pt x="1434905" y="668215"/>
                    <a:pt x="1526345" y="534572"/>
                  </a:cubicBezTo>
                  <a:cubicBezTo>
                    <a:pt x="1617785" y="400929"/>
                    <a:pt x="1693985" y="250873"/>
                    <a:pt x="1835834" y="168812"/>
                  </a:cubicBezTo>
                  <a:cubicBezTo>
                    <a:pt x="1977683" y="86750"/>
                    <a:pt x="2097259" y="70338"/>
                    <a:pt x="2377440" y="42203"/>
                  </a:cubicBezTo>
                  <a:cubicBezTo>
                    <a:pt x="2657621" y="14068"/>
                    <a:pt x="3087272" y="7034"/>
                    <a:pt x="3516923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6595" y="3908439"/>
                <a:ext cx="2376997" cy="693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𝑟𝑡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𝑟𝑡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95" y="3908439"/>
                <a:ext cx="2376997" cy="6939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29"/>
              <p:cNvSpPr txBox="1"/>
              <p:nvPr/>
            </p:nvSpPr>
            <p:spPr>
              <a:xfrm>
                <a:off x="1241630" y="2139364"/>
                <a:ext cx="2010102" cy="7146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𝑟𝑁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30" y="2139364"/>
                <a:ext cx="2010102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2"/>
          <p:cNvCxnSpPr/>
          <p:nvPr/>
        </p:nvCxnSpPr>
        <p:spPr>
          <a:xfrm flipV="1">
            <a:off x="5331627" y="3156574"/>
            <a:ext cx="3381853" cy="5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4"/>
              <p:cNvSpPr/>
              <p:nvPr/>
            </p:nvSpPr>
            <p:spPr>
              <a:xfrm>
                <a:off x="4822310" y="908720"/>
                <a:ext cx="54457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6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310" y="908720"/>
                <a:ext cx="544573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6"/>
              <p:cNvSpPr/>
              <p:nvPr/>
            </p:nvSpPr>
            <p:spPr>
              <a:xfrm>
                <a:off x="8660977" y="2938547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977" y="2938547"/>
                <a:ext cx="41152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2"/>
              <p:cNvSpPr/>
              <p:nvPr/>
            </p:nvSpPr>
            <p:spPr>
              <a:xfrm>
                <a:off x="7716892" y="3156574"/>
                <a:ext cx="406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 smtClean="0"/>
              </a:p>
            </p:txBody>
          </p:sp>
        </mc:Choice>
        <mc:Fallback xmlns="">
          <p:sp>
            <p:nvSpPr>
              <p:cNvPr id="18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892" y="3156574"/>
                <a:ext cx="40645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3"/>
              <p:cNvSpPr/>
              <p:nvPr/>
            </p:nvSpPr>
            <p:spPr>
              <a:xfrm>
                <a:off x="5001078" y="2972540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9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078" y="2972540"/>
                <a:ext cx="36580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Volný tvar 9"/>
          <p:cNvSpPr/>
          <p:nvPr/>
        </p:nvSpPr>
        <p:spPr>
          <a:xfrm>
            <a:off x="5345139" y="1027478"/>
            <a:ext cx="2658794" cy="2145331"/>
          </a:xfrm>
          <a:custGeom>
            <a:avLst/>
            <a:gdLst>
              <a:gd name="connsiteX0" fmla="*/ 0 w 2658794"/>
              <a:gd name="connsiteY0" fmla="*/ 2124230 h 2145331"/>
              <a:gd name="connsiteX1" fmla="*/ 1322363 w 2658794"/>
              <a:gd name="connsiteY1" fmla="*/ 8 h 2145331"/>
              <a:gd name="connsiteX2" fmla="*/ 2658794 w 2658794"/>
              <a:gd name="connsiteY2" fmla="*/ 2145331 h 21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8794" h="2145331">
                <a:moveTo>
                  <a:pt x="0" y="2124230"/>
                </a:moveTo>
                <a:cubicBezTo>
                  <a:pt x="439615" y="1060360"/>
                  <a:pt x="879231" y="-3509"/>
                  <a:pt x="1322363" y="8"/>
                </a:cubicBezTo>
                <a:cubicBezTo>
                  <a:pt x="1765495" y="3525"/>
                  <a:pt x="2212144" y="1074428"/>
                  <a:pt x="2658794" y="21453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1"/>
          <p:cNvCxnSpPr/>
          <p:nvPr/>
        </p:nvCxnSpPr>
        <p:spPr>
          <a:xfrm>
            <a:off x="5324593" y="1027478"/>
            <a:ext cx="14068" cy="2095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12"/>
              <p:cNvSpPr/>
              <p:nvPr/>
            </p:nvSpPr>
            <p:spPr>
              <a:xfrm>
                <a:off x="5020637" y="4049778"/>
                <a:ext cx="406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 smtClean="0"/>
              </a:p>
            </p:txBody>
          </p:sp>
        </mc:Choice>
        <mc:Fallback xmlns="">
          <p:sp>
            <p:nvSpPr>
              <p:cNvPr id="2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637" y="4049778"/>
                <a:ext cx="40645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2246681" y="3023955"/>
            <a:ext cx="0" cy="680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53661" y="3156574"/>
            <a:ext cx="121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integration</a:t>
            </a:r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566554" y="5746368"/>
            <a:ext cx="43654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mtClean="0"/>
              <a:t>The sigmoidal curve is only a solution of logistic equation for initial N close to zero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8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8670"/>
            <a:ext cx="485854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smtClean="0">
                <a:solidFill>
                  <a:srgbClr val="C00000"/>
                </a:solidFill>
              </a:rPr>
              <a:t>Some notes on logistic equation:</a:t>
            </a:r>
          </a:p>
          <a:p>
            <a:endParaRPr lang="cs-CZ" sz="1600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75000"/>
                  </a:schemeClr>
                </a:solidFill>
              </a:rPr>
              <a:t>Linear density-dependence is not the only possibility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75000"/>
                  </a:schemeClr>
                </a:solidFill>
              </a:rPr>
              <a:t>Logistic equation is not the logistic function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Carrying capacity depends on </a:t>
            </a:r>
            <a:r>
              <a:rPr lang="cs-CZ" sz="1600" i="1" smtClean="0"/>
              <a:t>r</a:t>
            </a:r>
            <a:r>
              <a:rPr lang="cs-CZ" sz="1600" smtClean="0"/>
              <a:t>, but it does not mean it is independent of resources (see next lecture!)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01" y="411573"/>
            <a:ext cx="3735109" cy="9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MORE COMPLEX/REALISTIC POPULATION MODELS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594597" y="3090373"/>
            <a:ext cx="4391074" cy="3389675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Richard Levins Archives — Alternative 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52" y="366713"/>
            <a:ext cx="1802147" cy="180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1852" y="2168860"/>
            <a:ext cx="1633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Richard Levins 1966</a:t>
            </a:r>
            <a:endParaRPr lang="cs-CZ" sz="1400"/>
          </a:p>
        </p:txBody>
      </p:sp>
      <p:sp>
        <p:nvSpPr>
          <p:cNvPr id="9" name="TextBox 8"/>
          <p:cNvSpPr txBox="1"/>
          <p:nvPr/>
        </p:nvSpPr>
        <p:spPr>
          <a:xfrm>
            <a:off x="4256965" y="2181756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„Levins triangle“ of models</a:t>
            </a:r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5109409" y="268532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GENERALITY</a:t>
            </a:r>
            <a:endParaRPr lang="cs-CZ"/>
          </a:p>
        </p:txBody>
      </p:sp>
      <p:sp>
        <p:nvSpPr>
          <p:cNvPr id="19" name="TextBox 18"/>
          <p:cNvSpPr txBox="1"/>
          <p:nvPr/>
        </p:nvSpPr>
        <p:spPr>
          <a:xfrm>
            <a:off x="7579234" y="6480048"/>
            <a:ext cx="101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REALISM</a:t>
            </a:r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3144547" y="6480048"/>
            <a:ext cx="11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PRECISION</a:t>
            </a:r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5934857" y="3720443"/>
            <a:ext cx="180020" cy="1800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Box 14"/>
          <p:cNvSpPr txBox="1"/>
          <p:nvPr/>
        </p:nvSpPr>
        <p:spPr>
          <a:xfrm>
            <a:off x="7387416" y="3625787"/>
            <a:ext cx="173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logistic equation</a:t>
            </a:r>
            <a:endParaRPr lang="cs-CZ"/>
          </a:p>
        </p:txBody>
      </p:sp>
      <p:cxnSp>
        <p:nvCxnSpPr>
          <p:cNvPr id="21" name="Straight Connector 20"/>
          <p:cNvCxnSpPr>
            <a:stCxn id="11" idx="6"/>
            <a:endCxn id="15" idx="1"/>
          </p:cNvCxnSpPr>
          <p:nvPr/>
        </p:nvCxnSpPr>
        <p:spPr>
          <a:xfrm>
            <a:off x="6114877" y="3810453"/>
            <a:ext cx="1272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1510" y="1037689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smtClean="0"/>
              <a:t>Models</a:t>
            </a:r>
          </a:p>
          <a:p>
            <a:endParaRPr lang="cs-CZ" u="sng"/>
          </a:p>
          <a:p>
            <a:r>
              <a:rPr lang="cs-CZ" smtClean="0"/>
              <a:t>	simple 		</a:t>
            </a:r>
          </a:p>
          <a:p>
            <a:r>
              <a:rPr lang="cs-CZ" smtClean="0"/>
              <a:t>	complex</a:t>
            </a:r>
          </a:p>
          <a:p>
            <a:r>
              <a:rPr lang="cs-CZ" smtClean="0"/>
              <a:t>	heuristic</a:t>
            </a:r>
          </a:p>
          <a:p>
            <a:r>
              <a:rPr lang="cs-CZ" smtClean="0"/>
              <a:t>	predictive</a:t>
            </a:r>
          </a:p>
          <a:p>
            <a:r>
              <a:rPr lang="cs-CZ" smtClean="0"/>
              <a:t>	phenomenological 	</a:t>
            </a:r>
          </a:p>
          <a:p>
            <a:r>
              <a:rPr lang="cs-CZ" smtClean="0"/>
              <a:t>	mechanistic</a:t>
            </a:r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66555" y="1808820"/>
            <a:ext cx="495055" cy="135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555" y="1943835"/>
            <a:ext cx="495055" cy="135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66555" y="2303875"/>
            <a:ext cx="495055" cy="135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6555" y="2438890"/>
            <a:ext cx="495055" cy="135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66555" y="2888940"/>
            <a:ext cx="495055" cy="135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6555" y="3023955"/>
            <a:ext cx="495055" cy="135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9" grpId="0"/>
      <p:bldP spid="20" grpId="0"/>
      <p:bldP spid="11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914" y="310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smtClean="0">
                <a:solidFill>
                  <a:schemeClr val="bg1"/>
                </a:solidFill>
              </a:rPr>
              <a:t>Advanced Ecology II: Dynamical systems and population dynamics</a:t>
            </a:r>
          </a:p>
          <a:p>
            <a:pPr algn="ctr"/>
            <a:r>
              <a:rPr lang="cs-CZ" sz="2400" smtClean="0">
                <a:solidFill>
                  <a:schemeClr val="bg1"/>
                </a:solidFill>
              </a:rPr>
              <a:t>David Storch</a:t>
            </a:r>
            <a:endParaRPr lang="cs-CZ" sz="240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94101" y="1358770"/>
            <a:ext cx="7155795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u="sng" smtClean="0"/>
              <a:t>Theory</a:t>
            </a:r>
            <a:r>
              <a:rPr lang="cs-CZ" sz="2400" smtClean="0"/>
              <a:t>: Overview of what is possible in nature 	 		(landscape of possibilities)</a:t>
            </a:r>
          </a:p>
          <a:p>
            <a:endParaRPr lang="cs-CZ" sz="2400" u="sng" smtClean="0"/>
          </a:p>
          <a:p>
            <a:r>
              <a:rPr lang="cs-CZ" sz="2400" u="sng" smtClean="0"/>
              <a:t>Model</a:t>
            </a:r>
            <a:r>
              <a:rPr lang="cs-CZ" sz="2400" smtClean="0"/>
              <a:t>:  Formal development of one such possibility</a:t>
            </a:r>
          </a:p>
        </p:txBody>
      </p:sp>
      <p:pic>
        <p:nvPicPr>
          <p:cNvPr id="5" name="Picture 2" descr="http://biblioklept.files.wordpress.com/2011/08/walton-ford-watercolor-the-island.jpg?w=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29" y="3617640"/>
            <a:ext cx="457337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MORE COMPLEX/REALISTIC POPULATION MODELS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619" y="1403775"/>
            <a:ext cx="207023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Populations with non-overlapping generations</a:t>
            </a:r>
            <a:endParaRPr lang="cs-CZ"/>
          </a:p>
        </p:txBody>
      </p:sp>
      <p:sp>
        <p:nvSpPr>
          <p:cNvPr id="4" name="TextBox 3"/>
          <p:cNvSpPr txBox="1"/>
          <p:nvPr/>
        </p:nvSpPr>
        <p:spPr>
          <a:xfrm>
            <a:off x="5967154" y="1403775"/>
            <a:ext cx="207023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Populations with overlapping generations</a:t>
            </a:r>
            <a:endParaRPr lang="cs-CZ"/>
          </a:p>
        </p:txBody>
      </p:sp>
      <p:cxnSp>
        <p:nvCxnSpPr>
          <p:cNvPr id="6" name="Straight Connector 5"/>
          <p:cNvCxnSpPr>
            <a:stCxn id="2" idx="2"/>
            <a:endCxn id="3" idx="0"/>
          </p:cNvCxnSpPr>
          <p:nvPr/>
        </p:nvCxnSpPr>
        <p:spPr>
          <a:xfrm flipH="1">
            <a:off x="2186735" y="366713"/>
            <a:ext cx="2385265" cy="1037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2"/>
            <a:endCxn id="4" idx="0"/>
          </p:cNvCxnSpPr>
          <p:nvPr/>
        </p:nvCxnSpPr>
        <p:spPr>
          <a:xfrm>
            <a:off x="4572000" y="366713"/>
            <a:ext cx="2430270" cy="1037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06616" y="3474005"/>
            <a:ext cx="261029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Difference equations that include delayed density dependences</a:t>
            </a:r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5967154" y="3470410"/>
            <a:ext cx="261029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Projection matrix population models</a:t>
            </a:r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2316" y="4554125"/>
                <a:ext cx="2399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,…)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16" y="4554125"/>
                <a:ext cx="239937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4273380"/>
            <a:ext cx="2655295" cy="102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2096725" y="2618910"/>
            <a:ext cx="0" cy="585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92280" y="2618910"/>
            <a:ext cx="0" cy="585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bert May (1936-2020) | Institute of Phys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39" y="368660"/>
            <a:ext cx="18582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MAY EQUATION AND COMPLEX DYNAMICS GENERATED BY A SIMPLE RULE</a:t>
            </a:r>
            <a:endParaRPr lang="en-US" altLang="cs-CZ" sz="1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6565" y="632998"/>
                <a:ext cx="2219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5" y="632998"/>
                <a:ext cx="221983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2"/>
          <p:cNvCxnSpPr/>
          <p:nvPr/>
        </p:nvCxnSpPr>
        <p:spPr>
          <a:xfrm flipV="1">
            <a:off x="987114" y="5449579"/>
            <a:ext cx="4981293" cy="4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6013412" y="5230920"/>
                <a:ext cx="474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412" y="5230920"/>
                <a:ext cx="47448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Volný tvar 9"/>
          <p:cNvSpPr/>
          <p:nvPr/>
        </p:nvSpPr>
        <p:spPr>
          <a:xfrm>
            <a:off x="1000625" y="2526019"/>
            <a:ext cx="4247701" cy="2939164"/>
          </a:xfrm>
          <a:custGeom>
            <a:avLst/>
            <a:gdLst>
              <a:gd name="connsiteX0" fmla="*/ 0 w 2658794"/>
              <a:gd name="connsiteY0" fmla="*/ 2124230 h 2145331"/>
              <a:gd name="connsiteX1" fmla="*/ 1322363 w 2658794"/>
              <a:gd name="connsiteY1" fmla="*/ 8 h 2145331"/>
              <a:gd name="connsiteX2" fmla="*/ 2658794 w 2658794"/>
              <a:gd name="connsiteY2" fmla="*/ 2145331 h 21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8794" h="2145331">
                <a:moveTo>
                  <a:pt x="0" y="2124230"/>
                </a:moveTo>
                <a:cubicBezTo>
                  <a:pt x="439615" y="1060360"/>
                  <a:pt x="879231" y="-3509"/>
                  <a:pt x="1322363" y="8"/>
                </a:cubicBezTo>
                <a:cubicBezTo>
                  <a:pt x="1765495" y="3525"/>
                  <a:pt x="2212144" y="1074428"/>
                  <a:pt x="2658794" y="21453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"/>
          <p:cNvCxnSpPr/>
          <p:nvPr/>
        </p:nvCxnSpPr>
        <p:spPr>
          <a:xfrm>
            <a:off x="980080" y="2030963"/>
            <a:ext cx="14068" cy="3384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5959" y="1846297"/>
                <a:ext cx="694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  <m:r>
                            <a:rPr lang="cs-CZ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9" y="1846297"/>
                <a:ext cx="69410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1000625" y="1898830"/>
            <a:ext cx="4336460" cy="35507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91680" y="4059070"/>
            <a:ext cx="0" cy="13905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91680" y="4059070"/>
            <a:ext cx="1035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17590" y="4074674"/>
            <a:ext cx="0" cy="139050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17590" y="2663915"/>
            <a:ext cx="0" cy="14107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7590" y="2663915"/>
            <a:ext cx="16743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391980" y="2663916"/>
            <a:ext cx="0" cy="27856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Straight Connector 4096"/>
          <p:cNvCxnSpPr/>
          <p:nvPr/>
        </p:nvCxnSpPr>
        <p:spPr>
          <a:xfrm>
            <a:off x="4391980" y="2663916"/>
            <a:ext cx="0" cy="11251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Box 4098"/>
          <p:cNvSpPr txBox="1"/>
          <p:nvPr/>
        </p:nvSpPr>
        <p:spPr>
          <a:xfrm>
            <a:off x="7297279" y="2545335"/>
            <a:ext cx="162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Robert May 1976</a:t>
            </a:r>
            <a:endParaRPr lang="cs-CZ" sz="1600"/>
          </a:p>
        </p:txBody>
      </p:sp>
      <p:cxnSp>
        <p:nvCxnSpPr>
          <p:cNvPr id="4101" name="Straight Connector 4100"/>
          <p:cNvCxnSpPr/>
          <p:nvPr/>
        </p:nvCxnSpPr>
        <p:spPr>
          <a:xfrm flipH="1">
            <a:off x="3041830" y="3789040"/>
            <a:ext cx="1350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41830" y="3789040"/>
            <a:ext cx="0" cy="16605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4" name="Straight Connector 4103"/>
          <p:cNvCxnSpPr/>
          <p:nvPr/>
        </p:nvCxnSpPr>
        <p:spPr>
          <a:xfrm flipV="1">
            <a:off x="3041830" y="2548800"/>
            <a:ext cx="10970" cy="12402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30456" y="167659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1:1 line</a:t>
            </a:r>
            <a:endParaRPr lang="cs-CZ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fin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841"/>
            <a:ext cx="4635515" cy="46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MAY EQUATION AND COMPLEX DYNAMICS GENERATED BY A SIMPLE RULE</a:t>
            </a:r>
            <a:endParaRPr lang="en-US" altLang="cs-CZ" sz="1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6565" y="632998"/>
                <a:ext cx="2219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5" y="632998"/>
                <a:ext cx="221983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Robert May (1936-2020) | Institute of Phys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39" y="368660"/>
            <a:ext cx="18582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97279" y="2545335"/>
            <a:ext cx="162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Robert May 1976</a:t>
            </a:r>
            <a:endParaRPr lang="cs-CZ" sz="1600"/>
          </a:p>
        </p:txBody>
      </p:sp>
      <p:pic>
        <p:nvPicPr>
          <p:cNvPr id="10" name="Picture 4" descr="u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97" y="2978950"/>
            <a:ext cx="4367040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storch\Downloads\Logistic_map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5" y="2841287"/>
            <a:ext cx="6795756" cy="319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MAY EQUATION AND COMPLEX DYNAMICS GENERATED BY A SIMPLE RULE</a:t>
            </a:r>
            <a:endParaRPr lang="en-US" altLang="cs-CZ" sz="1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6565" y="632998"/>
                <a:ext cx="2219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5" y="632998"/>
                <a:ext cx="221983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Robert May (1936-2020) | Institute of Phys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39" y="368660"/>
            <a:ext cx="18582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97279" y="2545335"/>
            <a:ext cx="162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Robert May 1976</a:t>
            </a:r>
            <a:endParaRPr lang="cs-CZ" sz="1600"/>
          </a:p>
        </p:txBody>
      </p:sp>
      <p:sp>
        <p:nvSpPr>
          <p:cNvPr id="2" name="TextBox 1"/>
          <p:cNvSpPr txBox="1"/>
          <p:nvPr/>
        </p:nvSpPr>
        <p:spPr>
          <a:xfrm>
            <a:off x="452053" y="1237284"/>
            <a:ext cx="5895655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mtClean="0"/>
              <a:t>Under particular values of R, oscillations change to chaos</a:t>
            </a:r>
          </a:p>
          <a:p>
            <a:r>
              <a:rPr lang="cs-CZ" smtClean="0"/>
              <a:t>= cycles with infinite length</a:t>
            </a:r>
          </a:p>
          <a:p>
            <a:r>
              <a:rPr lang="cs-CZ" smtClean="0"/>
              <a:t>= limiting sensitivity to initial conditions</a:t>
            </a:r>
          </a:p>
          <a:p>
            <a:r>
              <a:rPr lang="cs-CZ" smtClean="0"/>
              <a:t>= impossibility to predict population state by other means    than just going (deterministically) step-by-step </a:t>
            </a:r>
            <a:endParaRPr lang="cs-CZ"/>
          </a:p>
        </p:txBody>
      </p:sp>
      <p:pic>
        <p:nvPicPr>
          <p:cNvPr id="10" name="Picture 4" descr="u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97" y="2978950"/>
            <a:ext cx="4367040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1979" y="6219310"/>
            <a:ext cx="430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hlinkClick r:id="rId6"/>
              </a:rPr>
              <a:t>saileesakhalkar.shinyapps.io/MaysEquation/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2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10" y="3270250"/>
            <a:ext cx="756920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Robert May (1936-2020) | Institute of Phys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39" y="368660"/>
            <a:ext cx="18582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7279" y="2545335"/>
            <a:ext cx="162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Robert May 1976</a:t>
            </a:r>
            <a:endParaRPr lang="cs-CZ" sz="160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MAY EQUATION AND COMPLEX DYNAMICS GENERATED BY A SIMPLE RULE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7910" y="1391173"/>
            <a:ext cx="5864690" cy="132343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Simple difference equation with negative density-dependence generates a wide range of population behaviour, including stabilization, cycles, and chaos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Determinism is not equivalent to predictability!</a:t>
            </a:r>
            <a:endParaRPr lang="cs-CZ" altLang="cs-CZ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6565" y="632998"/>
                <a:ext cx="2219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5" y="632998"/>
                <a:ext cx="221983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" y="5994286"/>
            <a:ext cx="1539907" cy="84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3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746575" y="2663915"/>
            <a:ext cx="4391074" cy="3389675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261387" y="2258870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GENERALITY</a:t>
            </a:r>
            <a:endParaRPr lang="cs-CZ"/>
          </a:p>
        </p:txBody>
      </p:sp>
      <p:sp>
        <p:nvSpPr>
          <p:cNvPr id="4" name="TextBox 3"/>
          <p:cNvSpPr txBox="1"/>
          <p:nvPr/>
        </p:nvSpPr>
        <p:spPr>
          <a:xfrm>
            <a:off x="4731212" y="6053590"/>
            <a:ext cx="101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REALISM</a:t>
            </a:r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296525" y="6053590"/>
            <a:ext cx="11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PRECISION</a:t>
            </a:r>
            <a:endParaRPr lang="cs-CZ"/>
          </a:p>
        </p:txBody>
      </p:sp>
      <p:sp>
        <p:nvSpPr>
          <p:cNvPr id="6" name="Oval 5"/>
          <p:cNvSpPr/>
          <p:nvPr/>
        </p:nvSpPr>
        <p:spPr>
          <a:xfrm>
            <a:off x="3086835" y="3293985"/>
            <a:ext cx="180020" cy="1800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4539394" y="3199329"/>
            <a:ext cx="173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logistic equation</a:t>
            </a:r>
            <a:endParaRPr lang="cs-CZ"/>
          </a:p>
        </p:txBody>
      </p:sp>
      <p:cxnSp>
        <p:nvCxnSpPr>
          <p:cNvPr id="8" name="Straight Connector 7"/>
          <p:cNvCxnSpPr>
            <a:stCxn id="6" idx="6"/>
            <a:endCxn id="7" idx="1"/>
          </p:cNvCxnSpPr>
          <p:nvPr/>
        </p:nvCxnSpPr>
        <p:spPr>
          <a:xfrm>
            <a:off x="3266855" y="3383995"/>
            <a:ext cx="1272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obert May (1936-2020) | Institute of Phys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39" y="368660"/>
            <a:ext cx="18582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04239" y="2523400"/>
            <a:ext cx="1445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Robert May 1976</a:t>
            </a:r>
            <a:endParaRPr lang="cs-CZ" sz="140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MAY EQUATION AND COMPLEX DYNAMICS GENERATED BY A SIMPLE RULE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01670" y="4689140"/>
            <a:ext cx="180020" cy="1800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Elbow Connector 13"/>
          <p:cNvCxnSpPr>
            <a:stCxn id="12" idx="6"/>
            <a:endCxn id="10" idx="2"/>
          </p:cNvCxnSpPr>
          <p:nvPr/>
        </p:nvCxnSpPr>
        <p:spPr>
          <a:xfrm flipV="1">
            <a:off x="1781690" y="2831177"/>
            <a:ext cx="6245375" cy="194797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6565" y="632998"/>
                <a:ext cx="2219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5" y="632998"/>
                <a:ext cx="221983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0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{\displaystyle {\begin{bmatrix}n_{0}\\n_{1}\\\vdots \\n_{\omega -1}\\\end{bmatrix}}_{t+1}={\begin{bmatrix}f_{0}&amp;f_{1}&amp;f_{2}&amp;\ldots &amp;f_{\omega -2}&amp;f_{\omega -1}\\s_{0}&amp;0&amp;0&amp;\ldots &amp;0&amp;0\\0&amp;s_{1}&amp;0&amp;\ldots &amp;0&amp;0\\0&amp;0&amp;s_{2}&amp;\ldots &amp;0&amp;0\\\vdots &amp;\vdots &amp;\vdots &amp;\ddots &amp;\vdots &amp;\vdots \\0&amp;0&amp;0&amp;\ldots &amp;s_{\omega -2}&amp;0\end{bmatrix}}{\begin{bmatrix}n_{0}\\n_{1}\\\vdots \\n_{\omega -1}\end{bmatrix}}_{t}}"/>
          <p:cNvSpPr>
            <a:spLocks noChangeAspect="1" noChangeArrowheads="1"/>
          </p:cNvSpPr>
          <p:nvPr/>
        </p:nvSpPr>
        <p:spPr bwMode="auto">
          <a:xfrm>
            <a:off x="288925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{\displaystyle {\begin{bmatrix}n_{0}\\n_{1}\\\vdots \\n_{\omega -1}\\\end{bmatrix}}_{t+1}={\begin{bmatrix}f_{0}&amp;f_{1}&amp;f_{2}&amp;\ldots &amp;f_{\omega -2}&amp;f_{\omega -1}\\s_{0}&amp;0&amp;0&amp;\ldots &amp;0&amp;0\\0&amp;s_{1}&amp;0&amp;\ldots &amp;0&amp;0\\0&amp;0&amp;s_{2}&amp;\ldots &amp;0&amp;0\\\vdots &amp;\vdots &amp;\vdots &amp;\ddots &amp;\vdots &amp;\vdots \\0&amp;0&amp;0&amp;\ldots &amp;s_{\omega -2}&amp;0\end{bmatrix}}{\begin{bmatrix}n_{0}\\n_{1}\\\vdots \\n_{\omega -1}\end{bmatrix}}_{t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{\displaystyle {\begin{bmatrix}n_{0}\\n_{1}\\\vdots \\n_{\omega -1}\\\end{bmatrix}}_{t+1}={\begin{bmatrix}f_{0}&amp;f_{1}&amp;f_{2}&amp;\ldots &amp;f_{\omega -2}&amp;f_{\omega -1}\\s_{0}&amp;0&amp;0&amp;\ldots &amp;0&amp;0\\0&amp;s_{1}&amp;0&amp;\ldots &amp;0&amp;0\\0&amp;0&amp;s_{2}&amp;\ldots &amp;0&amp;0\\\vdots &amp;\vdots &amp;\vdots &amp;\ddots &amp;\vdots &amp;\vdots \\0&amp;0&amp;0&amp;\ldots &amp;s_{\omega -2}&amp;0\end{bmatrix}}{\begin{bmatrix}n_{0}\\n_{1}\\\vdots \\n_{\omega -1}\end{bmatrix}}_{t}}"/>
          <p:cNvSpPr>
            <a:spLocks noChangeAspect="1" noChangeArrowheads="1"/>
          </p:cNvSpPr>
          <p:nvPr/>
        </p:nvSpPr>
        <p:spPr bwMode="auto">
          <a:xfrm>
            <a:off x="441325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{\displaystyle {\begin{bmatrix}n_{0}\\n_{1}\\\vdots \\n_{\omega -1}\\\end{bmatrix}}_{t+1}={\begin{bmatrix}f_{0}&amp;f_{1}&amp;f_{2}&amp;\ldots &amp;f_{\omega -2}&amp;f_{\omega -1}\\s_{0}&amp;0&amp;0&amp;\ldots &amp;0&amp;0\\0&amp;s_{1}&amp;0&amp;\ldots &amp;0&amp;0\\0&amp;0&amp;s_{2}&amp;\ldots &amp;0&amp;0\\\vdots &amp;\vdots &amp;\vdots &amp;\ddots &amp;\vdots &amp;\vdots \\0&amp;0&amp;0&amp;\ldots &amp;s_{\omega -2}&amp;0\end{bmatrix}}{\begin{bmatrix}n_{0}\\n_{1}\\\vdots \\n_{\omega -1}\end{bmatrix}}_{t}}"/>
          <p:cNvSpPr>
            <a:spLocks noChangeAspect="1" noChangeArrowheads="1"/>
          </p:cNvSpPr>
          <p:nvPr/>
        </p:nvSpPr>
        <p:spPr bwMode="auto">
          <a:xfrm>
            <a:off x="593725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{\displaystyle {\begin{bmatrix}n_{0}\\n_{1}\\\vdots \\n_{\omega -1}\\\end{bmatrix}}_{t+1}={\begin{bmatrix}f_{0}&amp;f_{1}&amp;f_{2}&amp;\ldots &amp;f_{\omega -2}&amp;f_{\omega -1}\\s_{0}&amp;0&amp;0&amp;\ldots &amp;0&amp;0\\0&amp;s_{1}&amp;0&amp;\ldots &amp;0&amp;0\\0&amp;0&amp;s_{2}&amp;\ldots &amp;0&amp;0\\\vdots &amp;\vdots &amp;\vdots &amp;\ddots &amp;\vdots &amp;\vdots \\0&amp;0&amp;0&amp;\ldots &amp;s_{\omega -2}&amp;0\end{bmatrix}}{\begin{bmatrix}n_{0}\\n_{1}\\\vdots \\n_{\omega -1}\end{bmatrix}}_{t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MATRIX PROJETION MODELS OF POPULATIONS WITH AGE STRUCTURE</a:t>
            </a:r>
            <a:endParaRPr lang="en-US" altLang="cs-CZ" sz="180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97" y="1493785"/>
            <a:ext cx="6766093" cy="289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-2575" y="378639"/>
            <a:ext cx="4574575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Different age classes or life stages differently contribute to population changes, having different survival and recruitment</a:t>
            </a:r>
            <a:endParaRPr lang="cs-CZ" altLang="cs-CZ" sz="16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97" y="4688912"/>
            <a:ext cx="6591016" cy="195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77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36" y="384564"/>
            <a:ext cx="4556263" cy="135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41" y="2178794"/>
            <a:ext cx="6085715" cy="386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MATRIX PROJETION MODELS OF POPULATIONS WITH AGE STRUCTURE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1060" y="1638734"/>
            <a:ext cx="197522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Stages in year </a:t>
            </a:r>
            <a:r>
              <a:rPr lang="cs-CZ" i="1" smtClean="0"/>
              <a:t>t</a:t>
            </a:r>
          </a:p>
          <a:p>
            <a:r>
              <a:rPr lang="cs-CZ" smtClean="0"/>
              <a:t>1        2         3        4</a:t>
            </a:r>
            <a:endParaRPr lang="cs-CZ"/>
          </a:p>
        </p:txBody>
      </p:sp>
      <p:sp>
        <p:nvSpPr>
          <p:cNvPr id="5" name="TextBox 4"/>
          <p:cNvSpPr txBox="1"/>
          <p:nvPr/>
        </p:nvSpPr>
        <p:spPr>
          <a:xfrm rot="16200000">
            <a:off x="73940" y="3145452"/>
            <a:ext cx="18378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Stages in year </a:t>
            </a:r>
            <a:r>
              <a:rPr lang="cs-CZ" i="1" smtClean="0"/>
              <a:t>t</a:t>
            </a:r>
            <a:r>
              <a:rPr lang="cs-CZ" smtClean="0"/>
              <a:t>+1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7650" y="2411212"/>
            <a:ext cx="513410" cy="1837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>
            <a:spAutoFit/>
          </a:bodyPr>
          <a:lstStyle/>
          <a:p>
            <a:r>
              <a:rPr lang="cs-CZ" smtClean="0"/>
              <a:t>1234</a:t>
            </a:r>
            <a:endParaRPr lang="cs-CZ"/>
          </a:p>
        </p:txBody>
      </p:sp>
      <p:sp>
        <p:nvSpPr>
          <p:cNvPr id="6" name="Oval 5"/>
          <p:cNvSpPr/>
          <p:nvPr/>
        </p:nvSpPr>
        <p:spPr>
          <a:xfrm>
            <a:off x="1691680" y="2411212"/>
            <a:ext cx="360040" cy="352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4211960" y="2411212"/>
            <a:ext cx="360040" cy="352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Arrow Connector 8"/>
          <p:cNvCxnSpPr>
            <a:stCxn id="6" idx="4"/>
          </p:cNvCxnSpPr>
          <p:nvPr/>
        </p:nvCxnSpPr>
        <p:spPr>
          <a:xfrm>
            <a:off x="1871700" y="2763859"/>
            <a:ext cx="630070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4"/>
          </p:cNvCxnSpPr>
          <p:nvPr/>
        </p:nvCxnSpPr>
        <p:spPr>
          <a:xfrm flipH="1">
            <a:off x="2726795" y="2763859"/>
            <a:ext cx="1665185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31740" y="2411212"/>
            <a:ext cx="360040" cy="352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>
            <a:off x="4217095" y="2781724"/>
            <a:ext cx="360040" cy="352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Straight Arrow Connector 15"/>
          <p:cNvCxnSpPr>
            <a:stCxn id="14" idx="4"/>
          </p:cNvCxnSpPr>
          <p:nvPr/>
        </p:nvCxnSpPr>
        <p:spPr>
          <a:xfrm>
            <a:off x="2411760" y="2763859"/>
            <a:ext cx="1530170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031940" y="3134371"/>
            <a:ext cx="365176" cy="1249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211960" y="3134371"/>
            <a:ext cx="360040" cy="352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2816805" y="2403819"/>
            <a:ext cx="360040" cy="352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Straight Arrow Connector 23"/>
          <p:cNvCxnSpPr>
            <a:stCxn id="22" idx="4"/>
          </p:cNvCxnSpPr>
          <p:nvPr/>
        </p:nvCxnSpPr>
        <p:spPr>
          <a:xfrm>
            <a:off x="2996825" y="2756466"/>
            <a:ext cx="2295255" cy="1627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44380" y="3330118"/>
            <a:ext cx="882715" cy="1053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356865" y="2403819"/>
            <a:ext cx="360040" cy="352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al 32"/>
          <p:cNvSpPr/>
          <p:nvPr/>
        </p:nvSpPr>
        <p:spPr>
          <a:xfrm>
            <a:off x="4211960" y="3483939"/>
            <a:ext cx="360040" cy="352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Straight Arrow Connector 33"/>
          <p:cNvCxnSpPr>
            <a:stCxn id="32" idx="4"/>
          </p:cNvCxnSpPr>
          <p:nvPr/>
        </p:nvCxnSpPr>
        <p:spPr>
          <a:xfrm>
            <a:off x="3536885" y="2756466"/>
            <a:ext cx="3240360" cy="158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44380" y="3639418"/>
            <a:ext cx="2097850" cy="744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Elbow Connector 2056"/>
          <p:cNvCxnSpPr/>
          <p:nvPr/>
        </p:nvCxnSpPr>
        <p:spPr>
          <a:xfrm rot="16200000" flipV="1">
            <a:off x="4782655" y="2929506"/>
            <a:ext cx="3404119" cy="2115238"/>
          </a:xfrm>
          <a:prstGeom prst="bentConnector3">
            <a:avLst>
              <a:gd name="adj1" fmla="val 11270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Rectangle 2069"/>
          <p:cNvSpPr/>
          <p:nvPr/>
        </p:nvSpPr>
        <p:spPr>
          <a:xfrm>
            <a:off x="1647940" y="4109042"/>
            <a:ext cx="5760640" cy="206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5"/>
          <p:cNvSpPr txBox="1">
            <a:spLocks noChangeArrowheads="1"/>
          </p:cNvSpPr>
          <p:nvPr/>
        </p:nvSpPr>
        <p:spPr bwMode="auto">
          <a:xfrm>
            <a:off x="-2575" y="378639"/>
            <a:ext cx="4574575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Different age classes or life stages differently contribute to population changes, having different survival and recruitment</a:t>
            </a: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17340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5" grpId="0" animBg="1"/>
      <p:bldP spid="21" grpId="0" animBg="1"/>
      <p:bldP spid="22" grpId="0" animBg="1"/>
      <p:bldP spid="32" grpId="0" animBg="1"/>
      <p:bldP spid="33" grpId="0" animBg="1"/>
      <p:bldP spid="20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619" y="2145630"/>
            <a:ext cx="207023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Populations with non-overlapping generations</a:t>
            </a:r>
            <a:endParaRPr lang="cs-CZ"/>
          </a:p>
        </p:txBody>
      </p:sp>
      <p:sp>
        <p:nvSpPr>
          <p:cNvPr id="4" name="TextBox 3"/>
          <p:cNvSpPr txBox="1"/>
          <p:nvPr/>
        </p:nvSpPr>
        <p:spPr>
          <a:xfrm>
            <a:off x="5967154" y="2145630"/>
            <a:ext cx="207023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Populations with overlapping generations</a:t>
            </a:r>
            <a:endParaRPr lang="cs-CZ"/>
          </a:p>
        </p:txBody>
      </p:sp>
      <p:cxnSp>
        <p:nvCxnSpPr>
          <p:cNvPr id="6" name="Straight Connector 5"/>
          <p:cNvCxnSpPr>
            <a:endCxn id="3" idx="0"/>
          </p:cNvCxnSpPr>
          <p:nvPr/>
        </p:nvCxnSpPr>
        <p:spPr>
          <a:xfrm flipH="1">
            <a:off x="2186735" y="1852124"/>
            <a:ext cx="2385265" cy="293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0"/>
          </p:cNvCxnSpPr>
          <p:nvPr/>
        </p:nvCxnSpPr>
        <p:spPr>
          <a:xfrm>
            <a:off x="4572000" y="1852124"/>
            <a:ext cx="2430270" cy="293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06615" y="3546928"/>
            <a:ext cx="30603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Difference equations with delayed density dependences</a:t>
            </a:r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5967154" y="3543333"/>
            <a:ext cx="261029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Projection matrix population models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95" y="5817269"/>
            <a:ext cx="2655295" cy="102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2096725" y="3159137"/>
            <a:ext cx="0" cy="314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92280" y="3159137"/>
            <a:ext cx="0" cy="292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01360" y="4259888"/>
                <a:ext cx="1379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60" y="4259888"/>
                <a:ext cx="137986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01360" y="4674225"/>
                <a:ext cx="1471428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λ</m:t>
                              </m:r>
                            </m:e>
                            <m:sub/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60" y="4674225"/>
                <a:ext cx="1471428" cy="3742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22694" y="4304893"/>
                <a:ext cx="1362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/>
                            </a:rPr>
                            <m:t>𝑳𝒏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694" y="4304893"/>
                <a:ext cx="13621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53947" y="4809925"/>
                <a:ext cx="1488934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b="1" i="1" smtClean="0">
                                  <a:latin typeface="Cambria Math"/>
                                </a:rPr>
                                <m:t>𝑳</m:t>
                              </m:r>
                            </m:e>
                            <m:sub/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  <m:r>
                            <a:rPr lang="cs-CZ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947" y="4809925"/>
                <a:ext cx="1488934" cy="3742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12589" y="5383480"/>
                <a:ext cx="474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589" y="5383480"/>
                <a:ext cx="47442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60523" y="5446904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523" y="5446904"/>
                <a:ext cx="36740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87335" y="5402932"/>
                <a:ext cx="6940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  <m:r>
                            <a:rPr lang="cs-CZ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35" y="5402932"/>
                <a:ext cx="69403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MATRIX PROJETION MODELS OF POPULATIONS WITH AGE STRUCTURE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23" name="TextovéPole 5"/>
          <p:cNvSpPr txBox="1">
            <a:spLocks noChangeArrowheads="1"/>
          </p:cNvSpPr>
          <p:nvPr/>
        </p:nvSpPr>
        <p:spPr bwMode="auto">
          <a:xfrm>
            <a:off x="-2575" y="378639"/>
            <a:ext cx="4574575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Different age classes or life stages differently contribute to population changes, having different survival and recruitment</a:t>
            </a:r>
            <a:endParaRPr lang="cs-CZ" altLang="cs-CZ" sz="160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36" y="384564"/>
            <a:ext cx="4556263" cy="135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746575" y="2663915"/>
            <a:ext cx="4391074" cy="3389675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261387" y="2258870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GENERALITY</a:t>
            </a:r>
            <a:endParaRPr lang="cs-CZ"/>
          </a:p>
        </p:txBody>
      </p:sp>
      <p:sp>
        <p:nvSpPr>
          <p:cNvPr id="4" name="TextBox 3"/>
          <p:cNvSpPr txBox="1"/>
          <p:nvPr/>
        </p:nvSpPr>
        <p:spPr>
          <a:xfrm>
            <a:off x="4731212" y="6053590"/>
            <a:ext cx="101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REALISM</a:t>
            </a:r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296525" y="6053590"/>
            <a:ext cx="11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PRECISION</a:t>
            </a:r>
            <a:endParaRPr lang="cs-CZ"/>
          </a:p>
        </p:txBody>
      </p:sp>
      <p:sp>
        <p:nvSpPr>
          <p:cNvPr id="6" name="Oval 5"/>
          <p:cNvSpPr/>
          <p:nvPr/>
        </p:nvSpPr>
        <p:spPr>
          <a:xfrm>
            <a:off x="3086835" y="3293985"/>
            <a:ext cx="180020" cy="1800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4539394" y="3199329"/>
            <a:ext cx="173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logistic equation</a:t>
            </a:r>
            <a:endParaRPr lang="cs-CZ"/>
          </a:p>
        </p:txBody>
      </p:sp>
      <p:cxnSp>
        <p:nvCxnSpPr>
          <p:cNvPr id="8" name="Straight Connector 7"/>
          <p:cNvCxnSpPr>
            <a:stCxn id="6" idx="6"/>
            <a:endCxn id="7" idx="1"/>
          </p:cNvCxnSpPr>
          <p:nvPr/>
        </p:nvCxnSpPr>
        <p:spPr>
          <a:xfrm>
            <a:off x="3266855" y="3383995"/>
            <a:ext cx="1272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601670" y="4689140"/>
            <a:ext cx="180020" cy="1800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MATRIX PROJETION MODELS OF POPULATIONS WITH AGE STRUCTURE</a:t>
            </a:r>
            <a:endParaRPr lang="en-US" altLang="cs-CZ" sz="18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781690" y="4794745"/>
            <a:ext cx="2949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1794" y="4589838"/>
            <a:ext cx="327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difference equations/simulations</a:t>
            </a:r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2792608" y="5769260"/>
            <a:ext cx="180020" cy="1800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72628" y="5874865"/>
            <a:ext cx="2949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74507" y="5669958"/>
            <a:ext cx="254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matrix projection models</a:t>
            </a:r>
            <a:endParaRPr lang="cs-CZ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36" y="384564"/>
            <a:ext cx="4556263" cy="135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ovéPole 5"/>
          <p:cNvSpPr txBox="1">
            <a:spLocks noChangeArrowheads="1"/>
          </p:cNvSpPr>
          <p:nvPr/>
        </p:nvSpPr>
        <p:spPr bwMode="auto">
          <a:xfrm>
            <a:off x="-2575" y="378639"/>
            <a:ext cx="4574575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Different age classes or life stages differently contribute to population changes, having different survival and recruitment</a:t>
            </a: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40119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DYNAMICAL SYSTEMS</a:t>
            </a:r>
            <a:endParaRPr lang="en-US" altLang="cs-CZ" sz="180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85905" y="953725"/>
            <a:ext cx="5441590" cy="3419617"/>
            <a:chOff x="1218322" y="1628800"/>
            <a:chExt cx="6707356" cy="413969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322" y="1628800"/>
              <a:ext cx="6707356" cy="4139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82970" y="3339280"/>
              <a:ext cx="130555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smtClean="0"/>
                <a:t>STABLE STATE</a:t>
              </a:r>
            </a:p>
            <a:p>
              <a:endParaRPr lang="cs-CZ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52020" y="2033845"/>
              <a:ext cx="183556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smtClean="0"/>
                <a:t>EXTERNAL </a:t>
              </a:r>
            </a:p>
            <a:p>
              <a:r>
                <a:rPr lang="cs-CZ" sz="1600" smtClean="0"/>
                <a:t>DISTURBANCE          </a:t>
              </a:r>
              <a:endParaRPr lang="cs-CZ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6100" y="4554125"/>
              <a:ext cx="8260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smtClean="0"/>
                <a:t>STABLE </a:t>
              </a:r>
            </a:p>
            <a:p>
              <a:r>
                <a:rPr lang="cs-CZ" sz="1600" smtClean="0"/>
                <a:t>CYCLE</a:t>
              </a:r>
              <a:endParaRPr lang="cs-CZ" sz="16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6505" y="458670"/>
            <a:ext cx="79845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FF0000"/>
                </a:solidFill>
              </a:rPr>
              <a:t>Dynamics – movement in a state space (driven by deterministic or stochastic rules)</a:t>
            </a:r>
          </a:p>
          <a:p>
            <a:endParaRPr lang="cs-CZ" smtClean="0"/>
          </a:p>
          <a:p>
            <a:r>
              <a:rPr lang="cs-CZ" u="sng" smtClean="0"/>
              <a:t>Key concepts</a:t>
            </a:r>
            <a:r>
              <a:rPr lang="cs-CZ" smtClean="0"/>
              <a:t>:</a:t>
            </a:r>
            <a:endParaRPr lang="cs-CZ"/>
          </a:p>
          <a:p>
            <a:endParaRPr lang="cs-CZ" smtClean="0"/>
          </a:p>
          <a:p>
            <a:r>
              <a:rPr lang="cs-CZ" smtClean="0"/>
              <a:t>Attractors</a:t>
            </a:r>
          </a:p>
          <a:p>
            <a:r>
              <a:rPr lang="cs-CZ" smtClean="0"/>
              <a:t>Basin of attraction</a:t>
            </a:r>
          </a:p>
          <a:p>
            <a:r>
              <a:rPr lang="cs-CZ" smtClean="0"/>
              <a:t>Equilibria (fixed points)</a:t>
            </a:r>
          </a:p>
          <a:p>
            <a:r>
              <a:rPr lang="cs-CZ" smtClean="0"/>
              <a:t>Stability</a:t>
            </a:r>
          </a:p>
          <a:p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9" y="3524193"/>
            <a:ext cx="3247526" cy="323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47" y="4355903"/>
            <a:ext cx="4394453" cy="252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2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MATRIX PROJETION MODELS OF POPULATIONS WITH AGE STRUCTURE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670"/>
            <a:ext cx="7002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smtClean="0">
                <a:solidFill>
                  <a:srgbClr val="C00000"/>
                </a:solidFill>
              </a:rPr>
              <a:t>Important results from matrix projection models:</a:t>
            </a:r>
          </a:p>
          <a:p>
            <a:endParaRPr lang="cs-CZ" sz="1600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If transition probabilities are constant, age structure stabilizes based on the projection matrix (it is its dominant eigenvector)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2798930"/>
            <a:ext cx="5634525" cy="39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C:\Users\storch\Desktop\DSC_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8910"/>
            <a:ext cx="2826059" cy="423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483648"/>
            <a:ext cx="2848730" cy="11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https://upload.wikimedia.org/wikipedia/en/thumb/0/0b/Alfred_J._Lotka.jpg/220px-Alfred_J._Lot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45" y="366712"/>
            <a:ext cx="1690455" cy="22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53545" y="2625775"/>
            <a:ext cx="1511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Alfred Lotka 1939 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6686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MATRIX PROJETION MODELS OF POPULATIONS WITH AGE STRUCTURE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670"/>
            <a:ext cx="686725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smtClean="0">
                <a:solidFill>
                  <a:srgbClr val="C00000"/>
                </a:solidFill>
              </a:rPr>
              <a:t>Important results from matrix projection models:</a:t>
            </a:r>
          </a:p>
          <a:p>
            <a:endParaRPr lang="cs-CZ" sz="1600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If transition probabilities are constant, age structure stabilizes based on the Leslie matrix (it is its dominant eigenvector)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Population growth rate is then uniquely determined by the matrix (it is the eigenvalue of its dominant eigenvector); growth is then exponential</a:t>
            </a:r>
          </a:p>
        </p:txBody>
      </p:sp>
      <p:pic>
        <p:nvPicPr>
          <p:cNvPr id="3076" name="Picture 4" descr="Euler: Tne Man and the Mathematical Physic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98" y="366713"/>
            <a:ext cx="1784182" cy="21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4239" y="2523400"/>
            <a:ext cx="169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Leonhard Euler 1760</a:t>
            </a:r>
            <a:endParaRPr lang="cs-CZ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6535" y="5595256"/>
                <a:ext cx="2042547" cy="84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1=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ω</m:t>
                          </m:r>
                        </m:sup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𝑟𝑥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5595256"/>
                <a:ext cx="2042547" cy="8490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6535" y="2618910"/>
            <a:ext cx="213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smtClean="0"/>
              <a:t>Euler-Lotka equation</a:t>
            </a:r>
            <a:endParaRPr lang="cs-CZ" u="sn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033" y="3570031"/>
                <a:ext cx="1869550" cy="84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1=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ω</m:t>
                          </m:r>
                        </m:sup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33" y="3570031"/>
                <a:ext cx="1869550" cy="8490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4662" y="4914165"/>
                <a:ext cx="1101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𝑙𝑜𝑔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662" y="4914165"/>
                <a:ext cx="110184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2798930"/>
            <a:ext cx="5634525" cy="39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6525" y="4761666"/>
                <a:ext cx="1554593" cy="683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λ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25" y="4761666"/>
                <a:ext cx="1554593" cy="6833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ědí, že okamžité vypuštění do moře je velmi důležit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93" y="4326659"/>
            <a:ext cx="3797008" cy="25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MATRIX PROJETION MODELS OF POPULATIONS WITH AGE STRUCTURE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670"/>
            <a:ext cx="69572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smtClean="0">
                <a:solidFill>
                  <a:srgbClr val="C00000"/>
                </a:solidFill>
              </a:rPr>
              <a:t>Important results from matrix projection models:</a:t>
            </a:r>
          </a:p>
          <a:p>
            <a:endParaRPr lang="cs-CZ" sz="1600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If transition probabilities are constant, age structure stabilizes based on the Leslie matrix (it is its dominant eigenvector)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Population growth rate is then uniquely determined by the matrix (it is the eigenvalue of its dominant eigenvector); </a:t>
            </a:r>
            <a:r>
              <a:rPr lang="cs-CZ" sz="1600">
                <a:solidFill>
                  <a:schemeClr val="bg1">
                    <a:lumMod val="65000"/>
                  </a:schemeClr>
                </a:solidFill>
              </a:rPr>
              <a:t>growth is then </a:t>
            </a: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exponential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Population growth rate is differently sensitive to a perturbation of different elemens of the matrix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526" y="2798930"/>
            <a:ext cx="585064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smtClean="0"/>
              <a:t>Sensitivity analysis – how sensitive is population growth rate to </a:t>
            </a:r>
            <a:r>
              <a:rPr lang="cs-CZ" sz="1600" b="1" smtClean="0"/>
              <a:t>absolute</a:t>
            </a:r>
            <a:r>
              <a:rPr lang="cs-CZ" sz="1600" smtClean="0"/>
              <a:t> change of given element</a:t>
            </a:r>
            <a:endParaRPr lang="cs-CZ" sz="1600"/>
          </a:p>
        </p:txBody>
      </p:sp>
      <p:sp>
        <p:nvSpPr>
          <p:cNvPr id="13" name="TextBox 12"/>
          <p:cNvSpPr txBox="1"/>
          <p:nvPr/>
        </p:nvSpPr>
        <p:spPr>
          <a:xfrm>
            <a:off x="296525" y="3502749"/>
            <a:ext cx="585064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smtClean="0"/>
              <a:t>Elasticity analysis – how sensitive is population growth rate to </a:t>
            </a:r>
            <a:r>
              <a:rPr lang="cs-CZ" sz="1600" b="1" smtClean="0"/>
              <a:t>relative </a:t>
            </a:r>
            <a:r>
              <a:rPr lang="cs-CZ" sz="1600" smtClean="0"/>
              <a:t>change of given element</a:t>
            </a:r>
            <a:endParaRPr lang="cs-CZ" sz="16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1" y="4166434"/>
            <a:ext cx="3671900" cy="269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75093" y="4166434"/>
            <a:ext cx="37970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Application: Kemp</a:t>
            </a:r>
            <a:r>
              <a:rPr lang="en-GB" smtClean="0"/>
              <a:t>’s</a:t>
            </a:r>
            <a:r>
              <a:rPr lang="cs-CZ" smtClean="0"/>
              <a:t> ridley turtle </a:t>
            </a:r>
            <a:r>
              <a:rPr lang="cs-CZ" i="1" smtClean="0"/>
              <a:t>(Lepidochelys kempi)</a:t>
            </a:r>
            <a:endParaRPr lang="cs-CZ" i="1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85" y="2888940"/>
            <a:ext cx="2848730" cy="11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8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obr0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98" y="3023955"/>
            <a:ext cx="2949897" cy="377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MATRIX PROJETION MODELS OF POPULATIONS WITH AGE STRUCTURE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670"/>
            <a:ext cx="704727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smtClean="0">
                <a:solidFill>
                  <a:srgbClr val="C00000"/>
                </a:solidFill>
              </a:rPr>
              <a:t>Important results from matrix projection models:</a:t>
            </a:r>
          </a:p>
          <a:p>
            <a:endParaRPr lang="cs-CZ" sz="1600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If transition probabilities are constant, age structure stabilizes based on the Leslie matrix (it is its dominant eigenvector)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Population growth rate is then uniquely determined by the matrix (it is the eigenvalue of its dominant eigenvector); </a:t>
            </a:r>
            <a:r>
              <a:rPr lang="cs-CZ" sz="1600">
                <a:solidFill>
                  <a:schemeClr val="bg1">
                    <a:lumMod val="65000"/>
                  </a:schemeClr>
                </a:solidFill>
              </a:rPr>
              <a:t>growth is then </a:t>
            </a: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exponential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Population growth rate is differently sensitive to a perturbation of different elemens of the matrix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Different age stages are differently sensitive to various factors, including weather, competitors/predators and </a:t>
            </a:r>
            <a:r>
              <a:rPr lang="cs-CZ" sz="1600" b="1" smtClean="0"/>
              <a:t>own population density</a:t>
            </a:r>
            <a:r>
              <a:rPr lang="cs-CZ" sz="1600" smtClean="0"/>
              <a:t>; this can lead     to delayed population responses to density and oscillations</a:t>
            </a:r>
          </a:p>
        </p:txBody>
      </p:sp>
      <p:pic>
        <p:nvPicPr>
          <p:cNvPr id="21" name="Picture 7" descr="obr08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98" y="3649098"/>
            <a:ext cx="4255786" cy="314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481004" y="4741379"/>
            <a:ext cx="16182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smtClean="0"/>
              <a:t>relative mortality</a:t>
            </a:r>
            <a:endParaRPr lang="cs-CZ" sz="1600"/>
          </a:p>
        </p:txBody>
      </p:sp>
      <p:sp>
        <p:nvSpPr>
          <p:cNvPr id="23" name="TextBox 22"/>
          <p:cNvSpPr txBox="1"/>
          <p:nvPr/>
        </p:nvSpPr>
        <p:spPr>
          <a:xfrm>
            <a:off x="4069703" y="4014065"/>
            <a:ext cx="15301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smtClean="0"/>
              <a:t>total mortality</a:t>
            </a:r>
            <a:endParaRPr lang="cs-CZ" sz="1600"/>
          </a:p>
        </p:txBody>
      </p:sp>
      <p:sp>
        <p:nvSpPr>
          <p:cNvPr id="24" name="TextBox 23"/>
          <p:cNvSpPr txBox="1"/>
          <p:nvPr/>
        </p:nvSpPr>
        <p:spPr>
          <a:xfrm>
            <a:off x="4585612" y="4576825"/>
            <a:ext cx="94840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smtClean="0"/>
              <a:t>juvenile</a:t>
            </a:r>
          </a:p>
          <a:p>
            <a:r>
              <a:rPr lang="cs-CZ" sz="1600" smtClean="0"/>
              <a:t>mortality</a:t>
            </a:r>
            <a:endParaRPr lang="cs-CZ" sz="1600"/>
          </a:p>
        </p:txBody>
      </p:sp>
      <p:sp>
        <p:nvSpPr>
          <p:cNvPr id="25" name="TextBox 24"/>
          <p:cNvSpPr txBox="1"/>
          <p:nvPr/>
        </p:nvSpPr>
        <p:spPr>
          <a:xfrm>
            <a:off x="4584383" y="5314000"/>
            <a:ext cx="94840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smtClean="0"/>
              <a:t>adult</a:t>
            </a:r>
          </a:p>
          <a:p>
            <a:r>
              <a:rPr lang="cs-CZ" sz="1600" smtClean="0"/>
              <a:t>mortality</a:t>
            </a:r>
            <a:endParaRPr lang="cs-CZ" sz="1600"/>
          </a:p>
        </p:txBody>
      </p:sp>
      <p:sp>
        <p:nvSpPr>
          <p:cNvPr id="26" name="TextBox 25"/>
          <p:cNvSpPr txBox="1"/>
          <p:nvPr/>
        </p:nvSpPr>
        <p:spPr>
          <a:xfrm>
            <a:off x="2551704" y="6458803"/>
            <a:ext cx="15301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smtClean="0"/>
              <a:t>time (years)</a:t>
            </a:r>
            <a:endParaRPr lang="cs-CZ" sz="1600"/>
          </a:p>
        </p:txBody>
      </p:sp>
      <p:sp>
        <p:nvSpPr>
          <p:cNvPr id="27" name="TextBox 26"/>
          <p:cNvSpPr txBox="1"/>
          <p:nvPr/>
        </p:nvSpPr>
        <p:spPr>
          <a:xfrm>
            <a:off x="6634988" y="6264605"/>
            <a:ext cx="1980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600" smtClean="0"/>
              <a:t>log abundance          </a:t>
            </a:r>
          </a:p>
          <a:p>
            <a:endParaRPr lang="cs-CZ" sz="160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185626" y="5296815"/>
            <a:ext cx="1913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600" smtClean="0"/>
              <a:t>adult mortality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31551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440" y="4098827"/>
            <a:ext cx="9158440" cy="135421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/>
              <a:t>Traditional distinction between population limitation and population regulation is obsolette – various vital rates react to various factors, and density-dependence in some form is </a:t>
            </a:r>
            <a:r>
              <a:rPr lang="cs-CZ" altLang="cs-CZ" smtClean="0"/>
              <a:t>ubiquitous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mtClean="0"/>
              <a:t>Presence of species depends on lambda </a:t>
            </a:r>
            <a:r>
              <a:rPr lang="en-GB" altLang="cs-CZ" smtClean="0"/>
              <a:t>&gt;</a:t>
            </a:r>
            <a:r>
              <a:rPr lang="cs-CZ" altLang="cs-CZ" smtClean="0"/>
              <a:t>=1, affected by the combination of all the matrix elements (recruitment and survival of all age classes), but not with the same importance</a:t>
            </a:r>
            <a:endParaRPr lang="cs-CZ" altLang="cs-CZ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MATRIX PROJETION MODELS OF POPULATIONS WITH AGE STRUCTURE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670"/>
            <a:ext cx="704727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smtClean="0">
                <a:solidFill>
                  <a:srgbClr val="C00000"/>
                </a:solidFill>
              </a:rPr>
              <a:t>Important results from matrix projection models:</a:t>
            </a:r>
          </a:p>
          <a:p>
            <a:endParaRPr lang="cs-CZ" sz="1600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If transition probabilities are constant, age structure stabilizes based on the Leslie matrix (it is its dominant eigenvector)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Population growth rate is then uniquely determined by the matrix (it is the eigenvalue of its dominant eigenvector); </a:t>
            </a:r>
            <a:r>
              <a:rPr lang="cs-CZ" sz="1600"/>
              <a:t>growth is then </a:t>
            </a:r>
            <a:r>
              <a:rPr lang="cs-CZ" sz="1600" smtClean="0"/>
              <a:t>exponential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Population growth rate is differently sensitive to a perturbation of different elemens of the matrix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Different age stages are differently sensitive to various factors, including weather, competitors/predators and </a:t>
            </a:r>
            <a:r>
              <a:rPr lang="cs-CZ" sz="1600" b="1" smtClean="0"/>
              <a:t>own population density</a:t>
            </a:r>
            <a:r>
              <a:rPr lang="cs-CZ" sz="1600" smtClean="0"/>
              <a:t>; this can lead     to delayed population responses to density and oscillations</a:t>
            </a:r>
          </a:p>
        </p:txBody>
      </p:sp>
    </p:spTree>
    <p:extLst>
      <p:ext uri="{BB962C8B-B14F-4D97-AF65-F5344CB8AC3E}">
        <p14:creationId xmlns:p14="http://schemas.microsoft.com/office/powerpoint/2010/main" val="4698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8" y="1435192"/>
            <a:ext cx="4662010" cy="420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" y="0"/>
            <a:ext cx="9172425" cy="3667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Concluding remarks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4" name="TextovéPole 5"/>
          <p:cNvSpPr txBox="1">
            <a:spLocks noChangeArrowheads="1"/>
          </p:cNvSpPr>
          <p:nvPr/>
        </p:nvSpPr>
        <p:spPr bwMode="auto">
          <a:xfrm>
            <a:off x="4578870" y="769342"/>
            <a:ext cx="4580130" cy="553997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600" smtClean="0"/>
              <a:t>Population trajectories are extremely variable, due to external and internal effects and various feedbacks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600" smtClean="0"/>
              <a:t>Still, they reveal common properties, namely (1) persistence, (2) boundedness, and (3) return tendency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600"/>
              <a:t>Traditional distinction between population limitation and population regulation is obsolette – various vital rates react to various factors, and density-dependence in some form is ubiquitous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600" smtClean="0"/>
              <a:t>Logistic equation is a good general approximation of the dynamics; carrying capacity is the stable equilibrium of dynamics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600" smtClean="0"/>
              <a:t>Oscillations can be due to delayed response to population density, but other options are more probable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600" smtClean="0"/>
              <a:t>Strong delayed density-dependence can lead to chaos, but its presence in nature is unclear</a:t>
            </a:r>
          </a:p>
        </p:txBody>
      </p:sp>
    </p:spTree>
    <p:extLst>
      <p:ext uri="{BB962C8B-B14F-4D97-AF65-F5344CB8AC3E}">
        <p14:creationId xmlns:p14="http://schemas.microsoft.com/office/powerpoint/2010/main" val="18751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8459"/>
            <a:ext cx="4572000" cy="424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DYNAMICAL SYSTEMS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05" y="458670"/>
            <a:ext cx="80566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FF0000"/>
                </a:solidFill>
              </a:rPr>
              <a:t>Dynamics – movement in a state </a:t>
            </a:r>
            <a:r>
              <a:rPr lang="cs-CZ" b="1">
                <a:solidFill>
                  <a:srgbClr val="FF0000"/>
                </a:solidFill>
              </a:rPr>
              <a:t>space (driven by deterministic or stochastic rules</a:t>
            </a:r>
            <a:r>
              <a:rPr lang="cs-CZ" b="1" smtClean="0">
                <a:solidFill>
                  <a:srgbClr val="FF0000"/>
                </a:solidFill>
              </a:rPr>
              <a:t>)</a:t>
            </a:r>
          </a:p>
          <a:p>
            <a:endParaRPr lang="cs-CZ" smtClean="0"/>
          </a:p>
          <a:p>
            <a:r>
              <a:rPr lang="cs-CZ" u="sng" smtClean="0"/>
              <a:t>Key concepts</a:t>
            </a:r>
            <a:r>
              <a:rPr lang="cs-CZ" smtClean="0"/>
              <a:t>:</a:t>
            </a:r>
            <a:endParaRPr lang="cs-CZ"/>
          </a:p>
          <a:p>
            <a:endParaRPr lang="cs-CZ" smtClean="0"/>
          </a:p>
          <a:p>
            <a:r>
              <a:rPr lang="cs-CZ" smtClean="0"/>
              <a:t>Attractors</a:t>
            </a:r>
          </a:p>
          <a:p>
            <a:r>
              <a:rPr lang="cs-CZ" smtClean="0"/>
              <a:t>Basin of attraction</a:t>
            </a:r>
          </a:p>
          <a:p>
            <a:r>
              <a:rPr lang="cs-CZ" smtClean="0"/>
              <a:t>Equilibria (fixed points)</a:t>
            </a:r>
          </a:p>
          <a:p>
            <a:r>
              <a:rPr lang="cs-CZ" smtClean="0"/>
              <a:t>Stability</a:t>
            </a:r>
          </a:p>
          <a:p>
            <a:r>
              <a:rPr lang="cs-CZ" smtClean="0"/>
              <a:t>State variables</a:t>
            </a:r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9" y="3524193"/>
            <a:ext cx="3247526" cy="323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3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Skupina 29"/>
          <p:cNvGrpSpPr>
            <a:grpSpLocks/>
          </p:cNvGrpSpPr>
          <p:nvPr/>
        </p:nvGrpSpPr>
        <p:grpSpPr bwMode="auto">
          <a:xfrm>
            <a:off x="2861810" y="3036716"/>
            <a:ext cx="3879850" cy="3722654"/>
            <a:chOff x="1052052" y="2668270"/>
            <a:chExt cx="3879988" cy="3722317"/>
          </a:xfrm>
        </p:grpSpPr>
        <p:cxnSp>
          <p:nvCxnSpPr>
            <p:cNvPr id="24" name="Přímá spojnice 23"/>
            <p:cNvCxnSpPr/>
            <p:nvPr/>
          </p:nvCxnSpPr>
          <p:spPr>
            <a:xfrm>
              <a:off x="1402901" y="2852403"/>
              <a:ext cx="0" cy="3168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1402901" y="6020766"/>
              <a:ext cx="3529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8" name="Obdélník 26"/>
            <p:cNvSpPr>
              <a:spLocks noChangeArrowheads="1"/>
            </p:cNvSpPr>
            <p:nvPr/>
          </p:nvSpPr>
          <p:spPr bwMode="auto">
            <a:xfrm>
              <a:off x="1052052" y="266827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N</a:t>
              </a:r>
              <a:endParaRPr lang="cs-CZ" altLang="cs-CZ" sz="1800"/>
            </a:p>
          </p:txBody>
        </p:sp>
        <p:sp>
          <p:nvSpPr>
            <p:cNvPr id="5129" name="Obdélník 27"/>
            <p:cNvSpPr>
              <a:spLocks noChangeArrowheads="1"/>
            </p:cNvSpPr>
            <p:nvPr/>
          </p:nvSpPr>
          <p:spPr bwMode="auto">
            <a:xfrm>
              <a:off x="3069028" y="6021288"/>
              <a:ext cx="620705" cy="36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 smtClean="0"/>
                <a:t>time</a:t>
              </a:r>
              <a:endParaRPr lang="cs-CZ" altLang="cs-CZ" sz="1800"/>
            </a:p>
          </p:txBody>
        </p:sp>
      </p:grpSp>
      <p:sp>
        <p:nvSpPr>
          <p:cNvPr id="29" name="Volný tvar 28"/>
          <p:cNvSpPr/>
          <p:nvPr/>
        </p:nvSpPr>
        <p:spPr>
          <a:xfrm>
            <a:off x="3209472" y="3195466"/>
            <a:ext cx="2884488" cy="3200400"/>
          </a:xfrm>
          <a:custGeom>
            <a:avLst/>
            <a:gdLst>
              <a:gd name="connsiteX0" fmla="*/ 0 w 2243797"/>
              <a:gd name="connsiteY0" fmla="*/ 3200400 h 3200400"/>
              <a:gd name="connsiteX1" fmla="*/ 597877 w 2243797"/>
              <a:gd name="connsiteY1" fmla="*/ 3101926 h 3200400"/>
              <a:gd name="connsiteX2" fmla="*/ 1174653 w 2243797"/>
              <a:gd name="connsiteY2" fmla="*/ 2799471 h 3200400"/>
              <a:gd name="connsiteX3" fmla="*/ 1575582 w 2243797"/>
              <a:gd name="connsiteY3" fmla="*/ 2314136 h 3200400"/>
              <a:gd name="connsiteX4" fmla="*/ 1878037 w 2243797"/>
              <a:gd name="connsiteY4" fmla="*/ 1730326 h 3200400"/>
              <a:gd name="connsiteX5" fmla="*/ 2089053 w 2243797"/>
              <a:gd name="connsiteY5" fmla="*/ 1019908 h 3200400"/>
              <a:gd name="connsiteX6" fmla="*/ 2201594 w 2243797"/>
              <a:gd name="connsiteY6" fmla="*/ 372794 h 3200400"/>
              <a:gd name="connsiteX7" fmla="*/ 2243797 w 2243797"/>
              <a:gd name="connsiteY7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3797" h="3200400">
                <a:moveTo>
                  <a:pt x="0" y="3200400"/>
                </a:moveTo>
                <a:cubicBezTo>
                  <a:pt x="201050" y="3184574"/>
                  <a:pt x="402101" y="3168748"/>
                  <a:pt x="597877" y="3101926"/>
                </a:cubicBezTo>
                <a:cubicBezTo>
                  <a:pt x="793653" y="3035104"/>
                  <a:pt x="1011702" y="2930769"/>
                  <a:pt x="1174653" y="2799471"/>
                </a:cubicBezTo>
                <a:cubicBezTo>
                  <a:pt x="1337604" y="2668173"/>
                  <a:pt x="1458351" y="2492327"/>
                  <a:pt x="1575582" y="2314136"/>
                </a:cubicBezTo>
                <a:cubicBezTo>
                  <a:pt x="1692813" y="2135945"/>
                  <a:pt x="1792459" y="1946031"/>
                  <a:pt x="1878037" y="1730326"/>
                </a:cubicBezTo>
                <a:cubicBezTo>
                  <a:pt x="1963615" y="1514621"/>
                  <a:pt x="2035127" y="1246163"/>
                  <a:pt x="2089053" y="1019908"/>
                </a:cubicBezTo>
                <a:cubicBezTo>
                  <a:pt x="2142979" y="793653"/>
                  <a:pt x="2175803" y="542779"/>
                  <a:pt x="2201594" y="372794"/>
                </a:cubicBezTo>
                <a:cubicBezTo>
                  <a:pt x="2227385" y="202809"/>
                  <a:pt x="2235591" y="101404"/>
                  <a:pt x="2243797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BASIC MODEL OF POPULATION GROWTH</a:t>
            </a:r>
            <a:endParaRPr lang="en-US" altLang="cs-CZ" sz="1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4734" y="1912811"/>
                <a:ext cx="224741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𝐵</m:t>
                      </m:r>
                      <m:r>
                        <a:rPr lang="cs-CZ" i="1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</a:rPr>
                        <m:t>𝐼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4" y="1912811"/>
                <a:ext cx="2247410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1570" y="3814845"/>
                <a:ext cx="175009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=(</m:t>
                      </m:r>
                      <m:r>
                        <a:rPr lang="cs-CZ" b="0" i="1" smtClean="0">
                          <a:latin typeface="Cambria Math"/>
                        </a:rPr>
                        <m:t>𝑏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𝑞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0" y="3814845"/>
                <a:ext cx="1750094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6989" y="4970994"/>
                <a:ext cx="1128899" cy="61824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9" y="4970994"/>
                <a:ext cx="1128899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8169" y="2812911"/>
                <a:ext cx="171963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𝑏𝑁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𝑞𝑁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69" y="2812911"/>
                <a:ext cx="1719637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https://upload.wikimedia.org/wikipedia/commons/thumb/d/d5/Thomas_Robert_Malthus_Wellcome_L0069037_-crop.jpg/220px-Thomas_Robert_Malthus_Wellcome_L0069037_-cr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65" y="345328"/>
            <a:ext cx="2186735" cy="26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8449" y="3026189"/>
            <a:ext cx="2245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Thomas R. Malthus 1798</a:t>
            </a:r>
            <a:endParaRPr lang="cs-CZ" sz="16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57987" y="2452871"/>
            <a:ext cx="0" cy="495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06715" y="2452871"/>
            <a:ext cx="135015" cy="495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321750" y="2092831"/>
            <a:ext cx="675075" cy="315035"/>
            <a:chOff x="2321750" y="1493785"/>
            <a:chExt cx="675075" cy="31503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321750" y="1493785"/>
              <a:ext cx="675075" cy="315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21750" y="1493785"/>
              <a:ext cx="675075" cy="315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>
            <a:stCxn id="19" idx="1"/>
          </p:cNvCxnSpPr>
          <p:nvPr/>
        </p:nvCxnSpPr>
        <p:spPr>
          <a:xfrm flipH="1">
            <a:off x="1511661" y="4590608"/>
            <a:ext cx="275519" cy="562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1629663" y="4073051"/>
            <a:ext cx="315034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/>
        </p:nvSpPr>
        <p:spPr>
          <a:xfrm>
            <a:off x="116505" y="458670"/>
            <a:ext cx="692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FF0000"/>
                </a:solidFill>
              </a:rPr>
              <a:t>Dynamics of a population – movement in a unidimensional state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091" y="1261297"/>
            <a:ext cx="53893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birth</a:t>
            </a:r>
            <a:endParaRPr lang="cs-CZ" sz="1400"/>
          </a:p>
        </p:txBody>
      </p:sp>
      <p:sp>
        <p:nvSpPr>
          <p:cNvPr id="25" name="TextBox 24"/>
          <p:cNvSpPr txBox="1"/>
          <p:nvPr/>
        </p:nvSpPr>
        <p:spPr>
          <a:xfrm>
            <a:off x="2000189" y="1276548"/>
            <a:ext cx="10738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immigration</a:t>
            </a:r>
            <a:endParaRPr lang="cs-CZ" sz="1400"/>
          </a:p>
        </p:txBody>
      </p:sp>
      <p:sp>
        <p:nvSpPr>
          <p:cNvPr id="28" name="TextBox 27"/>
          <p:cNvSpPr txBox="1"/>
          <p:nvPr/>
        </p:nvSpPr>
        <p:spPr>
          <a:xfrm>
            <a:off x="1206962" y="1276548"/>
            <a:ext cx="6093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death</a:t>
            </a:r>
            <a:endParaRPr lang="cs-CZ" sz="1400"/>
          </a:p>
        </p:txBody>
      </p:sp>
      <p:sp>
        <p:nvSpPr>
          <p:cNvPr id="30" name="TextBox 29"/>
          <p:cNvSpPr txBox="1"/>
          <p:nvPr/>
        </p:nvSpPr>
        <p:spPr>
          <a:xfrm>
            <a:off x="3245243" y="1264721"/>
            <a:ext cx="9792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emigration</a:t>
            </a:r>
            <a:endParaRPr lang="cs-CZ" sz="1400"/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>
            <a:off x="816556" y="1569074"/>
            <a:ext cx="695105" cy="523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5" idx="2"/>
          </p:cNvCxnSpPr>
          <p:nvPr/>
        </p:nvCxnSpPr>
        <p:spPr>
          <a:xfrm flipH="1">
            <a:off x="2384419" y="1584325"/>
            <a:ext cx="152680" cy="508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8" idx="2"/>
          </p:cNvCxnSpPr>
          <p:nvPr/>
        </p:nvCxnSpPr>
        <p:spPr>
          <a:xfrm>
            <a:off x="1511661" y="1584325"/>
            <a:ext cx="405044" cy="508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0" idx="2"/>
          </p:cNvCxnSpPr>
          <p:nvPr/>
        </p:nvCxnSpPr>
        <p:spPr>
          <a:xfrm flipH="1">
            <a:off x="2770294" y="1572498"/>
            <a:ext cx="964570" cy="520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6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/>
      <p:bldP spid="14" grpId="0" animBg="1"/>
      <p:bldP spid="15" grpId="0"/>
      <p:bldP spid="3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2"/>
          <p:cNvSpPr txBox="1">
            <a:spLocks noChangeArrowheads="1"/>
          </p:cNvSpPr>
          <p:nvPr/>
        </p:nvSpPr>
        <p:spPr bwMode="auto">
          <a:xfrm>
            <a:off x="1393825" y="981075"/>
            <a:ext cx="50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 u="sng"/>
              <a:t>dN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dt</a:t>
            </a:r>
          </a:p>
        </p:txBody>
      </p:sp>
      <p:sp>
        <p:nvSpPr>
          <p:cNvPr id="6147" name="TextovéPole 3"/>
          <p:cNvSpPr txBox="1">
            <a:spLocks noChangeArrowheads="1"/>
          </p:cNvSpPr>
          <p:nvPr/>
        </p:nvSpPr>
        <p:spPr bwMode="auto">
          <a:xfrm>
            <a:off x="1970088" y="1119188"/>
            <a:ext cx="884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=   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1800" i="1">
                <a:solidFill>
                  <a:srgbClr val="00B050"/>
                </a:solidFill>
              </a:rPr>
              <a:t>r N</a:t>
            </a:r>
          </a:p>
        </p:txBody>
      </p:sp>
      <p:sp>
        <p:nvSpPr>
          <p:cNvPr id="11" name="Obdélník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99792" y="995508"/>
            <a:ext cx="1089850" cy="61677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6794500" y="981075"/>
            <a:ext cx="0" cy="489585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vá složená závorka 16"/>
          <p:cNvSpPr/>
          <p:nvPr/>
        </p:nvSpPr>
        <p:spPr>
          <a:xfrm>
            <a:off x="6146800" y="981075"/>
            <a:ext cx="431800" cy="48958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6804025" y="1773238"/>
            <a:ext cx="1216025" cy="4103687"/>
            <a:chOff x="6300192" y="1772816"/>
            <a:chExt cx="1215731" cy="4104456"/>
          </a:xfrm>
        </p:grpSpPr>
        <p:cxnSp>
          <p:nvCxnSpPr>
            <p:cNvPr id="14" name="Přímá spojnice 13"/>
            <p:cNvCxnSpPr/>
            <p:nvPr/>
          </p:nvCxnSpPr>
          <p:spPr>
            <a:xfrm>
              <a:off x="6300192" y="1772816"/>
              <a:ext cx="0" cy="4104456"/>
            </a:xfrm>
            <a:prstGeom prst="line">
              <a:avLst/>
            </a:prstGeom>
            <a:ln w="1270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evá složená závorka 17"/>
            <p:cNvSpPr/>
            <p:nvPr/>
          </p:nvSpPr>
          <p:spPr>
            <a:xfrm flipH="1">
              <a:off x="6366851" y="1772816"/>
              <a:ext cx="791971" cy="4104456"/>
            </a:xfrm>
            <a:prstGeom prst="leftBrace">
              <a:avLst>
                <a:gd name="adj1" fmla="val 8333"/>
                <a:gd name="adj2" fmla="val 511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167" name="Obdélník 19"/>
            <p:cNvSpPr>
              <a:spLocks noChangeArrowheads="1"/>
            </p:cNvSpPr>
            <p:nvPr/>
          </p:nvSpPr>
          <p:spPr bwMode="auto">
            <a:xfrm>
              <a:off x="7164545" y="3717032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>
                  <a:solidFill>
                    <a:srgbClr val="92D050"/>
                  </a:solidFill>
                </a:rPr>
                <a:t>N</a:t>
              </a:r>
              <a:endParaRPr lang="cs-CZ" altLang="cs-CZ" sz="1800"/>
            </a:p>
          </p:txBody>
        </p:sp>
      </p:grpSp>
      <p:sp>
        <p:nvSpPr>
          <p:cNvPr id="6152" name="Obdélník 20"/>
          <p:cNvSpPr>
            <a:spLocks noChangeArrowheads="1"/>
          </p:cNvSpPr>
          <p:nvPr/>
        </p:nvSpPr>
        <p:spPr bwMode="auto">
          <a:xfrm>
            <a:off x="5740400" y="324485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FF0000"/>
                </a:solidFill>
              </a:rPr>
              <a:t>K</a:t>
            </a:r>
            <a:endParaRPr lang="cs-CZ" altLang="cs-CZ" sz="1800">
              <a:solidFill>
                <a:srgbClr val="FF0000"/>
              </a:solidFill>
            </a:endParaRPr>
          </a:p>
        </p:txBody>
      </p:sp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6894513" y="981075"/>
            <a:ext cx="1422400" cy="792163"/>
            <a:chOff x="6390684" y="980728"/>
            <a:chExt cx="1421851" cy="792088"/>
          </a:xfrm>
        </p:grpSpPr>
        <p:sp>
          <p:nvSpPr>
            <p:cNvPr id="19" name="Levá složená závorka 18"/>
            <p:cNvSpPr/>
            <p:nvPr/>
          </p:nvSpPr>
          <p:spPr>
            <a:xfrm flipH="1">
              <a:off x="6390684" y="980728"/>
              <a:ext cx="791856" cy="792088"/>
            </a:xfrm>
            <a:prstGeom prst="leftBrace">
              <a:avLst>
                <a:gd name="adj1" fmla="val 8333"/>
                <a:gd name="adj2" fmla="val 511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164" name="Obdélník 21"/>
            <p:cNvSpPr>
              <a:spLocks noChangeArrowheads="1"/>
            </p:cNvSpPr>
            <p:nvPr/>
          </p:nvSpPr>
          <p:spPr bwMode="auto">
            <a:xfrm>
              <a:off x="7230324" y="1192106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>
                  <a:solidFill>
                    <a:srgbClr val="FF0000"/>
                  </a:solidFill>
                </a:rPr>
                <a:t>K-N</a:t>
              </a:r>
              <a:endParaRPr lang="cs-CZ" altLang="cs-CZ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179388" y="2668588"/>
            <a:ext cx="3879850" cy="3722654"/>
            <a:chOff x="1052052" y="2668270"/>
            <a:chExt cx="3879988" cy="3722317"/>
          </a:xfrm>
        </p:grpSpPr>
        <p:cxnSp>
          <p:nvCxnSpPr>
            <p:cNvPr id="24" name="Přímá spojnice 23"/>
            <p:cNvCxnSpPr/>
            <p:nvPr/>
          </p:nvCxnSpPr>
          <p:spPr>
            <a:xfrm>
              <a:off x="1402901" y="2852403"/>
              <a:ext cx="0" cy="3168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1402901" y="6020766"/>
              <a:ext cx="3529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8" name="Obdélník 26"/>
            <p:cNvSpPr>
              <a:spLocks noChangeArrowheads="1"/>
            </p:cNvSpPr>
            <p:nvPr/>
          </p:nvSpPr>
          <p:spPr bwMode="auto">
            <a:xfrm>
              <a:off x="1052052" y="266827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>
                  <a:solidFill>
                    <a:srgbClr val="00B050"/>
                  </a:solidFill>
                </a:rPr>
                <a:t>N</a:t>
              </a:r>
              <a:endParaRPr lang="cs-CZ" altLang="cs-CZ" sz="1800">
                <a:solidFill>
                  <a:srgbClr val="00B050"/>
                </a:solidFill>
              </a:endParaRPr>
            </a:p>
          </p:txBody>
        </p:sp>
        <p:sp>
          <p:nvSpPr>
            <p:cNvPr id="6159" name="Obdélník 27"/>
            <p:cNvSpPr>
              <a:spLocks noChangeArrowheads="1"/>
            </p:cNvSpPr>
            <p:nvPr/>
          </p:nvSpPr>
          <p:spPr bwMode="auto">
            <a:xfrm>
              <a:off x="3069028" y="6021288"/>
              <a:ext cx="620705" cy="36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 smtClean="0">
                  <a:solidFill>
                    <a:srgbClr val="00B050"/>
                  </a:solidFill>
                </a:rPr>
                <a:t>time</a:t>
              </a:r>
              <a:endParaRPr lang="cs-CZ" altLang="cs-CZ" sz="1800">
                <a:solidFill>
                  <a:srgbClr val="00B050"/>
                </a:solidFill>
              </a:endParaRPr>
            </a:p>
          </p:txBody>
        </p:sp>
        <p:cxnSp>
          <p:nvCxnSpPr>
            <p:cNvPr id="23" name="Přímá spojnice 22"/>
            <p:cNvCxnSpPr/>
            <p:nvPr/>
          </p:nvCxnSpPr>
          <p:spPr>
            <a:xfrm>
              <a:off x="1402901" y="3885772"/>
              <a:ext cx="352913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1" name="Obdélník 24"/>
            <p:cNvSpPr>
              <a:spLocks noChangeArrowheads="1"/>
            </p:cNvSpPr>
            <p:nvPr/>
          </p:nvSpPr>
          <p:spPr bwMode="auto">
            <a:xfrm>
              <a:off x="1052052" y="3700935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>
                  <a:solidFill>
                    <a:srgbClr val="FF0000"/>
                  </a:solidFill>
                </a:rPr>
                <a:t>K</a:t>
              </a:r>
              <a:endParaRPr lang="cs-CZ" altLang="cs-CZ" sz="1800">
                <a:solidFill>
                  <a:srgbClr val="FF0000"/>
                </a:solidFill>
              </a:endParaRP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1406077" y="3888946"/>
              <a:ext cx="3518025" cy="2146106"/>
            </a:xfrm>
            <a:custGeom>
              <a:avLst/>
              <a:gdLst>
                <a:gd name="connsiteX0" fmla="*/ 0 w 3516923"/>
                <a:gd name="connsiteY0" fmla="*/ 2145323 h 2145835"/>
                <a:gd name="connsiteX1" fmla="*/ 520505 w 3516923"/>
                <a:gd name="connsiteY1" fmla="*/ 2067951 h 2145835"/>
                <a:gd name="connsiteX2" fmla="*/ 963637 w 3516923"/>
                <a:gd name="connsiteY2" fmla="*/ 1659988 h 2145835"/>
                <a:gd name="connsiteX3" fmla="*/ 1287194 w 3516923"/>
                <a:gd name="connsiteY3" fmla="*/ 970671 h 2145835"/>
                <a:gd name="connsiteX4" fmla="*/ 1526345 w 3516923"/>
                <a:gd name="connsiteY4" fmla="*/ 534572 h 2145835"/>
                <a:gd name="connsiteX5" fmla="*/ 1835834 w 3516923"/>
                <a:gd name="connsiteY5" fmla="*/ 168812 h 2145835"/>
                <a:gd name="connsiteX6" fmla="*/ 2377440 w 3516923"/>
                <a:gd name="connsiteY6" fmla="*/ 42203 h 2145835"/>
                <a:gd name="connsiteX7" fmla="*/ 3516923 w 3516923"/>
                <a:gd name="connsiteY7" fmla="*/ 0 h 21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6923" h="2145835">
                  <a:moveTo>
                    <a:pt x="0" y="2145323"/>
                  </a:moveTo>
                  <a:cubicBezTo>
                    <a:pt x="179949" y="2147081"/>
                    <a:pt x="359899" y="2148840"/>
                    <a:pt x="520505" y="2067951"/>
                  </a:cubicBezTo>
                  <a:cubicBezTo>
                    <a:pt x="681111" y="1987062"/>
                    <a:pt x="835856" y="1842868"/>
                    <a:pt x="963637" y="1659988"/>
                  </a:cubicBezTo>
                  <a:cubicBezTo>
                    <a:pt x="1091418" y="1477108"/>
                    <a:pt x="1193409" y="1158240"/>
                    <a:pt x="1287194" y="970671"/>
                  </a:cubicBezTo>
                  <a:cubicBezTo>
                    <a:pt x="1380979" y="783102"/>
                    <a:pt x="1434905" y="668215"/>
                    <a:pt x="1526345" y="534572"/>
                  </a:cubicBezTo>
                  <a:cubicBezTo>
                    <a:pt x="1617785" y="400929"/>
                    <a:pt x="1693985" y="250873"/>
                    <a:pt x="1835834" y="168812"/>
                  </a:cubicBezTo>
                  <a:cubicBezTo>
                    <a:pt x="1977683" y="86750"/>
                    <a:pt x="2097259" y="70338"/>
                    <a:pt x="2377440" y="42203"/>
                  </a:cubicBezTo>
                  <a:cubicBezTo>
                    <a:pt x="2657621" y="14068"/>
                    <a:pt x="3087272" y="7034"/>
                    <a:pt x="3516923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 – LOGISTIC EQUATION</a:t>
            </a:r>
            <a:endParaRPr lang="en-US" altLang="cs-CZ" sz="1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1393461" y="1943835"/>
                <a:ext cx="2010102" cy="7146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𝑟𝑁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461" y="1943835"/>
                <a:ext cx="2010102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2"/>
          <p:cNvSpPr txBox="1">
            <a:spLocks noChangeArrowheads="1"/>
          </p:cNvSpPr>
          <p:nvPr/>
        </p:nvSpPr>
        <p:spPr bwMode="auto">
          <a:xfrm>
            <a:off x="1393825" y="981075"/>
            <a:ext cx="50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 u="sng"/>
              <a:t>dN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dt</a:t>
            </a:r>
          </a:p>
        </p:txBody>
      </p:sp>
      <p:sp>
        <p:nvSpPr>
          <p:cNvPr id="6147" name="TextovéPole 3"/>
          <p:cNvSpPr txBox="1">
            <a:spLocks noChangeArrowheads="1"/>
          </p:cNvSpPr>
          <p:nvPr/>
        </p:nvSpPr>
        <p:spPr bwMode="auto">
          <a:xfrm>
            <a:off x="1970088" y="1119188"/>
            <a:ext cx="884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=   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1800" i="1">
                <a:solidFill>
                  <a:srgbClr val="00B050"/>
                </a:solidFill>
              </a:rPr>
              <a:t>r N</a:t>
            </a:r>
          </a:p>
        </p:txBody>
      </p:sp>
      <p:sp>
        <p:nvSpPr>
          <p:cNvPr id="11" name="Obdélník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99792" y="995508"/>
            <a:ext cx="1089850" cy="61677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207445" y="4995192"/>
                <a:ext cx="262546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𝑟𝑁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𝑞𝑁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445" y="4995192"/>
                <a:ext cx="2625462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1393461" y="1943835"/>
                <a:ext cx="2010102" cy="7146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𝑟𝑁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461" y="1943835"/>
                <a:ext cx="2010102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9"/>
          <p:cNvSpPr txBox="1"/>
          <p:nvPr/>
        </p:nvSpPr>
        <p:spPr>
          <a:xfrm>
            <a:off x="360040" y="4039032"/>
            <a:ext cx="4526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smtClean="0"/>
              <a:t>Levins </a:t>
            </a:r>
            <a:r>
              <a:rPr lang="cs-CZ" u="sng"/>
              <a:t>paradox</a:t>
            </a:r>
            <a:r>
              <a:rPr lang="cs-CZ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/>
              <a:t>If </a:t>
            </a:r>
            <a:r>
              <a:rPr lang="cs-CZ" i="1" smtClean="0"/>
              <a:t>N</a:t>
            </a:r>
            <a:r>
              <a:rPr lang="en-US"/>
              <a:t>&gt;</a:t>
            </a:r>
            <a:r>
              <a:rPr lang="cs-CZ" i="1"/>
              <a:t>K </a:t>
            </a:r>
            <a:r>
              <a:rPr lang="cs-CZ" smtClean="0"/>
              <a:t>and </a:t>
            </a:r>
            <a:r>
              <a:rPr lang="cs-CZ" i="1" smtClean="0"/>
              <a:t>r </a:t>
            </a:r>
            <a:r>
              <a:rPr lang="cs-CZ" smtClean="0"/>
              <a:t>is negative – positive growth</a:t>
            </a:r>
            <a:endParaRPr lang="cs-CZ"/>
          </a:p>
          <a:p>
            <a:endParaRPr lang="cs-CZ" u="sng" smtClean="0">
              <a:solidFill>
                <a:srgbClr val="FF0000"/>
              </a:solidFill>
            </a:endParaRPr>
          </a:p>
          <a:p>
            <a:r>
              <a:rPr lang="cs-CZ" u="sng" smtClean="0"/>
              <a:t>Ginzburg </a:t>
            </a:r>
            <a:r>
              <a:rPr lang="cs-CZ" u="sng"/>
              <a:t>paradox</a:t>
            </a:r>
            <a:r>
              <a:rPr lang="cs-CZ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/>
              <a:t>Added mortality leads to lower equilibrium</a:t>
            </a:r>
            <a:endParaRPr lang="cs-CZ" i="1"/>
          </a:p>
          <a:p>
            <a:endParaRPr lang="cs-CZ" u="sng" smtClean="0"/>
          </a:p>
          <a:p>
            <a:r>
              <a:rPr lang="cs-CZ" u="sng" smtClean="0"/>
              <a:t>Paradox of </a:t>
            </a:r>
            <a:r>
              <a:rPr lang="cs-CZ" i="1" u="sng" smtClean="0"/>
              <a:t>r-K</a:t>
            </a:r>
            <a:r>
              <a:rPr lang="cs-CZ" u="sng" smtClean="0"/>
              <a:t> strategies</a:t>
            </a:r>
            <a:r>
              <a:rPr lang="cs-CZ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/>
              <a:t>Increase of </a:t>
            </a:r>
            <a:r>
              <a:rPr lang="cs-CZ" i="1" smtClean="0"/>
              <a:t>r </a:t>
            </a:r>
            <a:r>
              <a:rPr lang="cs-CZ" smtClean="0"/>
              <a:t>leads to increasing </a:t>
            </a:r>
            <a:r>
              <a:rPr lang="cs-CZ" i="1" smtClean="0"/>
              <a:t>K</a:t>
            </a:r>
            <a:endParaRPr lang="en-US" i="1" smtClean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</a:t>
            </a:r>
            <a:r>
              <a:rPr lang="cs-CZ" altLang="cs-CZ" sz="1800">
                <a:solidFill>
                  <a:schemeClr val="bg1"/>
                </a:solidFill>
              </a:rPr>
              <a:t>CAPACITY – LOGISTIC </a:t>
            </a:r>
            <a:r>
              <a:rPr lang="cs-CZ" altLang="cs-CZ" sz="1800" smtClean="0">
                <a:solidFill>
                  <a:schemeClr val="bg1"/>
                </a:solidFill>
              </a:rPr>
              <a:t>EQUATION</a:t>
            </a:r>
            <a:endParaRPr lang="en-US" altLang="cs-CZ" sz="180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712"/>
            <a:ext cx="4572000" cy="31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3892" y="3599728"/>
            <a:ext cx="915789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Problems with logistic equation defined using 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754328" y="503675"/>
                <a:ext cx="175035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𝑎𝑁</m:t>
                      </m:r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28" y="503675"/>
                <a:ext cx="1750351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754328" y="1403775"/>
                <a:ext cx="1826782" cy="61824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𝑟𝑁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28" y="1403775"/>
                <a:ext cx="1826782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kupina 5"/>
          <p:cNvGrpSpPr/>
          <p:nvPr/>
        </p:nvGrpSpPr>
        <p:grpSpPr>
          <a:xfrm>
            <a:off x="6642230" y="3338990"/>
            <a:ext cx="1890210" cy="180020"/>
            <a:chOff x="6642230" y="3338990"/>
            <a:chExt cx="1890210" cy="180020"/>
          </a:xfrm>
        </p:grpSpPr>
        <p:cxnSp>
          <p:nvCxnSpPr>
            <p:cNvPr id="21" name="Přímá spojnice se šipkou 20"/>
            <p:cNvCxnSpPr/>
            <p:nvPr/>
          </p:nvCxnSpPr>
          <p:spPr>
            <a:xfrm>
              <a:off x="6642230" y="3338990"/>
              <a:ext cx="8550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/>
            <p:cNvCxnSpPr/>
            <p:nvPr/>
          </p:nvCxnSpPr>
          <p:spPr>
            <a:xfrm flipH="1">
              <a:off x="7992380" y="3519010"/>
              <a:ext cx="5400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Přímá spojnice 10"/>
          <p:cNvCxnSpPr/>
          <p:nvPr/>
        </p:nvCxnSpPr>
        <p:spPr>
          <a:xfrm>
            <a:off x="5112060" y="1268760"/>
            <a:ext cx="3600400" cy="2925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7505879" y="3398407"/>
                <a:ext cx="406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 smtClean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879" y="3398407"/>
                <a:ext cx="40645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503778" y="2123855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778" y="2123855"/>
                <a:ext cx="37144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Skupina 7"/>
          <p:cNvGrpSpPr/>
          <p:nvPr/>
        </p:nvGrpSpPr>
        <p:grpSpPr>
          <a:xfrm>
            <a:off x="4733559" y="335479"/>
            <a:ext cx="4390424" cy="3723591"/>
            <a:chOff x="4733559" y="335479"/>
            <a:chExt cx="4390424" cy="3723591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5112060" y="998730"/>
              <a:ext cx="8649" cy="3060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5112060" y="3429000"/>
              <a:ext cx="3600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délník 11"/>
                <p:cNvSpPr/>
                <p:nvPr/>
              </p:nvSpPr>
              <p:spPr>
                <a:xfrm>
                  <a:off x="4733559" y="335479"/>
                  <a:ext cx="757002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f>
                          <m:fPr>
                            <m:ctrlPr>
                              <a:rPr lang="cs-CZ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𝑑𝑁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12" name="Obdélník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559" y="335479"/>
                  <a:ext cx="757002" cy="61824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délník 14"/>
                <p:cNvSpPr/>
                <p:nvPr/>
              </p:nvSpPr>
              <p:spPr>
                <a:xfrm>
                  <a:off x="8712460" y="3180900"/>
                  <a:ext cx="4115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15" name="Obdélník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460" y="3180900"/>
                  <a:ext cx="411523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délník 23"/>
                <p:cNvSpPr/>
                <p:nvPr/>
              </p:nvSpPr>
              <p:spPr>
                <a:xfrm>
                  <a:off x="4754903" y="3244334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24" name="Obdélník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903" y="3244334"/>
                  <a:ext cx="36580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ovéPole 24"/>
            <p:cNvSpPr txBox="1"/>
            <p:nvPr/>
          </p:nvSpPr>
          <p:spPr>
            <a:xfrm>
              <a:off x="5517105" y="504092"/>
              <a:ext cx="2937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per</a:t>
              </a:r>
              <a:r>
                <a:rPr lang="cs-CZ" smtClean="0"/>
                <a:t>-capita population growth</a:t>
              </a:r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6810426" y="2130536"/>
                <a:ext cx="8715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𝑟</m:t>
                      </m:r>
                      <m:r>
                        <a:rPr lang="cs-CZ" i="1">
                          <a:latin typeface="Cambria Math"/>
                        </a:rPr>
                        <m:t>/</m:t>
                      </m:r>
                      <m:r>
                        <a:rPr lang="cs-CZ" i="1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426" y="2130536"/>
                <a:ext cx="871585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7290820" y="3689738"/>
                <a:ext cx="8365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=</m:t>
                      </m:r>
                      <m:r>
                        <a:rPr lang="cs-CZ" i="1" smtClean="0">
                          <a:latin typeface="Cambria Math"/>
                        </a:rPr>
                        <m:t>𝑟</m:t>
                      </m:r>
                      <m:r>
                        <a:rPr lang="cs-CZ" i="1" smtClean="0">
                          <a:latin typeface="Cambria Math"/>
                        </a:rPr>
                        <m:t>/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820" y="3689738"/>
                <a:ext cx="836575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upload.wikimedia.org/wikipedia/commons/thumb/0/04/Pierre_Francois_Verhulst.jpg/250px-Pierre_Francois_Verhulst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9" y="2078850"/>
            <a:ext cx="1820232" cy="28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17"/>
              <p:cNvSpPr txBox="1"/>
              <p:nvPr/>
            </p:nvSpPr>
            <p:spPr>
              <a:xfrm>
                <a:off x="574308" y="5291426"/>
                <a:ext cx="1942968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𝑟𝑁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08" y="5291426"/>
                <a:ext cx="1942968" cy="63658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18"/>
              <p:cNvSpPr txBox="1"/>
              <p:nvPr/>
            </p:nvSpPr>
            <p:spPr>
              <a:xfrm>
                <a:off x="566555" y="5999682"/>
                <a:ext cx="201010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𝑟𝑁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5999682"/>
                <a:ext cx="2010102" cy="71468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28" y="4595740"/>
            <a:ext cx="18824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smtClean="0"/>
              <a:t>Pierre F. Verlhust 1838</a:t>
            </a:r>
            <a:endParaRPr lang="cs-CZ" sz="1400"/>
          </a:p>
        </p:txBody>
      </p:sp>
      <p:sp>
        <p:nvSpPr>
          <p:cNvPr id="31" name="TextovéPole 5"/>
          <p:cNvSpPr txBox="1">
            <a:spLocks noChangeArrowheads="1"/>
          </p:cNvSpPr>
          <p:nvPr/>
        </p:nvSpPr>
        <p:spPr bwMode="auto">
          <a:xfrm>
            <a:off x="3459274" y="4286639"/>
            <a:ext cx="56647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Logistic equation can be derived (and has been originally derived) from </a:t>
            </a:r>
            <a:r>
              <a:rPr lang="cs-CZ" altLang="cs-CZ" sz="1600" b="1" smtClean="0"/>
              <a:t>density-dependent growth</a:t>
            </a: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val="32150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6" grpId="0"/>
      <p:bldP spid="17" grpId="0"/>
      <p:bldP spid="9" grpId="0"/>
      <p:bldP spid="10" grpId="0"/>
      <p:bldP spid="28" grpId="0"/>
      <p:bldP spid="29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1"/>
              <p:cNvSpPr txBox="1"/>
              <p:nvPr/>
            </p:nvSpPr>
            <p:spPr>
              <a:xfrm>
                <a:off x="754328" y="503675"/>
                <a:ext cx="175035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𝑎𝑁</m:t>
                      </m:r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28" y="503675"/>
                <a:ext cx="1750351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2"/>
              <p:cNvSpPr txBox="1"/>
              <p:nvPr/>
            </p:nvSpPr>
            <p:spPr>
              <a:xfrm>
                <a:off x="754328" y="1403775"/>
                <a:ext cx="1826782" cy="61824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𝑟𝑁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28" y="1403775"/>
                <a:ext cx="1826782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kupina 5"/>
          <p:cNvGrpSpPr/>
          <p:nvPr/>
        </p:nvGrpSpPr>
        <p:grpSpPr>
          <a:xfrm>
            <a:off x="6642230" y="3338990"/>
            <a:ext cx="1890210" cy="180020"/>
            <a:chOff x="6642230" y="3338990"/>
            <a:chExt cx="1890210" cy="180020"/>
          </a:xfrm>
        </p:grpSpPr>
        <p:cxnSp>
          <p:nvCxnSpPr>
            <p:cNvPr id="6" name="Přímá spojnice se šipkou 20"/>
            <p:cNvCxnSpPr/>
            <p:nvPr/>
          </p:nvCxnSpPr>
          <p:spPr>
            <a:xfrm>
              <a:off x="6642230" y="3338990"/>
              <a:ext cx="8550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22"/>
            <p:cNvCxnSpPr/>
            <p:nvPr/>
          </p:nvCxnSpPr>
          <p:spPr>
            <a:xfrm flipH="1">
              <a:off x="7992380" y="3519010"/>
              <a:ext cx="5400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Přímá spojnice 10"/>
          <p:cNvCxnSpPr/>
          <p:nvPr/>
        </p:nvCxnSpPr>
        <p:spPr>
          <a:xfrm>
            <a:off x="5112060" y="1268760"/>
            <a:ext cx="3600400" cy="2925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13"/>
              <p:cNvSpPr/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9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25" y="1043735"/>
                <a:ext cx="35163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15"/>
              <p:cNvSpPr/>
              <p:nvPr/>
            </p:nvSpPr>
            <p:spPr>
              <a:xfrm>
                <a:off x="7505879" y="3398407"/>
                <a:ext cx="406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 smtClean="0"/>
              </a:p>
            </p:txBody>
          </p:sp>
        </mc:Choice>
        <mc:Fallback xmlns="">
          <p:sp>
            <p:nvSpPr>
              <p:cNvPr id="10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879" y="3398407"/>
                <a:ext cx="40645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6"/>
              <p:cNvSpPr txBox="1"/>
              <p:nvPr/>
            </p:nvSpPr>
            <p:spPr>
              <a:xfrm>
                <a:off x="6503778" y="2123855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1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778" y="2123855"/>
                <a:ext cx="37144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kupina 7"/>
          <p:cNvGrpSpPr/>
          <p:nvPr/>
        </p:nvGrpSpPr>
        <p:grpSpPr>
          <a:xfrm>
            <a:off x="4733559" y="335479"/>
            <a:ext cx="4390424" cy="3723591"/>
            <a:chOff x="4733559" y="335479"/>
            <a:chExt cx="4390424" cy="3723591"/>
          </a:xfrm>
        </p:grpSpPr>
        <p:cxnSp>
          <p:nvCxnSpPr>
            <p:cNvPr id="13" name="Přímá spojnice 4"/>
            <p:cNvCxnSpPr/>
            <p:nvPr/>
          </p:nvCxnSpPr>
          <p:spPr>
            <a:xfrm>
              <a:off x="5112060" y="998730"/>
              <a:ext cx="8649" cy="3060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6"/>
            <p:cNvCxnSpPr/>
            <p:nvPr/>
          </p:nvCxnSpPr>
          <p:spPr>
            <a:xfrm>
              <a:off x="5112060" y="3429000"/>
              <a:ext cx="3600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délník 11"/>
                <p:cNvSpPr/>
                <p:nvPr/>
              </p:nvSpPr>
              <p:spPr>
                <a:xfrm>
                  <a:off x="4733559" y="335479"/>
                  <a:ext cx="757002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f>
                          <m:fPr>
                            <m:ctrlPr>
                              <a:rPr lang="cs-CZ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𝑑𝑁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12" name="Obdélník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559" y="335479"/>
                  <a:ext cx="757002" cy="61824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délník 14"/>
                <p:cNvSpPr/>
                <p:nvPr/>
              </p:nvSpPr>
              <p:spPr>
                <a:xfrm>
                  <a:off x="8712460" y="3180900"/>
                  <a:ext cx="4115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15" name="Obdélník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460" y="3180900"/>
                  <a:ext cx="411523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bdélník 23"/>
                <p:cNvSpPr/>
                <p:nvPr/>
              </p:nvSpPr>
              <p:spPr>
                <a:xfrm>
                  <a:off x="4754903" y="3244334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24" name="Obdélník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903" y="3244334"/>
                  <a:ext cx="36580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ovéPole 24"/>
            <p:cNvSpPr txBox="1"/>
            <p:nvPr/>
          </p:nvSpPr>
          <p:spPr>
            <a:xfrm>
              <a:off x="5517105" y="504092"/>
              <a:ext cx="2937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per</a:t>
              </a:r>
              <a:r>
                <a:rPr lang="cs-CZ" smtClean="0"/>
                <a:t>-capita population growth</a:t>
              </a:r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8"/>
              <p:cNvSpPr/>
              <p:nvPr/>
            </p:nvSpPr>
            <p:spPr>
              <a:xfrm>
                <a:off x="6810426" y="2130536"/>
                <a:ext cx="8715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𝑟</m:t>
                      </m:r>
                      <m:r>
                        <a:rPr lang="cs-CZ" i="1">
                          <a:latin typeface="Cambria Math"/>
                        </a:rPr>
                        <m:t>/</m:t>
                      </m:r>
                      <m:r>
                        <a:rPr lang="cs-CZ" i="1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426" y="2130536"/>
                <a:ext cx="871585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9"/>
              <p:cNvSpPr/>
              <p:nvPr/>
            </p:nvSpPr>
            <p:spPr>
              <a:xfrm>
                <a:off x="7290820" y="3689738"/>
                <a:ext cx="8365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=</m:t>
                      </m:r>
                      <m:r>
                        <a:rPr lang="cs-CZ" i="1" smtClean="0">
                          <a:latin typeface="Cambria Math"/>
                        </a:rPr>
                        <m:t>𝑟</m:t>
                      </m:r>
                      <m:r>
                        <a:rPr lang="cs-CZ" i="1" smtClean="0">
                          <a:latin typeface="Cambria Math"/>
                        </a:rPr>
                        <m:t>/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820" y="3689738"/>
                <a:ext cx="836575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48" y="5094185"/>
            <a:ext cx="6596542" cy="175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ovéPole 5"/>
          <p:cNvSpPr txBox="1">
            <a:spLocks noChangeArrowheads="1"/>
          </p:cNvSpPr>
          <p:nvPr/>
        </p:nvSpPr>
        <p:spPr bwMode="auto">
          <a:xfrm>
            <a:off x="3459274" y="4286639"/>
            <a:ext cx="56647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Logistic equation can be derived (and has been originally derived) from </a:t>
            </a:r>
            <a:r>
              <a:rPr lang="cs-CZ" altLang="cs-CZ" sz="1600" b="1" smtClean="0"/>
              <a:t>density-dependent growth</a:t>
            </a: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val="1001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2352</Words>
  <Application>Microsoft Office PowerPoint</Application>
  <PresentationFormat>On-screen Show (4:3)</PresentationFormat>
  <Paragraphs>373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Motiv systému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UK CTS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Storch</dc:creator>
  <cp:lastModifiedBy>storch</cp:lastModifiedBy>
  <cp:revision>208</cp:revision>
  <dcterms:created xsi:type="dcterms:W3CDTF">2016-09-19T23:48:52Z</dcterms:created>
  <dcterms:modified xsi:type="dcterms:W3CDTF">2025-02-19T09:17:20Z</dcterms:modified>
</cp:coreProperties>
</file>