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73" r:id="rId2"/>
    <p:sldId id="324" r:id="rId3"/>
    <p:sldId id="326" r:id="rId4"/>
    <p:sldId id="335" r:id="rId5"/>
    <p:sldId id="334" r:id="rId6"/>
    <p:sldId id="329" r:id="rId7"/>
    <p:sldId id="336" r:id="rId8"/>
    <p:sldId id="358" r:id="rId9"/>
    <p:sldId id="359" r:id="rId10"/>
    <p:sldId id="337" r:id="rId11"/>
    <p:sldId id="341" r:id="rId12"/>
    <p:sldId id="342" r:id="rId13"/>
    <p:sldId id="343" r:id="rId14"/>
    <p:sldId id="344" r:id="rId15"/>
    <p:sldId id="345" r:id="rId16"/>
    <p:sldId id="346" r:id="rId17"/>
    <p:sldId id="347" r:id="rId18"/>
    <p:sldId id="350" r:id="rId19"/>
    <p:sldId id="357" r:id="rId20"/>
    <p:sldId id="349" r:id="rId21"/>
    <p:sldId id="348" r:id="rId22"/>
    <p:sldId id="356" r:id="rId23"/>
    <p:sldId id="352" r:id="rId24"/>
    <p:sldId id="333" r:id="rId25"/>
    <p:sldId id="354" r:id="rId26"/>
    <p:sldId id="353" r:id="rId27"/>
    <p:sldId id="355" r:id="rId28"/>
    <p:sldId id="338" r:id="rId29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BFE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259" autoAdjust="0"/>
    <p:restoredTop sz="94660"/>
  </p:normalViewPr>
  <p:slideViewPr>
    <p:cSldViewPr showGuides="1">
      <p:cViewPr>
        <p:scale>
          <a:sx n="101" d="100"/>
          <a:sy n="101" d="100"/>
        </p:scale>
        <p:origin x="-336" y="-182"/>
      </p:cViewPr>
      <p:guideLst>
        <p:guide orient="horz" pos="113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45005" cy="4500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628270-EF6A-4C1A-B6F2-8EBA5BC70786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77CF37-4DF5-486E-B804-4445EBF8EC7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96216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55D7-87E7-4921-9255-A7391BA07A6F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EB80-4BD0-43B4-8D5A-3BB1C9016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035098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55D7-87E7-4921-9255-A7391BA07A6F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EB80-4BD0-43B4-8D5A-3BB1C9016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15389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55D7-87E7-4921-9255-A7391BA07A6F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EB80-4BD0-43B4-8D5A-3BB1C9016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988753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55D7-87E7-4921-9255-A7391BA07A6F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EB80-4BD0-43B4-8D5A-3BB1C9016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62209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55D7-87E7-4921-9255-A7391BA07A6F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EB80-4BD0-43B4-8D5A-3BB1C9016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42333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55D7-87E7-4921-9255-A7391BA07A6F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EB80-4BD0-43B4-8D5A-3BB1C9016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5034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55D7-87E7-4921-9255-A7391BA07A6F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EB80-4BD0-43B4-8D5A-3BB1C9016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1826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55D7-87E7-4921-9255-A7391BA07A6F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EB80-4BD0-43B4-8D5A-3BB1C9016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56357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55D7-87E7-4921-9255-A7391BA07A6F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EB80-4BD0-43B4-8D5A-3BB1C9016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96645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55D7-87E7-4921-9255-A7391BA07A6F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EB80-4BD0-43B4-8D5A-3BB1C9016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47413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8C55D7-87E7-4921-9255-A7391BA07A6F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2CEB80-4BD0-43B4-8D5A-3BB1C9016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277095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8C55D7-87E7-4921-9255-A7391BA07A6F}" type="datetimeFigureOut">
              <a:rPr lang="cs-CZ" smtClean="0"/>
              <a:t>26.02.2025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2CEB80-4BD0-43B4-8D5A-3BB1C9016E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88190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380.png"/><Relationship Id="rId7" Type="http://schemas.openxmlformats.org/officeDocument/2006/relationships/image" Target="../media/image48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460.png"/><Relationship Id="rId4" Type="http://schemas.openxmlformats.org/officeDocument/2006/relationships/image" Target="../media/image43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0.png"/><Relationship Id="rId2" Type="http://schemas.openxmlformats.org/officeDocument/2006/relationships/image" Target="../media/image35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eg"/><Relationship Id="rId5" Type="http://schemas.openxmlformats.org/officeDocument/2006/relationships/image" Target="../media/image460.png"/><Relationship Id="rId4" Type="http://schemas.openxmlformats.org/officeDocument/2006/relationships/image" Target="../media/image4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hyperlink" Target="http://www.southernfriedscience.com/wp-content/uploads/2012/02/Cod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8.png"/><Relationship Id="rId3" Type="http://schemas.openxmlformats.org/officeDocument/2006/relationships/image" Target="../media/image31.png"/><Relationship Id="rId7" Type="http://schemas.openxmlformats.org/officeDocument/2006/relationships/image" Target="../media/image27.png"/><Relationship Id="rId12" Type="http://schemas.openxmlformats.org/officeDocument/2006/relationships/image" Target="../media/image7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11" Type="http://schemas.openxmlformats.org/officeDocument/2006/relationships/image" Target="../media/image34.png"/><Relationship Id="rId5" Type="http://schemas.openxmlformats.org/officeDocument/2006/relationships/image" Target="../media/image220.png"/><Relationship Id="rId10" Type="http://schemas.openxmlformats.org/officeDocument/2006/relationships/image" Target="../media/image33.png"/><Relationship Id="rId4" Type="http://schemas.openxmlformats.org/officeDocument/2006/relationships/image" Target="../media/image54.png"/><Relationship Id="rId9" Type="http://schemas.openxmlformats.org/officeDocument/2006/relationships/image" Target="../media/image3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7" Type="http://schemas.openxmlformats.org/officeDocument/2006/relationships/image" Target="../media/image3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80.png"/><Relationship Id="rId7" Type="http://schemas.openxmlformats.org/officeDocument/2006/relationships/image" Target="../media/image57.png"/><Relationship Id="rId12" Type="http://schemas.openxmlformats.org/officeDocument/2006/relationships/image" Target="../media/image6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6.png"/><Relationship Id="rId11" Type="http://schemas.openxmlformats.org/officeDocument/2006/relationships/image" Target="../media/image62.png"/><Relationship Id="rId5" Type="http://schemas.openxmlformats.org/officeDocument/2006/relationships/image" Target="../media/image9.png"/><Relationship Id="rId10" Type="http://schemas.openxmlformats.org/officeDocument/2006/relationships/image" Target="../media/image61.png"/><Relationship Id="rId4" Type="http://schemas.openxmlformats.org/officeDocument/2006/relationships/image" Target="../media/image54.png"/><Relationship Id="rId9" Type="http://schemas.openxmlformats.org/officeDocument/2006/relationships/image" Target="../media/image5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png"/><Relationship Id="rId13" Type="http://schemas.openxmlformats.org/officeDocument/2006/relationships/image" Target="../media/image63.png"/><Relationship Id="rId7" Type="http://schemas.openxmlformats.org/officeDocument/2006/relationships/image" Target="../media/image58.png"/><Relationship Id="rId12" Type="http://schemas.openxmlformats.org/officeDocument/2006/relationships/image" Target="../media/image62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11" Type="http://schemas.openxmlformats.org/officeDocument/2006/relationships/image" Target="../media/image9.png"/><Relationship Id="rId5" Type="http://schemas.openxmlformats.org/officeDocument/2006/relationships/image" Target="../media/image56.png"/><Relationship Id="rId10" Type="http://schemas.openxmlformats.org/officeDocument/2006/relationships/image" Target="../media/image54.png"/><Relationship Id="rId4" Type="http://schemas.openxmlformats.org/officeDocument/2006/relationships/image" Target="../media/image61.png"/><Relationship Id="rId9" Type="http://schemas.openxmlformats.org/officeDocument/2006/relationships/image" Target="../media/image8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12914" y="31047"/>
            <a:ext cx="9144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3200" smtClean="0">
                <a:solidFill>
                  <a:schemeClr val="bg1"/>
                </a:solidFill>
              </a:rPr>
              <a:t>Advanced Ecology II: Complex population dynamics and trophic interactions</a:t>
            </a:r>
          </a:p>
          <a:p>
            <a:pPr algn="ctr"/>
            <a:endParaRPr lang="cs-CZ" sz="2400" smtClean="0">
              <a:solidFill>
                <a:schemeClr val="bg1"/>
              </a:solidFill>
            </a:endParaRPr>
          </a:p>
          <a:p>
            <a:pPr algn="ctr"/>
            <a:r>
              <a:rPr lang="cs-CZ" sz="2400" smtClean="0">
                <a:solidFill>
                  <a:schemeClr val="bg1"/>
                </a:solidFill>
              </a:rPr>
              <a:t>David Storch</a:t>
            </a:r>
            <a:endParaRPr lang="cs-CZ" sz="2400">
              <a:solidFill>
                <a:schemeClr val="bg1"/>
              </a:solidFill>
            </a:endParaRPr>
          </a:p>
        </p:txBody>
      </p:sp>
      <p:pic>
        <p:nvPicPr>
          <p:cNvPr id="4" name="Picture 4" descr="The past strikes back in Walton Ford's huge watercolors | LAi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805" y="1831554"/>
            <a:ext cx="8082390" cy="4978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2062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92"/>
          <p:cNvGrpSpPr/>
          <p:nvPr/>
        </p:nvGrpSpPr>
        <p:grpSpPr>
          <a:xfrm>
            <a:off x="26495" y="1233896"/>
            <a:ext cx="4557840" cy="1643220"/>
            <a:chOff x="26495" y="3124106"/>
            <a:chExt cx="4557840" cy="164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269310" y="4149080"/>
                  <a:ext cx="1815882" cy="6182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cs-CZ" i="1" smtClean="0">
                                <a:solidFill>
                                  <a:schemeClr val="tx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cs-CZ" i="1" smtClean="0">
                                <a:solidFill>
                                  <a:schemeClr val="tx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/>
                              </a:rPr>
                              <m:t>𝑑</m:t>
                            </m:r>
                            <m:r>
                              <a:rPr lang="cs-CZ" b="0" i="1" smtClean="0">
                                <a:solidFill>
                                  <a:schemeClr val="tx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/>
                              </a:rPr>
                              <m:t>𝑅</m:t>
                            </m:r>
                          </m:num>
                          <m:den>
                            <m:r>
                              <a:rPr lang="cs-CZ" i="1" smtClean="0">
                                <a:solidFill>
                                  <a:schemeClr val="tx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/>
                              </a:rPr>
                              <m:t>𝑑</m:t>
                            </m:r>
                            <m:r>
                              <a:rPr lang="cs-CZ" b="0" i="1" smtClean="0">
                                <a:solidFill>
                                  <a:schemeClr val="tx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/>
                              </a:rPr>
                              <m:t>𝑡</m:t>
                            </m:r>
                          </m:den>
                        </m:f>
                        <m:r>
                          <a:rPr lang="cs-CZ" b="0" i="1" smtClean="0"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cs-CZ" b="0" i="1" smtClean="0"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  <m:t>𝑟𝑅</m:t>
                        </m:r>
                        <m:r>
                          <a:rPr lang="cs-CZ" b="0" i="1" smtClean="0"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b="0" i="1" smtClean="0"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  <m:t>𝑎𝑁𝑅</m:t>
                        </m:r>
                      </m:oMath>
                    </m:oMathPara>
                  </a14:m>
                  <a:endParaRPr lang="cs-CZ">
                    <a:solidFill>
                      <a:schemeClr val="tx2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310" y="4149080"/>
                  <a:ext cx="1815882" cy="61824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2547828" y="4149080"/>
                  <a:ext cx="1996957" cy="6182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cs-CZ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cs-CZ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</m:t>
                            </m:r>
                            <m:r>
                              <a:rPr lang="cs-CZ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𝑁</m:t>
                            </m:r>
                          </m:num>
                          <m:den>
                            <m:r>
                              <a:rPr lang="cs-CZ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</m:t>
                            </m:r>
                            <m:r>
                              <a:rPr lang="cs-CZ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</m:den>
                        </m:f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𝑓𝑎𝑅𝑁</m:t>
                        </m:r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𝑞𝑁</m:t>
                        </m:r>
                      </m:oMath>
                    </m:oMathPara>
                  </a14:m>
                  <a:endParaRPr lang="cs-CZ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7828" y="4149080"/>
                  <a:ext cx="1996957" cy="61824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TextBox 84"/>
            <p:cNvSpPr txBox="1"/>
            <p:nvPr/>
          </p:nvSpPr>
          <p:spPr>
            <a:xfrm>
              <a:off x="26495" y="3130805"/>
              <a:ext cx="1045571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smtClean="0"/>
                <a:t>growth constant</a:t>
              </a:r>
              <a:endParaRPr lang="cs-CZ" sz="140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148030" y="3130805"/>
              <a:ext cx="1453090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smtClean="0"/>
                <a:t>efficiency of </a:t>
              </a:r>
            </a:p>
            <a:p>
              <a:pPr algn="ctr"/>
              <a:r>
                <a:rPr lang="cs-CZ" sz="1400" smtClean="0"/>
                <a:t>resource removal</a:t>
              </a:r>
              <a:endParaRPr lang="cs-CZ" sz="140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692273" y="3130805"/>
              <a:ext cx="979627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smtClean="0"/>
                <a:t>conversion</a:t>
              </a:r>
            </a:p>
            <a:p>
              <a:pPr algn="ctr"/>
              <a:r>
                <a:rPr lang="cs-CZ" sz="1400" smtClean="0"/>
                <a:t>to biomass</a:t>
              </a:r>
              <a:endParaRPr lang="cs-CZ" sz="140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728588" y="3124106"/>
              <a:ext cx="855747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smtClean="0"/>
                <a:t>mortality</a:t>
              </a:r>
            </a:p>
            <a:p>
              <a:pPr algn="ctr"/>
              <a:endParaRPr lang="cs-CZ" sz="1400"/>
            </a:p>
          </p:txBody>
        </p:sp>
        <p:cxnSp>
          <p:nvCxnSpPr>
            <p:cNvPr id="89" name="Straight Arrow Connector 88"/>
            <p:cNvCxnSpPr>
              <a:stCxn id="85" idx="2"/>
            </p:cNvCxnSpPr>
            <p:nvPr/>
          </p:nvCxnSpPr>
          <p:spPr>
            <a:xfrm>
              <a:off x="549281" y="3654025"/>
              <a:ext cx="63648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86" idx="2"/>
            </p:cNvCxnSpPr>
            <p:nvPr/>
          </p:nvCxnSpPr>
          <p:spPr>
            <a:xfrm flipH="1">
              <a:off x="1556665" y="3654025"/>
              <a:ext cx="31791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87" idx="2"/>
            </p:cNvCxnSpPr>
            <p:nvPr/>
          </p:nvCxnSpPr>
          <p:spPr>
            <a:xfrm>
              <a:off x="3182087" y="3654025"/>
              <a:ext cx="174778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88" idx="2"/>
            </p:cNvCxnSpPr>
            <p:nvPr/>
          </p:nvCxnSpPr>
          <p:spPr>
            <a:xfrm flipH="1">
              <a:off x="4156461" y="3647326"/>
              <a:ext cx="1" cy="72677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-15082" y="-15915"/>
            <a:ext cx="9159081" cy="3667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smtClean="0">
                <a:solidFill>
                  <a:schemeClr val="bg1"/>
                </a:solidFill>
              </a:rPr>
              <a:t>Predator-prey interactions – added prey resource limitation</a:t>
            </a:r>
            <a:endParaRPr lang="cs-CZ" altLang="cs-CZ" sz="1800">
              <a:solidFill>
                <a:schemeClr val="bg1"/>
              </a:solidFill>
            </a:endParaRPr>
          </a:p>
        </p:txBody>
      </p:sp>
      <p:pic>
        <p:nvPicPr>
          <p:cNvPr id="1026" name="Picture 2" descr="https://upload.wikimedia.org/wikipedia/commons/thumb/6/67/Vito_Volterra.jpg/220px-Vito_Volterr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2340" y="-39485"/>
            <a:ext cx="1527170" cy="1943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-15240" y="413665"/>
            <a:ext cx="4865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Volterra model – added logistic growth to prey (R)</a:t>
            </a:r>
            <a:endParaRPr lang="cs-CZ"/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5499893" y="5350454"/>
            <a:ext cx="3420380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traight Connector 106"/>
          <p:cNvCxnSpPr/>
          <p:nvPr/>
        </p:nvCxnSpPr>
        <p:spPr>
          <a:xfrm flipV="1">
            <a:off x="5499893" y="2245109"/>
            <a:ext cx="0" cy="31053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7075068" y="2245109"/>
            <a:ext cx="0" cy="310534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flipV="1">
            <a:off x="8005219" y="3087075"/>
            <a:ext cx="0" cy="66625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H="1">
            <a:off x="6444998" y="2746749"/>
            <a:ext cx="630070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5" name="Straight Connector 114"/>
          <p:cNvCxnSpPr/>
          <p:nvPr/>
        </p:nvCxnSpPr>
        <p:spPr>
          <a:xfrm flipH="1" flipV="1">
            <a:off x="5499893" y="2393885"/>
            <a:ext cx="3420380" cy="2956570"/>
          </a:xfrm>
          <a:prstGeom prst="line">
            <a:avLst/>
          </a:prstGeom>
          <a:ln w="381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rot="10800000" flipH="1">
            <a:off x="7083674" y="4644135"/>
            <a:ext cx="630070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6167743" y="3701725"/>
            <a:ext cx="0" cy="6929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Oval 117"/>
          <p:cNvSpPr/>
          <p:nvPr/>
        </p:nvSpPr>
        <p:spPr>
          <a:xfrm>
            <a:off x="6162128" y="2753925"/>
            <a:ext cx="1843091" cy="1899502"/>
          </a:xfrm>
          <a:prstGeom prst="ellipse">
            <a:avLst/>
          </a:prstGeom>
          <a:noFill/>
          <a:ln w="190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9" name="Straight Arrow Connector 118"/>
          <p:cNvCxnSpPr/>
          <p:nvPr/>
        </p:nvCxnSpPr>
        <p:spPr>
          <a:xfrm flipH="1">
            <a:off x="7632340" y="3736476"/>
            <a:ext cx="396439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627686" y="1609926"/>
            <a:ext cx="151631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400" smtClean="0"/>
              <a:t>Vito Volterra 1931</a:t>
            </a:r>
            <a:endParaRPr lang="cs-CZ" sz="1400"/>
          </a:p>
        </p:txBody>
      </p:sp>
      <p:sp>
        <p:nvSpPr>
          <p:cNvPr id="13" name="Freeform 12"/>
          <p:cNvSpPr/>
          <p:nvPr/>
        </p:nvSpPr>
        <p:spPr>
          <a:xfrm>
            <a:off x="6530052" y="3088800"/>
            <a:ext cx="1476348" cy="1131911"/>
          </a:xfrm>
          <a:custGeom>
            <a:avLst/>
            <a:gdLst>
              <a:gd name="connsiteX0" fmla="*/ 1476348 w 1476348"/>
              <a:gd name="connsiteY0" fmla="*/ 612000 h 1131911"/>
              <a:gd name="connsiteX1" fmla="*/ 1116348 w 1476348"/>
              <a:gd name="connsiteY1" fmla="*/ 158400 h 1131911"/>
              <a:gd name="connsiteX2" fmla="*/ 641148 w 1476348"/>
              <a:gd name="connsiteY2" fmla="*/ 0 h 1131911"/>
              <a:gd name="connsiteX3" fmla="*/ 173148 w 1476348"/>
              <a:gd name="connsiteY3" fmla="*/ 158400 h 1131911"/>
              <a:gd name="connsiteX4" fmla="*/ 348 w 1476348"/>
              <a:gd name="connsiteY4" fmla="*/ 705600 h 1131911"/>
              <a:gd name="connsiteX5" fmla="*/ 209148 w 1476348"/>
              <a:gd name="connsiteY5" fmla="*/ 1051200 h 1131911"/>
              <a:gd name="connsiteX6" fmla="*/ 662748 w 1476348"/>
              <a:gd name="connsiteY6" fmla="*/ 1116000 h 1131911"/>
              <a:gd name="connsiteX7" fmla="*/ 921948 w 1476348"/>
              <a:gd name="connsiteY7" fmla="*/ 820800 h 1131911"/>
              <a:gd name="connsiteX8" fmla="*/ 885948 w 1476348"/>
              <a:gd name="connsiteY8" fmla="*/ 475200 h 1131911"/>
              <a:gd name="connsiteX9" fmla="*/ 439548 w 1476348"/>
              <a:gd name="connsiteY9" fmla="*/ 396000 h 1131911"/>
              <a:gd name="connsiteX10" fmla="*/ 281148 w 1476348"/>
              <a:gd name="connsiteY10" fmla="*/ 777600 h 1131911"/>
              <a:gd name="connsiteX11" fmla="*/ 547548 w 1476348"/>
              <a:gd name="connsiteY11" fmla="*/ 900000 h 1131911"/>
              <a:gd name="connsiteX12" fmla="*/ 705948 w 1476348"/>
              <a:gd name="connsiteY12" fmla="*/ 741600 h 1131911"/>
              <a:gd name="connsiteX13" fmla="*/ 561948 w 1476348"/>
              <a:gd name="connsiteY13" fmla="*/ 684000 h 113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76348" h="1131911">
                <a:moveTo>
                  <a:pt x="1476348" y="612000"/>
                </a:moveTo>
                <a:cubicBezTo>
                  <a:pt x="1365948" y="436200"/>
                  <a:pt x="1255548" y="260400"/>
                  <a:pt x="1116348" y="158400"/>
                </a:cubicBezTo>
                <a:cubicBezTo>
                  <a:pt x="977148" y="56400"/>
                  <a:pt x="798348" y="0"/>
                  <a:pt x="641148" y="0"/>
                </a:cubicBezTo>
                <a:cubicBezTo>
                  <a:pt x="483948" y="0"/>
                  <a:pt x="279948" y="40800"/>
                  <a:pt x="173148" y="158400"/>
                </a:cubicBezTo>
                <a:cubicBezTo>
                  <a:pt x="66348" y="276000"/>
                  <a:pt x="-5652" y="556800"/>
                  <a:pt x="348" y="705600"/>
                </a:cubicBezTo>
                <a:cubicBezTo>
                  <a:pt x="6348" y="854400"/>
                  <a:pt x="98748" y="982800"/>
                  <a:pt x="209148" y="1051200"/>
                </a:cubicBezTo>
                <a:cubicBezTo>
                  <a:pt x="319548" y="1119600"/>
                  <a:pt x="543948" y="1154400"/>
                  <a:pt x="662748" y="1116000"/>
                </a:cubicBezTo>
                <a:cubicBezTo>
                  <a:pt x="781548" y="1077600"/>
                  <a:pt x="884748" y="927600"/>
                  <a:pt x="921948" y="820800"/>
                </a:cubicBezTo>
                <a:cubicBezTo>
                  <a:pt x="959148" y="714000"/>
                  <a:pt x="966348" y="546000"/>
                  <a:pt x="885948" y="475200"/>
                </a:cubicBezTo>
                <a:cubicBezTo>
                  <a:pt x="805548" y="404400"/>
                  <a:pt x="540348" y="345600"/>
                  <a:pt x="439548" y="396000"/>
                </a:cubicBezTo>
                <a:cubicBezTo>
                  <a:pt x="338748" y="446400"/>
                  <a:pt x="263148" y="693600"/>
                  <a:pt x="281148" y="777600"/>
                </a:cubicBezTo>
                <a:cubicBezTo>
                  <a:pt x="299148" y="861600"/>
                  <a:pt x="476748" y="906000"/>
                  <a:pt x="547548" y="900000"/>
                </a:cubicBezTo>
                <a:cubicBezTo>
                  <a:pt x="618348" y="894000"/>
                  <a:pt x="703548" y="777600"/>
                  <a:pt x="705948" y="741600"/>
                </a:cubicBezTo>
                <a:cubicBezTo>
                  <a:pt x="708348" y="705600"/>
                  <a:pt x="635148" y="694800"/>
                  <a:pt x="561948" y="684000"/>
                </a:cubicBezTo>
              </a:path>
            </a:pathLst>
          </a:custGeom>
          <a:ln w="285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21" name="Straight Arrow Connector 120"/>
          <p:cNvCxnSpPr>
            <a:stCxn id="118" idx="2"/>
          </p:cNvCxnSpPr>
          <p:nvPr/>
        </p:nvCxnSpPr>
        <p:spPr>
          <a:xfrm>
            <a:off x="6162128" y="3703676"/>
            <a:ext cx="367924" cy="54737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-7681" y="6211669"/>
            <a:ext cx="7661641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mtClean="0"/>
              <a:t>Addition of resource limitation of prey leads to damped oscillations, which eventually stabilize on a particular predator-prey proportion</a:t>
            </a:r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7627686" y="5274205"/>
            <a:ext cx="601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>
                <a:solidFill>
                  <a:schemeClr val="tx2"/>
                </a:solidFill>
              </a:rPr>
              <a:t>prey</a:t>
            </a:r>
            <a:endParaRPr lang="cs-CZ">
              <a:solidFill>
                <a:schemeClr val="tx2"/>
              </a:solidFill>
            </a:endParaRPr>
          </a:p>
        </p:txBody>
      </p:sp>
      <p:sp>
        <p:nvSpPr>
          <p:cNvPr id="123" name="TextBox 122"/>
          <p:cNvSpPr txBox="1"/>
          <p:nvPr/>
        </p:nvSpPr>
        <p:spPr>
          <a:xfrm rot="16200000">
            <a:off x="4812207" y="3055000"/>
            <a:ext cx="1006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>
                <a:solidFill>
                  <a:srgbClr val="FF0000"/>
                </a:solidFill>
              </a:rPr>
              <a:t>predator</a:t>
            </a:r>
            <a:endParaRPr lang="cs-CZ">
              <a:solidFill>
                <a:srgbClr val="FF0000"/>
              </a:solidFill>
            </a:endParaRPr>
          </a:p>
        </p:txBody>
      </p:sp>
      <p:cxnSp>
        <p:nvCxnSpPr>
          <p:cNvPr id="124" name="Straight Connector 123"/>
          <p:cNvCxnSpPr/>
          <p:nvPr/>
        </p:nvCxnSpPr>
        <p:spPr>
          <a:xfrm flipH="1">
            <a:off x="5499894" y="3735442"/>
            <a:ext cx="3167561" cy="8593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Arrow Connector 124"/>
          <p:cNvCxnSpPr/>
          <p:nvPr/>
        </p:nvCxnSpPr>
        <p:spPr>
          <a:xfrm>
            <a:off x="8229454" y="4200446"/>
            <a:ext cx="257981" cy="1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Straight Arrow Connector 125"/>
          <p:cNvCxnSpPr/>
          <p:nvPr/>
        </p:nvCxnSpPr>
        <p:spPr>
          <a:xfrm flipH="1">
            <a:off x="5652120" y="3420201"/>
            <a:ext cx="235309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traight Arrow Connector 126"/>
          <p:cNvCxnSpPr/>
          <p:nvPr/>
        </p:nvCxnSpPr>
        <p:spPr>
          <a:xfrm>
            <a:off x="5922064" y="3420200"/>
            <a:ext cx="257981" cy="1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Straight Arrow Connector 127"/>
          <p:cNvCxnSpPr/>
          <p:nvPr/>
        </p:nvCxnSpPr>
        <p:spPr>
          <a:xfrm flipH="1">
            <a:off x="7994145" y="4200446"/>
            <a:ext cx="235309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Straight Arrow Connector 128"/>
          <p:cNvCxnSpPr/>
          <p:nvPr/>
        </p:nvCxnSpPr>
        <p:spPr>
          <a:xfrm>
            <a:off x="6167743" y="3735441"/>
            <a:ext cx="339472" cy="7248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traight Arrow Connector 129"/>
          <p:cNvCxnSpPr>
            <a:stCxn id="118" idx="6"/>
            <a:endCxn id="13" idx="1"/>
          </p:cNvCxnSpPr>
          <p:nvPr/>
        </p:nvCxnSpPr>
        <p:spPr>
          <a:xfrm flipH="1" flipV="1">
            <a:off x="7646400" y="3247200"/>
            <a:ext cx="358819" cy="45647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oup 2"/>
          <p:cNvGrpSpPr/>
          <p:nvPr/>
        </p:nvGrpSpPr>
        <p:grpSpPr>
          <a:xfrm>
            <a:off x="212373" y="2877116"/>
            <a:ext cx="2754472" cy="1406978"/>
            <a:chOff x="212373" y="2877116"/>
            <a:chExt cx="2754472" cy="1406978"/>
          </a:xfrm>
        </p:grpSpPr>
        <p:sp>
          <p:nvSpPr>
            <p:cNvPr id="16" name="Rectangle 15"/>
            <p:cNvSpPr/>
            <p:nvPr/>
          </p:nvSpPr>
          <p:spPr>
            <a:xfrm>
              <a:off x="1241630" y="3525819"/>
              <a:ext cx="843562" cy="758275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0" name="TextovéPole 26"/>
                <p:cNvSpPr txBox="1"/>
                <p:nvPr/>
              </p:nvSpPr>
              <p:spPr>
                <a:xfrm>
                  <a:off x="212373" y="3525820"/>
                  <a:ext cx="2754472" cy="714683"/>
                </a:xfrm>
                <a:prstGeom prst="rect">
                  <a:avLst/>
                </a:prstGeom>
                <a:noFill/>
                <a:ln>
                  <a:noFill/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cs-CZ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cs-CZ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𝑑</m:t>
                            </m:r>
                            <m:r>
                              <a:rPr lang="cs-CZ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𝑁</m:t>
                            </m:r>
                          </m:num>
                          <m:den>
                            <m:r>
                              <a:rPr lang="cs-CZ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𝑑</m:t>
                            </m:r>
                            <m:r>
                              <a:rPr lang="cs-CZ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𝑡</m:t>
                            </m:r>
                          </m:den>
                        </m:f>
                        <m:r>
                          <a:rPr lang="cs-CZ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cs-CZ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𝑟𝑅</m:t>
                        </m:r>
                        <m:d>
                          <m:dPr>
                            <m:ctrlPr>
                              <a:rPr lang="cs-CZ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cs-CZ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cs-CZ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</m:ctrlPr>
                              </m:fPr>
                              <m:num>
                                <m:r>
                                  <a:rPr lang="cs-CZ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𝑅</m:t>
                                </m:r>
                              </m:num>
                              <m:den>
                                <m:r>
                                  <a:rPr lang="cs-CZ" b="0" i="1" smtClean="0">
                                    <a:solidFill>
                                      <a:schemeClr val="tx2"/>
                                    </a:solidFill>
                                    <a:latin typeface="Cambria Math"/>
                                  </a:rPr>
                                  <m:t>𝐾</m:t>
                                </m:r>
                              </m:den>
                            </m:f>
                          </m:e>
                        </m:d>
                        <m:r>
                          <a:rPr lang="cs-CZ" i="1">
                            <a:solidFill>
                              <a:schemeClr val="tx2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i="1">
                            <a:solidFill>
                              <a:schemeClr val="tx2"/>
                            </a:solidFill>
                            <a:latin typeface="Cambria Math"/>
                          </a:rPr>
                          <m:t>𝑎𝑁𝑅</m:t>
                        </m:r>
                      </m:oMath>
                    </m:oMathPara>
                  </a14:m>
                  <a:endParaRPr lang="cs-CZ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120" name="TextovéPole 2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2373" y="3525820"/>
                  <a:ext cx="2754472" cy="714683"/>
                </a:xfrm>
                <a:prstGeom prst="rect">
                  <a:avLst/>
                </a:prstGeom>
                <a:blipFill rotWithShape="1">
                  <a:blip r:embed="rId5"/>
                  <a:stretch>
                    <a:fillRect/>
                  </a:stretch>
                </a:blipFill>
                <a:ln>
                  <a:noFill/>
                </a:ln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5" name="Straight Arrow Connector 14"/>
            <p:cNvCxnSpPr>
              <a:stCxn id="83" idx="2"/>
            </p:cNvCxnSpPr>
            <p:nvPr/>
          </p:nvCxnSpPr>
          <p:spPr>
            <a:xfrm>
              <a:off x="1177251" y="2877116"/>
              <a:ext cx="244399" cy="543085"/>
            </a:xfrm>
            <a:prstGeom prst="straightConnector1">
              <a:avLst/>
            </a:prstGeom>
            <a:ln w="38100">
              <a:solidFill>
                <a:schemeClr val="accent6">
                  <a:lumMod val="75000"/>
                </a:schemeClr>
              </a:solidFill>
              <a:tailEnd type="stealt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TextBox 3"/>
            <p:cNvSpPr txBox="1"/>
            <p:nvPr/>
          </p:nvSpPr>
          <p:spPr>
            <a:xfrm>
              <a:off x="791596" y="3154498"/>
              <a:ext cx="186769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smtClean="0">
                  <a:solidFill>
                    <a:schemeClr val="accent6">
                      <a:lumMod val="75000"/>
                    </a:schemeClr>
                  </a:solidFill>
                </a:rPr>
                <a:t>prey resouce limitation</a:t>
              </a:r>
              <a:endParaRPr lang="cs-CZ" sz="140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23917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2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321750" y="3525819"/>
            <a:ext cx="675075" cy="71327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5" name="Rectangle 64"/>
          <p:cNvSpPr/>
          <p:nvPr/>
        </p:nvSpPr>
        <p:spPr>
          <a:xfrm>
            <a:off x="1241630" y="4644135"/>
            <a:ext cx="632945" cy="71327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Rectangle 15"/>
          <p:cNvSpPr/>
          <p:nvPr/>
        </p:nvSpPr>
        <p:spPr>
          <a:xfrm>
            <a:off x="1241630" y="3551474"/>
            <a:ext cx="843562" cy="7582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-15082" y="-15915"/>
            <a:ext cx="9159081" cy="3667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smtClean="0">
                <a:solidFill>
                  <a:schemeClr val="bg1"/>
                </a:solidFill>
              </a:rPr>
              <a:t>Predator-prey interactions – adding functional responses</a:t>
            </a: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5240" y="809418"/>
            <a:ext cx="5716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Rosenzweig-MacArthur model – added predator saturation</a:t>
            </a:r>
            <a:endParaRPr lang="cs-CZ"/>
          </a:p>
        </p:txBody>
      </p:sp>
      <p:sp>
        <p:nvSpPr>
          <p:cNvPr id="33" name="Line 6"/>
          <p:cNvSpPr>
            <a:spLocks noChangeShapeType="1"/>
          </p:cNvSpPr>
          <p:nvPr/>
        </p:nvSpPr>
        <p:spPr bwMode="auto">
          <a:xfrm>
            <a:off x="6933409" y="1292279"/>
            <a:ext cx="15874" cy="13690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" name="Line 7"/>
          <p:cNvSpPr>
            <a:spLocks noChangeShapeType="1"/>
          </p:cNvSpPr>
          <p:nvPr/>
        </p:nvSpPr>
        <p:spPr bwMode="auto">
          <a:xfrm>
            <a:off x="6949284" y="2642429"/>
            <a:ext cx="197337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" name="Line 8"/>
          <p:cNvSpPr>
            <a:spLocks noChangeShapeType="1"/>
          </p:cNvSpPr>
          <p:nvPr/>
        </p:nvSpPr>
        <p:spPr bwMode="auto">
          <a:xfrm>
            <a:off x="6949283" y="4945814"/>
            <a:ext cx="1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" name="Line 9"/>
          <p:cNvSpPr>
            <a:spLocks noChangeShapeType="1"/>
          </p:cNvSpPr>
          <p:nvPr/>
        </p:nvSpPr>
        <p:spPr bwMode="auto">
          <a:xfrm>
            <a:off x="6949284" y="6469814"/>
            <a:ext cx="200494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" name="Line 10"/>
          <p:cNvSpPr>
            <a:spLocks noChangeShapeType="1"/>
          </p:cNvSpPr>
          <p:nvPr/>
        </p:nvSpPr>
        <p:spPr bwMode="auto">
          <a:xfrm>
            <a:off x="6949284" y="3185276"/>
            <a:ext cx="0" cy="1303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8" name="Line 11"/>
          <p:cNvSpPr>
            <a:spLocks noChangeShapeType="1"/>
          </p:cNvSpPr>
          <p:nvPr/>
        </p:nvSpPr>
        <p:spPr bwMode="auto">
          <a:xfrm flipV="1">
            <a:off x="6949284" y="4480676"/>
            <a:ext cx="2004949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9" name="Line 13"/>
          <p:cNvSpPr>
            <a:spLocks noChangeShapeType="1"/>
          </p:cNvSpPr>
          <p:nvPr/>
        </p:nvSpPr>
        <p:spPr bwMode="auto">
          <a:xfrm flipV="1">
            <a:off x="6949284" y="1292279"/>
            <a:ext cx="2004949" cy="136906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0" name="Freeform 14"/>
          <p:cNvSpPr>
            <a:spLocks/>
          </p:cNvSpPr>
          <p:nvPr/>
        </p:nvSpPr>
        <p:spPr bwMode="auto">
          <a:xfrm>
            <a:off x="6949284" y="3185276"/>
            <a:ext cx="2004949" cy="1295400"/>
          </a:xfrm>
          <a:custGeom>
            <a:avLst/>
            <a:gdLst>
              <a:gd name="T0" fmla="*/ 0 w 1680"/>
              <a:gd name="T1" fmla="*/ 2147483647 h 816"/>
              <a:gd name="T2" fmla="*/ 2147483647 w 1680"/>
              <a:gd name="T3" fmla="*/ 2147483647 h 816"/>
              <a:gd name="T4" fmla="*/ 2147483647 w 1680"/>
              <a:gd name="T5" fmla="*/ 0 h 8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0" h="816">
                <a:moveTo>
                  <a:pt x="0" y="816"/>
                </a:moveTo>
                <a:cubicBezTo>
                  <a:pt x="172" y="596"/>
                  <a:pt x="344" y="376"/>
                  <a:pt x="624" y="240"/>
                </a:cubicBezTo>
                <a:cubicBezTo>
                  <a:pt x="904" y="104"/>
                  <a:pt x="1292" y="52"/>
                  <a:pt x="1680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" name="Freeform 17"/>
          <p:cNvSpPr>
            <a:spLocks/>
          </p:cNvSpPr>
          <p:nvPr/>
        </p:nvSpPr>
        <p:spPr bwMode="auto">
          <a:xfrm>
            <a:off x="6949284" y="4945814"/>
            <a:ext cx="2004949" cy="1524000"/>
          </a:xfrm>
          <a:custGeom>
            <a:avLst/>
            <a:gdLst>
              <a:gd name="T0" fmla="*/ 0 w 1920"/>
              <a:gd name="T1" fmla="*/ 2147483647 h 1072"/>
              <a:gd name="T2" fmla="*/ 2147483647 w 1920"/>
              <a:gd name="T3" fmla="*/ 2147483647 h 1072"/>
              <a:gd name="T4" fmla="*/ 2147483647 w 1920"/>
              <a:gd name="T5" fmla="*/ 2147483647 h 1072"/>
              <a:gd name="T6" fmla="*/ 2147483647 w 1920"/>
              <a:gd name="T7" fmla="*/ 2147483647 h 1072"/>
              <a:gd name="T8" fmla="*/ 2147483647 w 1920"/>
              <a:gd name="T9" fmla="*/ 2147483647 h 1072"/>
              <a:gd name="T10" fmla="*/ 2147483647 w 1920"/>
              <a:gd name="T11" fmla="*/ 2147483647 h 1072"/>
              <a:gd name="T12" fmla="*/ 2147483647 w 1920"/>
              <a:gd name="T13" fmla="*/ 2147483647 h 1072"/>
              <a:gd name="T14" fmla="*/ 2147483647 w 1920"/>
              <a:gd name="T15" fmla="*/ 2147483647 h 10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920" h="1072">
                <a:moveTo>
                  <a:pt x="0" y="1072"/>
                </a:moveTo>
                <a:cubicBezTo>
                  <a:pt x="92" y="1072"/>
                  <a:pt x="184" y="1072"/>
                  <a:pt x="288" y="1024"/>
                </a:cubicBezTo>
                <a:cubicBezTo>
                  <a:pt x="392" y="976"/>
                  <a:pt x="528" y="872"/>
                  <a:pt x="624" y="784"/>
                </a:cubicBezTo>
                <a:cubicBezTo>
                  <a:pt x="720" y="696"/>
                  <a:pt x="784" y="584"/>
                  <a:pt x="864" y="496"/>
                </a:cubicBezTo>
                <a:cubicBezTo>
                  <a:pt x="944" y="408"/>
                  <a:pt x="1024" y="320"/>
                  <a:pt x="1104" y="256"/>
                </a:cubicBezTo>
                <a:cubicBezTo>
                  <a:pt x="1184" y="192"/>
                  <a:pt x="1224" y="152"/>
                  <a:pt x="1344" y="112"/>
                </a:cubicBezTo>
                <a:cubicBezTo>
                  <a:pt x="1464" y="72"/>
                  <a:pt x="1728" y="32"/>
                  <a:pt x="1824" y="16"/>
                </a:cubicBezTo>
                <a:cubicBezTo>
                  <a:pt x="1920" y="0"/>
                  <a:pt x="1920" y="8"/>
                  <a:pt x="1920" y="16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2" name="Text Box 18"/>
          <p:cNvSpPr txBox="1">
            <a:spLocks noChangeArrowheads="1"/>
          </p:cNvSpPr>
          <p:nvPr/>
        </p:nvSpPr>
        <p:spPr bwMode="auto">
          <a:xfrm>
            <a:off x="7317305" y="6513402"/>
            <a:ext cx="145584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 b="1" smtClean="0"/>
              <a:t>density of prey</a:t>
            </a:r>
            <a:endParaRPr lang="en-US" altLang="cs-CZ" sz="1400" b="1"/>
          </a:p>
        </p:txBody>
      </p:sp>
      <p:sp>
        <p:nvSpPr>
          <p:cNvPr id="43" name="Text Box 22"/>
          <p:cNvSpPr txBox="1">
            <a:spLocks noChangeArrowheads="1"/>
          </p:cNvSpPr>
          <p:nvPr/>
        </p:nvSpPr>
        <p:spPr bwMode="auto">
          <a:xfrm>
            <a:off x="6793308" y="953725"/>
            <a:ext cx="222368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 smtClean="0">
                <a:solidFill>
                  <a:srgbClr val="FF0000"/>
                </a:solidFill>
              </a:rPr>
              <a:t>functional response type I</a:t>
            </a:r>
            <a:endParaRPr lang="en-US" altLang="cs-CZ" sz="1400">
              <a:solidFill>
                <a:srgbClr val="FF0000"/>
              </a:solidFill>
            </a:endParaRPr>
          </a:p>
        </p:txBody>
      </p:sp>
      <p:sp>
        <p:nvSpPr>
          <p:cNvPr id="47" name="Text Box 28"/>
          <p:cNvSpPr txBox="1">
            <a:spLocks noChangeArrowheads="1"/>
          </p:cNvSpPr>
          <p:nvPr/>
        </p:nvSpPr>
        <p:spPr bwMode="auto">
          <a:xfrm rot="-5400000">
            <a:off x="5490663" y="3602095"/>
            <a:ext cx="22829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 b="1"/>
              <a:t>k</a:t>
            </a:r>
            <a:r>
              <a:rPr lang="cs-CZ" altLang="cs-CZ" sz="1400" b="1" smtClean="0"/>
              <a:t>illing raete per predator</a:t>
            </a:r>
            <a:endParaRPr lang="en-US" altLang="cs-CZ" sz="1400" b="1"/>
          </a:p>
        </p:txBody>
      </p:sp>
      <p:sp>
        <p:nvSpPr>
          <p:cNvPr id="48" name="Text Box 22"/>
          <p:cNvSpPr txBox="1">
            <a:spLocks noChangeArrowheads="1"/>
          </p:cNvSpPr>
          <p:nvPr/>
        </p:nvSpPr>
        <p:spPr bwMode="auto">
          <a:xfrm>
            <a:off x="6794433" y="4667654"/>
            <a:ext cx="23230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 smtClean="0">
                <a:solidFill>
                  <a:srgbClr val="FF0000"/>
                </a:solidFill>
              </a:rPr>
              <a:t>functional response type III</a:t>
            </a:r>
            <a:endParaRPr lang="en-US" altLang="cs-CZ" sz="1400">
              <a:solidFill>
                <a:srgbClr val="FF0000"/>
              </a:solidFill>
            </a:endParaRPr>
          </a:p>
        </p:txBody>
      </p:sp>
      <p:sp>
        <p:nvSpPr>
          <p:cNvPr id="49" name="Text Box 22"/>
          <p:cNvSpPr txBox="1">
            <a:spLocks noChangeArrowheads="1"/>
          </p:cNvSpPr>
          <p:nvPr/>
        </p:nvSpPr>
        <p:spPr bwMode="auto">
          <a:xfrm>
            <a:off x="6793308" y="2846722"/>
            <a:ext cx="22733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 smtClean="0">
                <a:solidFill>
                  <a:srgbClr val="FF0000"/>
                </a:solidFill>
              </a:rPr>
              <a:t>functional response type II</a:t>
            </a:r>
            <a:endParaRPr lang="en-US" altLang="cs-CZ" sz="1400">
              <a:solidFill>
                <a:srgbClr val="FF0000"/>
              </a:solidFill>
            </a:endParaRPr>
          </a:p>
        </p:txBody>
      </p:sp>
      <p:grpSp>
        <p:nvGrpSpPr>
          <p:cNvPr id="50" name="Group 49"/>
          <p:cNvGrpSpPr/>
          <p:nvPr/>
        </p:nvGrpSpPr>
        <p:grpSpPr>
          <a:xfrm>
            <a:off x="26495" y="1233896"/>
            <a:ext cx="4557840" cy="1643220"/>
            <a:chOff x="26495" y="3124106"/>
            <a:chExt cx="4557840" cy="164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/>
                <p:cNvSpPr txBox="1"/>
                <p:nvPr/>
              </p:nvSpPr>
              <p:spPr>
                <a:xfrm>
                  <a:off x="269310" y="4149080"/>
                  <a:ext cx="1815882" cy="6182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cs-CZ" i="1" smtClean="0">
                                <a:solidFill>
                                  <a:schemeClr val="tx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cs-CZ" i="1" smtClean="0">
                                <a:solidFill>
                                  <a:schemeClr val="tx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/>
                              </a:rPr>
                              <m:t>𝑑</m:t>
                            </m:r>
                            <m:r>
                              <a:rPr lang="cs-CZ" b="0" i="1" smtClean="0">
                                <a:solidFill>
                                  <a:schemeClr val="tx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/>
                              </a:rPr>
                              <m:t>𝑅</m:t>
                            </m:r>
                          </m:num>
                          <m:den>
                            <m:r>
                              <a:rPr lang="cs-CZ" i="1" smtClean="0">
                                <a:solidFill>
                                  <a:schemeClr val="tx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/>
                              </a:rPr>
                              <m:t>𝑑</m:t>
                            </m:r>
                            <m:r>
                              <a:rPr lang="cs-CZ" b="0" i="1" smtClean="0">
                                <a:solidFill>
                                  <a:schemeClr val="tx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/>
                              </a:rPr>
                              <m:t>𝑡</m:t>
                            </m:r>
                          </m:den>
                        </m:f>
                        <m:r>
                          <a:rPr lang="cs-CZ" b="0" i="1" smtClean="0"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cs-CZ" b="0" i="1" smtClean="0"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  <m:t>𝑟𝑅</m:t>
                        </m:r>
                        <m:r>
                          <a:rPr lang="cs-CZ" b="0" i="1" smtClean="0"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b="0" i="1" smtClean="0"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  <m:t>𝑎𝑁𝑅</m:t>
                        </m:r>
                      </m:oMath>
                    </m:oMathPara>
                  </a14:m>
                  <a:endParaRPr lang="cs-CZ">
                    <a:solidFill>
                      <a:schemeClr val="tx2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1" name="TextBox 5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310" y="4149080"/>
                  <a:ext cx="1815882" cy="61824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/>
                <p:cNvSpPr txBox="1"/>
                <p:nvPr/>
              </p:nvSpPr>
              <p:spPr>
                <a:xfrm>
                  <a:off x="2547828" y="4149080"/>
                  <a:ext cx="1996957" cy="6182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cs-CZ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cs-CZ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𝑑</m:t>
                            </m:r>
                            <m:r>
                              <a:rPr lang="cs-CZ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𝑁</m:t>
                            </m:r>
                          </m:num>
                          <m:den>
                            <m:r>
                              <a:rPr lang="cs-CZ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𝑑</m:t>
                            </m:r>
                            <m:r>
                              <a:rPr lang="cs-CZ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𝑡</m:t>
                            </m:r>
                          </m:den>
                        </m:f>
                        <m:r>
                          <a:rPr lang="cs-CZ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cs-CZ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𝑓𝑎𝑅𝑁</m:t>
                        </m:r>
                        <m:r>
                          <a:rPr lang="cs-CZ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𝑞𝑁</m:t>
                        </m:r>
                      </m:oMath>
                    </m:oMathPara>
                  </a14:m>
                  <a:endParaRPr lang="cs-CZ">
                    <a:solidFill>
                      <a:schemeClr val="accent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52" name="TextBox 5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7828" y="4149080"/>
                  <a:ext cx="1996957" cy="61824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TextBox 52"/>
            <p:cNvSpPr txBox="1"/>
            <p:nvPr/>
          </p:nvSpPr>
          <p:spPr>
            <a:xfrm>
              <a:off x="26495" y="3130805"/>
              <a:ext cx="1045571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smtClean="0"/>
                <a:t>growth constant</a:t>
              </a:r>
              <a:endParaRPr lang="cs-CZ" sz="1400"/>
            </a:p>
          </p:txBody>
        </p:sp>
        <p:sp>
          <p:nvSpPr>
            <p:cNvPr id="54" name="TextBox 53"/>
            <p:cNvSpPr txBox="1"/>
            <p:nvPr/>
          </p:nvSpPr>
          <p:spPr>
            <a:xfrm>
              <a:off x="1148030" y="3130805"/>
              <a:ext cx="1453090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smtClean="0"/>
                <a:t>efficiency of </a:t>
              </a:r>
            </a:p>
            <a:p>
              <a:pPr algn="ctr"/>
              <a:r>
                <a:rPr lang="cs-CZ" sz="1400" smtClean="0"/>
                <a:t>resource removal</a:t>
              </a:r>
              <a:endParaRPr lang="cs-CZ" sz="140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2692273" y="3130805"/>
              <a:ext cx="979627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smtClean="0"/>
                <a:t>conversion</a:t>
              </a:r>
            </a:p>
            <a:p>
              <a:pPr algn="ctr"/>
              <a:r>
                <a:rPr lang="cs-CZ" sz="1400" smtClean="0"/>
                <a:t>to biomass</a:t>
              </a:r>
              <a:endParaRPr lang="cs-CZ" sz="1400"/>
            </a:p>
          </p:txBody>
        </p:sp>
        <p:sp>
          <p:nvSpPr>
            <p:cNvPr id="56" name="TextBox 55"/>
            <p:cNvSpPr txBox="1"/>
            <p:nvPr/>
          </p:nvSpPr>
          <p:spPr>
            <a:xfrm>
              <a:off x="3728588" y="3124106"/>
              <a:ext cx="855747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smtClean="0"/>
                <a:t>mortality</a:t>
              </a:r>
            </a:p>
            <a:p>
              <a:pPr algn="ctr"/>
              <a:endParaRPr lang="cs-CZ" sz="1400"/>
            </a:p>
          </p:txBody>
        </p:sp>
        <p:cxnSp>
          <p:nvCxnSpPr>
            <p:cNvPr id="57" name="Straight Arrow Connector 56"/>
            <p:cNvCxnSpPr>
              <a:stCxn id="53" idx="2"/>
            </p:cNvCxnSpPr>
            <p:nvPr/>
          </p:nvCxnSpPr>
          <p:spPr>
            <a:xfrm>
              <a:off x="549281" y="3654025"/>
              <a:ext cx="63648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Arrow Connector 57"/>
            <p:cNvCxnSpPr>
              <a:stCxn id="54" idx="2"/>
            </p:cNvCxnSpPr>
            <p:nvPr/>
          </p:nvCxnSpPr>
          <p:spPr>
            <a:xfrm flipH="1">
              <a:off x="1556665" y="3654025"/>
              <a:ext cx="31791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/>
            <p:cNvCxnSpPr>
              <a:stCxn id="55" idx="2"/>
            </p:cNvCxnSpPr>
            <p:nvPr/>
          </p:nvCxnSpPr>
          <p:spPr>
            <a:xfrm>
              <a:off x="3182087" y="3654025"/>
              <a:ext cx="174778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Arrow Connector 59"/>
            <p:cNvCxnSpPr>
              <a:stCxn id="56" idx="2"/>
            </p:cNvCxnSpPr>
            <p:nvPr/>
          </p:nvCxnSpPr>
          <p:spPr>
            <a:xfrm flipH="1">
              <a:off x="4156461" y="3647326"/>
              <a:ext cx="1" cy="72677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/>
              <p:cNvSpPr txBox="1"/>
              <p:nvPr/>
            </p:nvSpPr>
            <p:spPr>
              <a:xfrm>
                <a:off x="380055" y="4659044"/>
                <a:ext cx="2162772" cy="622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𝑁</m:t>
                          </m:r>
                        </m:num>
                        <m:den>
                          <m:r>
                            <a:rPr lang="cs-CZ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f>
                        <m:fPr>
                          <m:ctrlPr>
                            <a:rPr lang="cs-CZ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𝑐𝑁𝑅</m:t>
                          </m:r>
                        </m:num>
                        <m:den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𝑞𝑁</m:t>
                      </m:r>
                    </m:oMath>
                  </m:oMathPara>
                </a14:m>
                <a:endParaRPr lang="cs-CZ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2" name="TextBox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55" y="4659044"/>
                <a:ext cx="2162772" cy="62286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ovéPole 26"/>
              <p:cNvSpPr txBox="1"/>
              <p:nvPr/>
            </p:nvSpPr>
            <p:spPr>
              <a:xfrm>
                <a:off x="235798" y="3524407"/>
                <a:ext cx="2831288" cy="7146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𝑁</m:t>
                          </m:r>
                        </m:num>
                        <m:den>
                          <m:r>
                            <a:rPr lang="cs-CZ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𝑟𝑅</m:t>
                      </m:r>
                      <m:d>
                        <m:dPr>
                          <m:ctrlP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den>
                          </m:f>
                        </m:e>
                      </m:d>
                      <m:r>
                        <a:rPr lang="cs-CZ" i="1">
                          <a:solidFill>
                            <a:schemeClr val="tx2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𝑐𝑁𝑅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cs-CZ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3" name="TextovéPol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98" y="3524407"/>
                <a:ext cx="2831288" cy="7146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/>
          <p:cNvSpPr txBox="1"/>
          <p:nvPr/>
        </p:nvSpPr>
        <p:spPr>
          <a:xfrm>
            <a:off x="791596" y="3154498"/>
            <a:ext cx="1867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smtClean="0">
                <a:solidFill>
                  <a:schemeClr val="accent6">
                    <a:lumMod val="75000"/>
                  </a:schemeClr>
                </a:solidFill>
              </a:rPr>
              <a:t>prey resouce limitation</a:t>
            </a:r>
            <a:endParaRPr lang="cs-CZ" sz="1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1387904" y="4309749"/>
            <a:ext cx="1611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smtClean="0">
                <a:solidFill>
                  <a:srgbClr val="00B050"/>
                </a:solidFill>
              </a:rPr>
              <a:t>predator saturation</a:t>
            </a:r>
            <a:endParaRPr lang="cs-CZ" sz="1400">
              <a:solidFill>
                <a:srgbClr val="00B050"/>
              </a:solidFill>
            </a:endParaRPr>
          </a:p>
        </p:txBody>
      </p:sp>
      <p:cxnSp>
        <p:nvCxnSpPr>
          <p:cNvPr id="6" name="Straight Connector 5"/>
          <p:cNvCxnSpPr>
            <a:stCxn id="63" idx="3"/>
          </p:cNvCxnSpPr>
          <p:nvPr/>
        </p:nvCxnSpPr>
        <p:spPr>
          <a:xfrm>
            <a:off x="3067086" y="3881749"/>
            <a:ext cx="3215104" cy="70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-15240" y="413665"/>
            <a:ext cx="4865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>
                <a:solidFill>
                  <a:schemeClr val="bg1">
                    <a:lumMod val="65000"/>
                  </a:schemeClr>
                </a:solidFill>
              </a:rPr>
              <a:t>Volterra model – added logistic growth to prey (R)</a:t>
            </a:r>
            <a:endParaRPr lang="cs-CZ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3178405" y="4014065"/>
            <a:ext cx="3299868" cy="738664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smtClean="0"/>
              <a:t>Predator is unable to consume proportionally higher number of prey if it has high densities (constant handling time)</a:t>
            </a:r>
            <a:endParaRPr lang="cs-CZ" sz="1400"/>
          </a:p>
        </p:txBody>
      </p:sp>
    </p:spTree>
    <p:extLst>
      <p:ext uri="{BB962C8B-B14F-4D97-AF65-F5344CB8AC3E}">
        <p14:creationId xmlns:p14="http://schemas.microsoft.com/office/powerpoint/2010/main" val="3632986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5" grpId="0" animBg="1"/>
      <p:bldP spid="67" grpId="0"/>
      <p:bldP spid="7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2"/>
          <p:cNvSpPr/>
          <p:nvPr/>
        </p:nvSpPr>
        <p:spPr>
          <a:xfrm>
            <a:off x="2321750" y="3525819"/>
            <a:ext cx="675075" cy="71327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Rectangle 64"/>
          <p:cNvSpPr/>
          <p:nvPr/>
        </p:nvSpPr>
        <p:spPr>
          <a:xfrm>
            <a:off x="1241630" y="4644135"/>
            <a:ext cx="632945" cy="71327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Rectangle 15"/>
          <p:cNvSpPr/>
          <p:nvPr/>
        </p:nvSpPr>
        <p:spPr>
          <a:xfrm>
            <a:off x="1241630" y="3551474"/>
            <a:ext cx="843562" cy="7582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-15082" y="-15915"/>
            <a:ext cx="9159081" cy="3667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smtClean="0">
                <a:solidFill>
                  <a:schemeClr val="bg1"/>
                </a:solidFill>
              </a:rPr>
              <a:t>Predator-prey interactions – adding functional responses</a:t>
            </a:r>
            <a:endParaRPr lang="cs-CZ" altLang="cs-CZ" sz="1800">
              <a:solidFill>
                <a:schemeClr val="bg1"/>
              </a:solidFill>
            </a:endParaRPr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5499893" y="5350454"/>
            <a:ext cx="3420380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7075068" y="2245109"/>
            <a:ext cx="0" cy="310534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Arrow Connector 112"/>
          <p:cNvCxnSpPr/>
          <p:nvPr/>
        </p:nvCxnSpPr>
        <p:spPr>
          <a:xfrm flipV="1">
            <a:off x="8005219" y="3312099"/>
            <a:ext cx="0" cy="66625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Straight Arrow Connector 113"/>
          <p:cNvCxnSpPr/>
          <p:nvPr/>
        </p:nvCxnSpPr>
        <p:spPr>
          <a:xfrm flipH="1">
            <a:off x="6444998" y="2971773"/>
            <a:ext cx="630070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Straight Arrow Connector 115"/>
          <p:cNvCxnSpPr/>
          <p:nvPr/>
        </p:nvCxnSpPr>
        <p:spPr>
          <a:xfrm rot="10800000" flipH="1">
            <a:off x="7083674" y="4869159"/>
            <a:ext cx="630070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Straight Arrow Connector 116"/>
          <p:cNvCxnSpPr/>
          <p:nvPr/>
        </p:nvCxnSpPr>
        <p:spPr>
          <a:xfrm>
            <a:off x="6167743" y="3951234"/>
            <a:ext cx="0" cy="6929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Oval 117"/>
          <p:cNvSpPr/>
          <p:nvPr/>
        </p:nvSpPr>
        <p:spPr>
          <a:xfrm>
            <a:off x="6162128" y="2968405"/>
            <a:ext cx="1843091" cy="1899502"/>
          </a:xfrm>
          <a:prstGeom prst="ellipse">
            <a:avLst/>
          </a:prstGeom>
          <a:noFill/>
          <a:ln w="19050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9" name="Straight Arrow Connector 118"/>
          <p:cNvCxnSpPr/>
          <p:nvPr/>
        </p:nvCxnSpPr>
        <p:spPr>
          <a:xfrm flipH="1">
            <a:off x="7632340" y="3961500"/>
            <a:ext cx="396439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-6433" y="5843009"/>
            <a:ext cx="9150432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mtClean="0"/>
              <a:t>Addition of predator saturation leads to complex dynamics that depends on parameters</a:t>
            </a:r>
            <a:endParaRPr lang="cs-CZ"/>
          </a:p>
        </p:txBody>
      </p:sp>
      <p:grpSp>
        <p:nvGrpSpPr>
          <p:cNvPr id="28" name="Group 27"/>
          <p:cNvGrpSpPr/>
          <p:nvPr/>
        </p:nvGrpSpPr>
        <p:grpSpPr>
          <a:xfrm>
            <a:off x="26495" y="1233896"/>
            <a:ext cx="4557840" cy="1643220"/>
            <a:chOff x="26495" y="3124106"/>
            <a:chExt cx="4557840" cy="164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" name="TextBox 28"/>
                <p:cNvSpPr txBox="1"/>
                <p:nvPr/>
              </p:nvSpPr>
              <p:spPr>
                <a:xfrm>
                  <a:off x="269310" y="4149080"/>
                  <a:ext cx="1815882" cy="6182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cs-CZ" i="1" smtClean="0">
                                <a:solidFill>
                                  <a:schemeClr val="tx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cs-CZ" i="1" smtClean="0">
                                <a:solidFill>
                                  <a:schemeClr val="tx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/>
                              </a:rPr>
                              <m:t>𝑑</m:t>
                            </m:r>
                            <m:r>
                              <a:rPr lang="cs-CZ" b="0" i="1" smtClean="0">
                                <a:solidFill>
                                  <a:schemeClr val="tx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/>
                              </a:rPr>
                              <m:t>𝑅</m:t>
                            </m:r>
                          </m:num>
                          <m:den>
                            <m:r>
                              <a:rPr lang="cs-CZ" i="1" smtClean="0">
                                <a:solidFill>
                                  <a:schemeClr val="tx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/>
                              </a:rPr>
                              <m:t>𝑑</m:t>
                            </m:r>
                            <m:r>
                              <a:rPr lang="cs-CZ" b="0" i="1" smtClean="0">
                                <a:solidFill>
                                  <a:schemeClr val="tx2">
                                    <a:lumMod val="20000"/>
                                    <a:lumOff val="80000"/>
                                  </a:schemeClr>
                                </a:solidFill>
                                <a:latin typeface="Cambria Math"/>
                              </a:rPr>
                              <m:t>𝑡</m:t>
                            </m:r>
                          </m:den>
                        </m:f>
                        <m:r>
                          <a:rPr lang="cs-CZ" b="0" i="1" smtClean="0"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cs-CZ" b="0" i="1" smtClean="0"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  <m:t>𝑟𝑅</m:t>
                        </m:r>
                        <m:r>
                          <a:rPr lang="cs-CZ" b="0" i="1" smtClean="0"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b="0" i="1" smtClean="0">
                            <a:solidFill>
                              <a:schemeClr val="tx2">
                                <a:lumMod val="20000"/>
                                <a:lumOff val="80000"/>
                              </a:schemeClr>
                            </a:solidFill>
                            <a:latin typeface="Cambria Math"/>
                          </a:rPr>
                          <m:t>𝑎𝑁𝑅</m:t>
                        </m:r>
                      </m:oMath>
                    </m:oMathPara>
                  </a14:m>
                  <a:endParaRPr lang="cs-CZ">
                    <a:solidFill>
                      <a:schemeClr val="tx2">
                        <a:lumMod val="20000"/>
                        <a:lumOff val="8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29" name="TextBox 2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310" y="4149080"/>
                  <a:ext cx="1815882" cy="61824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/>
                <p:cNvSpPr txBox="1"/>
                <p:nvPr/>
              </p:nvSpPr>
              <p:spPr>
                <a:xfrm>
                  <a:off x="2547828" y="4149080"/>
                  <a:ext cx="1996957" cy="6182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cs-CZ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cs-CZ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𝑑</m:t>
                            </m:r>
                            <m:r>
                              <a:rPr lang="cs-CZ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𝑁</m:t>
                            </m:r>
                          </m:num>
                          <m:den>
                            <m:r>
                              <a:rPr lang="cs-CZ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𝑑</m:t>
                            </m:r>
                            <m:r>
                              <a:rPr lang="cs-CZ" b="0" i="1" smtClean="0">
                                <a:solidFill>
                                  <a:schemeClr val="accent2">
                                    <a:lumMod val="60000"/>
                                    <a:lumOff val="40000"/>
                                  </a:schemeClr>
                                </a:solidFill>
                                <a:latin typeface="Cambria Math"/>
                              </a:rPr>
                              <m:t>𝑡</m:t>
                            </m:r>
                          </m:den>
                        </m:f>
                        <m:r>
                          <a:rPr lang="cs-CZ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cs-CZ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𝑓𝑎𝑅𝑁</m:t>
                        </m:r>
                        <m:r>
                          <a:rPr lang="cs-CZ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b="0" i="1" smtClean="0">
                            <a:solidFill>
                              <a:schemeClr val="accent2">
                                <a:lumMod val="60000"/>
                                <a:lumOff val="40000"/>
                              </a:schemeClr>
                            </a:solidFill>
                            <a:latin typeface="Cambria Math"/>
                          </a:rPr>
                          <m:t>𝑞𝑁</m:t>
                        </m:r>
                      </m:oMath>
                    </m:oMathPara>
                  </a14:m>
                  <a:endParaRPr lang="cs-CZ">
                    <a:solidFill>
                      <a:schemeClr val="accent2">
                        <a:lumMod val="60000"/>
                        <a:lumOff val="40000"/>
                      </a:schemeClr>
                    </a:solidFill>
                  </a:endParaRPr>
                </a:p>
              </p:txBody>
            </p:sp>
          </mc:Choice>
          <mc:Fallback xmlns="">
            <p:sp>
              <p:nvSpPr>
                <p:cNvPr id="30" name="TextBox 2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7828" y="4149080"/>
                  <a:ext cx="1996957" cy="61824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TextBox 30"/>
            <p:cNvSpPr txBox="1"/>
            <p:nvPr/>
          </p:nvSpPr>
          <p:spPr>
            <a:xfrm>
              <a:off x="26495" y="3130805"/>
              <a:ext cx="1045571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smtClean="0"/>
                <a:t>growth constant</a:t>
              </a:r>
              <a:endParaRPr lang="cs-CZ" sz="140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1148030" y="3130805"/>
              <a:ext cx="1453090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smtClean="0"/>
                <a:t>efficiency of </a:t>
              </a:r>
            </a:p>
            <a:p>
              <a:pPr algn="ctr"/>
              <a:r>
                <a:rPr lang="cs-CZ" sz="1400" smtClean="0"/>
                <a:t>resource removal</a:t>
              </a:r>
              <a:endParaRPr lang="cs-CZ" sz="140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2692273" y="3130805"/>
              <a:ext cx="979627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smtClean="0"/>
                <a:t>conversion</a:t>
              </a:r>
            </a:p>
            <a:p>
              <a:pPr algn="ctr"/>
              <a:r>
                <a:rPr lang="cs-CZ" sz="1400" smtClean="0"/>
                <a:t>to biomass</a:t>
              </a:r>
              <a:endParaRPr lang="cs-CZ" sz="140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3728588" y="3124106"/>
              <a:ext cx="855747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smtClean="0"/>
                <a:t>mortality</a:t>
              </a:r>
            </a:p>
            <a:p>
              <a:pPr algn="ctr"/>
              <a:endParaRPr lang="cs-CZ" sz="1400"/>
            </a:p>
          </p:txBody>
        </p:sp>
        <p:cxnSp>
          <p:nvCxnSpPr>
            <p:cNvPr id="50" name="Straight Arrow Connector 49"/>
            <p:cNvCxnSpPr>
              <a:stCxn id="31" idx="2"/>
            </p:cNvCxnSpPr>
            <p:nvPr/>
          </p:nvCxnSpPr>
          <p:spPr>
            <a:xfrm>
              <a:off x="549281" y="3654025"/>
              <a:ext cx="63648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>
              <a:stCxn id="32" idx="2"/>
            </p:cNvCxnSpPr>
            <p:nvPr/>
          </p:nvCxnSpPr>
          <p:spPr>
            <a:xfrm flipH="1">
              <a:off x="1556665" y="3654025"/>
              <a:ext cx="31791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Arrow Connector 51"/>
            <p:cNvCxnSpPr>
              <a:stCxn id="44" idx="2"/>
            </p:cNvCxnSpPr>
            <p:nvPr/>
          </p:nvCxnSpPr>
          <p:spPr>
            <a:xfrm>
              <a:off x="3182087" y="3654025"/>
              <a:ext cx="174778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Arrow Connector 52"/>
            <p:cNvCxnSpPr>
              <a:stCxn id="46" idx="2"/>
            </p:cNvCxnSpPr>
            <p:nvPr/>
          </p:nvCxnSpPr>
          <p:spPr>
            <a:xfrm flipH="1">
              <a:off x="4156461" y="3647326"/>
              <a:ext cx="1" cy="72677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380055" y="4659044"/>
                <a:ext cx="2162772" cy="622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𝑁</m:t>
                          </m:r>
                        </m:num>
                        <m:den>
                          <m:r>
                            <a:rPr lang="cs-CZ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f>
                        <m:fPr>
                          <m:ctrlPr>
                            <a:rPr lang="cs-CZ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𝑐𝑁𝑅</m:t>
                          </m:r>
                        </m:num>
                        <m:den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𝑞𝑁</m:t>
                      </m:r>
                    </m:oMath>
                  </m:oMathPara>
                </a14:m>
                <a:endParaRPr lang="cs-CZ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55" y="4659044"/>
                <a:ext cx="2162772" cy="62286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ovéPole 26"/>
              <p:cNvSpPr txBox="1"/>
              <p:nvPr/>
            </p:nvSpPr>
            <p:spPr>
              <a:xfrm>
                <a:off x="235798" y="3524407"/>
                <a:ext cx="2831288" cy="7146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𝑁</m:t>
                          </m:r>
                        </m:num>
                        <m:den>
                          <m:r>
                            <a:rPr lang="cs-CZ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𝑟𝑅</m:t>
                      </m:r>
                      <m:d>
                        <m:dPr>
                          <m:ctrlP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den>
                          </m:f>
                        </m:e>
                      </m:d>
                      <m:r>
                        <a:rPr lang="cs-CZ" i="1">
                          <a:solidFill>
                            <a:schemeClr val="tx2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𝑐𝑁𝑅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cs-CZ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5" name="TextovéPol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98" y="3524407"/>
                <a:ext cx="2831288" cy="71468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/>
          <p:cNvSpPr txBox="1"/>
          <p:nvPr/>
        </p:nvSpPr>
        <p:spPr>
          <a:xfrm>
            <a:off x="791596" y="3154498"/>
            <a:ext cx="1867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smtClean="0">
                <a:solidFill>
                  <a:schemeClr val="accent6">
                    <a:lumMod val="75000"/>
                  </a:schemeClr>
                </a:solidFill>
              </a:rPr>
              <a:t>prey resouce limitation</a:t>
            </a:r>
            <a:endParaRPr lang="cs-CZ" sz="1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1387904" y="4309749"/>
            <a:ext cx="1611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smtClean="0">
                <a:solidFill>
                  <a:srgbClr val="00B050"/>
                </a:solidFill>
              </a:rPr>
              <a:t>predator saturation</a:t>
            </a:r>
            <a:endParaRPr lang="cs-CZ" sz="1400">
              <a:solidFill>
                <a:srgbClr val="00B050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7627686" y="5274205"/>
            <a:ext cx="601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>
                <a:solidFill>
                  <a:schemeClr val="tx2"/>
                </a:solidFill>
              </a:rPr>
              <a:t>prey</a:t>
            </a:r>
            <a:endParaRPr lang="cs-CZ">
              <a:solidFill>
                <a:schemeClr val="tx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 rot="16200000">
            <a:off x="4812207" y="3055000"/>
            <a:ext cx="1006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>
                <a:solidFill>
                  <a:srgbClr val="FF0000"/>
                </a:solidFill>
              </a:rPr>
              <a:t>predator</a:t>
            </a:r>
            <a:endParaRPr lang="cs-CZ">
              <a:solidFill>
                <a:srgbClr val="FF0000"/>
              </a:solidFill>
            </a:endParaRPr>
          </a:p>
        </p:txBody>
      </p:sp>
      <p:sp>
        <p:nvSpPr>
          <p:cNvPr id="63" name="Volný tvar 8"/>
          <p:cNvSpPr/>
          <p:nvPr/>
        </p:nvSpPr>
        <p:spPr>
          <a:xfrm>
            <a:off x="5202070" y="3693132"/>
            <a:ext cx="3600400" cy="1657321"/>
          </a:xfrm>
          <a:custGeom>
            <a:avLst/>
            <a:gdLst>
              <a:gd name="connsiteX0" fmla="*/ 0 w 4120738"/>
              <a:gd name="connsiteY0" fmla="*/ 3467595 h 3467595"/>
              <a:gd name="connsiteX1" fmla="*/ 2143496 w 4120738"/>
              <a:gd name="connsiteY1" fmla="*/ 0 h 3467595"/>
              <a:gd name="connsiteX2" fmla="*/ 4120738 w 4120738"/>
              <a:gd name="connsiteY2" fmla="*/ 3461657 h 346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20738" h="3467595">
                <a:moveTo>
                  <a:pt x="0" y="3467595"/>
                </a:moveTo>
                <a:cubicBezTo>
                  <a:pt x="728353" y="1734292"/>
                  <a:pt x="1456706" y="990"/>
                  <a:pt x="2143496" y="0"/>
                </a:cubicBezTo>
                <a:cubicBezTo>
                  <a:pt x="2830286" y="-990"/>
                  <a:pt x="3475512" y="1730333"/>
                  <a:pt x="4120738" y="3461657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4" name="Straight Arrow Connector 63"/>
          <p:cNvCxnSpPr/>
          <p:nvPr/>
        </p:nvCxnSpPr>
        <p:spPr>
          <a:xfrm flipH="1">
            <a:off x="5771304" y="3942641"/>
            <a:ext cx="396439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 flipV="1">
            <a:off x="7646400" y="3523127"/>
            <a:ext cx="358819" cy="4459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5832140" y="3942641"/>
            <a:ext cx="329988" cy="5459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-15240" y="809418"/>
            <a:ext cx="5716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Rosenzweig-MacArthur model – added predator saturation</a:t>
            </a:r>
            <a:endParaRPr lang="cs-CZ"/>
          </a:p>
        </p:txBody>
      </p:sp>
      <p:sp>
        <p:nvSpPr>
          <p:cNvPr id="68" name="TextBox 67"/>
          <p:cNvSpPr txBox="1"/>
          <p:nvPr/>
        </p:nvSpPr>
        <p:spPr>
          <a:xfrm>
            <a:off x="-15240" y="413665"/>
            <a:ext cx="4865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>
                <a:solidFill>
                  <a:schemeClr val="bg1">
                    <a:lumMod val="65000"/>
                  </a:schemeClr>
                </a:solidFill>
              </a:rPr>
              <a:t>Volterra model – added logistic growth to prey (R)</a:t>
            </a:r>
            <a:endParaRPr lang="cs-CZ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2050" y="4907144"/>
            <a:ext cx="477843" cy="443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7" name="Straight Connector 106"/>
          <p:cNvCxnSpPr/>
          <p:nvPr/>
        </p:nvCxnSpPr>
        <p:spPr>
          <a:xfrm flipV="1">
            <a:off x="5499893" y="2245109"/>
            <a:ext cx="0" cy="31053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5701390" y="3293984"/>
            <a:ext cx="2327389" cy="1452832"/>
          </a:xfrm>
          <a:prstGeom prst="ellipse">
            <a:avLst/>
          </a:pr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9" name="Straight Arrow Connector 68"/>
          <p:cNvCxnSpPr/>
          <p:nvPr/>
        </p:nvCxnSpPr>
        <p:spPr>
          <a:xfrm flipH="1">
            <a:off x="8172400" y="4464114"/>
            <a:ext cx="405045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>
            <a:off x="6199657" y="5119620"/>
            <a:ext cx="560376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>
            <a:off x="7468403" y="5139190"/>
            <a:ext cx="560376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5652120" y="3654025"/>
            <a:ext cx="405045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flipH="1">
            <a:off x="5499894" y="3960467"/>
            <a:ext cx="3167561" cy="8593"/>
          </a:xfrm>
          <a:prstGeom prst="line">
            <a:avLst/>
          </a:prstGeom>
          <a:ln w="12700">
            <a:solidFill>
              <a:schemeClr val="tx2">
                <a:lumMod val="20000"/>
                <a:lumOff val="8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>
            <a:off x="6865084" y="3834045"/>
            <a:ext cx="452221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684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/>
          <p:nvPr/>
        </p:nvSpPr>
        <p:spPr>
          <a:xfrm>
            <a:off x="2321750" y="3525819"/>
            <a:ext cx="675075" cy="71327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5" name="Rectangle 64"/>
          <p:cNvSpPr/>
          <p:nvPr/>
        </p:nvSpPr>
        <p:spPr>
          <a:xfrm>
            <a:off x="1241630" y="4644135"/>
            <a:ext cx="632945" cy="71327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Rectangle 15"/>
          <p:cNvSpPr/>
          <p:nvPr/>
        </p:nvSpPr>
        <p:spPr>
          <a:xfrm>
            <a:off x="1241630" y="3551474"/>
            <a:ext cx="843562" cy="7582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-15082" y="-15915"/>
            <a:ext cx="9159081" cy="3667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smtClean="0">
                <a:solidFill>
                  <a:schemeClr val="bg1"/>
                </a:solidFill>
              </a:rPr>
              <a:t>Predator-prey interactions – adding functional responses</a:t>
            </a:r>
            <a:endParaRPr lang="cs-CZ" altLang="cs-CZ" sz="1800">
              <a:solidFill>
                <a:schemeClr val="bg1"/>
              </a:solidFill>
            </a:endParaRPr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5499893" y="5350454"/>
            <a:ext cx="3420380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Straight Connector 107"/>
          <p:cNvCxnSpPr/>
          <p:nvPr/>
        </p:nvCxnSpPr>
        <p:spPr>
          <a:xfrm flipV="1">
            <a:off x="7902370" y="2245109"/>
            <a:ext cx="0" cy="310534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-6433" y="5843009"/>
            <a:ext cx="9150433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mtClean="0"/>
              <a:t>Addition of predator saturation leads to complex dynamics that depends on parameters</a:t>
            </a:r>
          </a:p>
          <a:p>
            <a:endParaRPr lang="cs-CZ" smtClean="0"/>
          </a:p>
          <a:p>
            <a:r>
              <a:rPr lang="cs-CZ" smtClean="0"/>
              <a:t>The model leads to point attractor or cycles</a:t>
            </a:r>
            <a:endParaRPr lang="cs-CZ"/>
          </a:p>
        </p:txBody>
      </p:sp>
      <p:sp>
        <p:nvSpPr>
          <p:cNvPr id="61" name="TextBox 60"/>
          <p:cNvSpPr txBox="1"/>
          <p:nvPr/>
        </p:nvSpPr>
        <p:spPr>
          <a:xfrm>
            <a:off x="7627686" y="5274205"/>
            <a:ext cx="601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>
                <a:solidFill>
                  <a:schemeClr val="tx2"/>
                </a:solidFill>
              </a:rPr>
              <a:t>prey</a:t>
            </a:r>
            <a:endParaRPr lang="cs-CZ">
              <a:solidFill>
                <a:schemeClr val="tx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 rot="16200000">
            <a:off x="4812207" y="3055000"/>
            <a:ext cx="1006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>
                <a:solidFill>
                  <a:srgbClr val="FF0000"/>
                </a:solidFill>
              </a:rPr>
              <a:t>predator</a:t>
            </a:r>
            <a:endParaRPr lang="cs-CZ">
              <a:solidFill>
                <a:srgbClr val="FF0000"/>
              </a:solidFill>
            </a:endParaRPr>
          </a:p>
        </p:txBody>
      </p:sp>
      <p:sp>
        <p:nvSpPr>
          <p:cNvPr id="63" name="Volný tvar 8"/>
          <p:cNvSpPr/>
          <p:nvPr/>
        </p:nvSpPr>
        <p:spPr>
          <a:xfrm>
            <a:off x="5202070" y="3693132"/>
            <a:ext cx="3600400" cy="1657321"/>
          </a:xfrm>
          <a:custGeom>
            <a:avLst/>
            <a:gdLst>
              <a:gd name="connsiteX0" fmla="*/ 0 w 4120738"/>
              <a:gd name="connsiteY0" fmla="*/ 3467595 h 3467595"/>
              <a:gd name="connsiteX1" fmla="*/ 2143496 w 4120738"/>
              <a:gd name="connsiteY1" fmla="*/ 0 h 3467595"/>
              <a:gd name="connsiteX2" fmla="*/ 4120738 w 4120738"/>
              <a:gd name="connsiteY2" fmla="*/ 3461657 h 346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20738" h="3467595">
                <a:moveTo>
                  <a:pt x="0" y="3467595"/>
                </a:moveTo>
                <a:cubicBezTo>
                  <a:pt x="728353" y="1734292"/>
                  <a:pt x="1456706" y="990"/>
                  <a:pt x="2143496" y="0"/>
                </a:cubicBezTo>
                <a:cubicBezTo>
                  <a:pt x="2830286" y="-990"/>
                  <a:pt x="3475512" y="1730333"/>
                  <a:pt x="4120738" y="3461657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TextBox 66"/>
          <p:cNvSpPr txBox="1"/>
          <p:nvPr/>
        </p:nvSpPr>
        <p:spPr>
          <a:xfrm>
            <a:off x="-15240" y="809418"/>
            <a:ext cx="5716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Rosenzweig-MacArthur model – added predator saturation</a:t>
            </a:r>
            <a:endParaRPr lang="cs-CZ"/>
          </a:p>
        </p:txBody>
      </p:sp>
      <p:sp>
        <p:nvSpPr>
          <p:cNvPr id="68" name="TextBox 67"/>
          <p:cNvSpPr txBox="1"/>
          <p:nvPr/>
        </p:nvSpPr>
        <p:spPr>
          <a:xfrm>
            <a:off x="-15240" y="413665"/>
            <a:ext cx="4865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>
                <a:solidFill>
                  <a:schemeClr val="bg1">
                    <a:lumMod val="65000"/>
                  </a:schemeClr>
                </a:solidFill>
              </a:rPr>
              <a:t>Volterra model – added logistic growth to prey (R)</a:t>
            </a:r>
            <a:endParaRPr lang="cs-CZ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2050" y="4907144"/>
            <a:ext cx="477843" cy="443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7" name="Straight Connector 106"/>
          <p:cNvCxnSpPr/>
          <p:nvPr/>
        </p:nvCxnSpPr>
        <p:spPr>
          <a:xfrm flipV="1">
            <a:off x="5499893" y="2245109"/>
            <a:ext cx="0" cy="31053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6282190" y="2213865"/>
            <a:ext cx="0" cy="310534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Freeform 77"/>
          <p:cNvSpPr/>
          <p:nvPr/>
        </p:nvSpPr>
        <p:spPr>
          <a:xfrm>
            <a:off x="7326122" y="3524780"/>
            <a:ext cx="1476348" cy="1131911"/>
          </a:xfrm>
          <a:custGeom>
            <a:avLst/>
            <a:gdLst>
              <a:gd name="connsiteX0" fmla="*/ 1476348 w 1476348"/>
              <a:gd name="connsiteY0" fmla="*/ 612000 h 1131911"/>
              <a:gd name="connsiteX1" fmla="*/ 1116348 w 1476348"/>
              <a:gd name="connsiteY1" fmla="*/ 158400 h 1131911"/>
              <a:gd name="connsiteX2" fmla="*/ 641148 w 1476348"/>
              <a:gd name="connsiteY2" fmla="*/ 0 h 1131911"/>
              <a:gd name="connsiteX3" fmla="*/ 173148 w 1476348"/>
              <a:gd name="connsiteY3" fmla="*/ 158400 h 1131911"/>
              <a:gd name="connsiteX4" fmla="*/ 348 w 1476348"/>
              <a:gd name="connsiteY4" fmla="*/ 705600 h 1131911"/>
              <a:gd name="connsiteX5" fmla="*/ 209148 w 1476348"/>
              <a:gd name="connsiteY5" fmla="*/ 1051200 h 1131911"/>
              <a:gd name="connsiteX6" fmla="*/ 662748 w 1476348"/>
              <a:gd name="connsiteY6" fmla="*/ 1116000 h 1131911"/>
              <a:gd name="connsiteX7" fmla="*/ 921948 w 1476348"/>
              <a:gd name="connsiteY7" fmla="*/ 820800 h 1131911"/>
              <a:gd name="connsiteX8" fmla="*/ 885948 w 1476348"/>
              <a:gd name="connsiteY8" fmla="*/ 475200 h 1131911"/>
              <a:gd name="connsiteX9" fmla="*/ 439548 w 1476348"/>
              <a:gd name="connsiteY9" fmla="*/ 396000 h 1131911"/>
              <a:gd name="connsiteX10" fmla="*/ 281148 w 1476348"/>
              <a:gd name="connsiteY10" fmla="*/ 777600 h 1131911"/>
              <a:gd name="connsiteX11" fmla="*/ 547548 w 1476348"/>
              <a:gd name="connsiteY11" fmla="*/ 900000 h 1131911"/>
              <a:gd name="connsiteX12" fmla="*/ 705948 w 1476348"/>
              <a:gd name="connsiteY12" fmla="*/ 741600 h 1131911"/>
              <a:gd name="connsiteX13" fmla="*/ 561948 w 1476348"/>
              <a:gd name="connsiteY13" fmla="*/ 684000 h 113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76348" h="1131911">
                <a:moveTo>
                  <a:pt x="1476348" y="612000"/>
                </a:moveTo>
                <a:cubicBezTo>
                  <a:pt x="1365948" y="436200"/>
                  <a:pt x="1255548" y="260400"/>
                  <a:pt x="1116348" y="158400"/>
                </a:cubicBezTo>
                <a:cubicBezTo>
                  <a:pt x="977148" y="56400"/>
                  <a:pt x="798348" y="0"/>
                  <a:pt x="641148" y="0"/>
                </a:cubicBezTo>
                <a:cubicBezTo>
                  <a:pt x="483948" y="0"/>
                  <a:pt x="279948" y="40800"/>
                  <a:pt x="173148" y="158400"/>
                </a:cubicBezTo>
                <a:cubicBezTo>
                  <a:pt x="66348" y="276000"/>
                  <a:pt x="-5652" y="556800"/>
                  <a:pt x="348" y="705600"/>
                </a:cubicBezTo>
                <a:cubicBezTo>
                  <a:pt x="6348" y="854400"/>
                  <a:pt x="98748" y="982800"/>
                  <a:pt x="209148" y="1051200"/>
                </a:cubicBezTo>
                <a:cubicBezTo>
                  <a:pt x="319548" y="1119600"/>
                  <a:pt x="543948" y="1154400"/>
                  <a:pt x="662748" y="1116000"/>
                </a:cubicBezTo>
                <a:cubicBezTo>
                  <a:pt x="781548" y="1077600"/>
                  <a:pt x="884748" y="927600"/>
                  <a:pt x="921948" y="820800"/>
                </a:cubicBezTo>
                <a:cubicBezTo>
                  <a:pt x="959148" y="714000"/>
                  <a:pt x="966348" y="546000"/>
                  <a:pt x="885948" y="475200"/>
                </a:cubicBezTo>
                <a:cubicBezTo>
                  <a:pt x="805548" y="404400"/>
                  <a:pt x="540348" y="345600"/>
                  <a:pt x="439548" y="396000"/>
                </a:cubicBezTo>
                <a:cubicBezTo>
                  <a:pt x="338748" y="446400"/>
                  <a:pt x="263148" y="693600"/>
                  <a:pt x="281148" y="777600"/>
                </a:cubicBezTo>
                <a:cubicBezTo>
                  <a:pt x="299148" y="861600"/>
                  <a:pt x="476748" y="906000"/>
                  <a:pt x="547548" y="900000"/>
                </a:cubicBezTo>
                <a:cubicBezTo>
                  <a:pt x="618348" y="894000"/>
                  <a:pt x="703548" y="777600"/>
                  <a:pt x="705948" y="741600"/>
                </a:cubicBezTo>
                <a:cubicBezTo>
                  <a:pt x="708348" y="705600"/>
                  <a:pt x="635148" y="694800"/>
                  <a:pt x="561948" y="684000"/>
                </a:cubicBezTo>
              </a:path>
            </a:pathLst>
          </a:cu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9" name="Freeform 78"/>
          <p:cNvSpPr/>
          <p:nvPr/>
        </p:nvSpPr>
        <p:spPr>
          <a:xfrm flipH="1">
            <a:off x="5652120" y="3380589"/>
            <a:ext cx="1100986" cy="1131911"/>
          </a:xfrm>
          <a:custGeom>
            <a:avLst/>
            <a:gdLst>
              <a:gd name="connsiteX0" fmla="*/ 1476348 w 1476348"/>
              <a:gd name="connsiteY0" fmla="*/ 612000 h 1131911"/>
              <a:gd name="connsiteX1" fmla="*/ 1116348 w 1476348"/>
              <a:gd name="connsiteY1" fmla="*/ 158400 h 1131911"/>
              <a:gd name="connsiteX2" fmla="*/ 641148 w 1476348"/>
              <a:gd name="connsiteY2" fmla="*/ 0 h 1131911"/>
              <a:gd name="connsiteX3" fmla="*/ 173148 w 1476348"/>
              <a:gd name="connsiteY3" fmla="*/ 158400 h 1131911"/>
              <a:gd name="connsiteX4" fmla="*/ 348 w 1476348"/>
              <a:gd name="connsiteY4" fmla="*/ 705600 h 1131911"/>
              <a:gd name="connsiteX5" fmla="*/ 209148 w 1476348"/>
              <a:gd name="connsiteY5" fmla="*/ 1051200 h 1131911"/>
              <a:gd name="connsiteX6" fmla="*/ 662748 w 1476348"/>
              <a:gd name="connsiteY6" fmla="*/ 1116000 h 1131911"/>
              <a:gd name="connsiteX7" fmla="*/ 921948 w 1476348"/>
              <a:gd name="connsiteY7" fmla="*/ 820800 h 1131911"/>
              <a:gd name="connsiteX8" fmla="*/ 885948 w 1476348"/>
              <a:gd name="connsiteY8" fmla="*/ 475200 h 1131911"/>
              <a:gd name="connsiteX9" fmla="*/ 439548 w 1476348"/>
              <a:gd name="connsiteY9" fmla="*/ 396000 h 1131911"/>
              <a:gd name="connsiteX10" fmla="*/ 281148 w 1476348"/>
              <a:gd name="connsiteY10" fmla="*/ 777600 h 1131911"/>
              <a:gd name="connsiteX11" fmla="*/ 547548 w 1476348"/>
              <a:gd name="connsiteY11" fmla="*/ 900000 h 1131911"/>
              <a:gd name="connsiteX12" fmla="*/ 705948 w 1476348"/>
              <a:gd name="connsiteY12" fmla="*/ 741600 h 1131911"/>
              <a:gd name="connsiteX13" fmla="*/ 561948 w 1476348"/>
              <a:gd name="connsiteY13" fmla="*/ 684000 h 113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76348" h="1131911">
                <a:moveTo>
                  <a:pt x="1476348" y="612000"/>
                </a:moveTo>
                <a:cubicBezTo>
                  <a:pt x="1365948" y="436200"/>
                  <a:pt x="1255548" y="260400"/>
                  <a:pt x="1116348" y="158400"/>
                </a:cubicBezTo>
                <a:cubicBezTo>
                  <a:pt x="977148" y="56400"/>
                  <a:pt x="798348" y="0"/>
                  <a:pt x="641148" y="0"/>
                </a:cubicBezTo>
                <a:cubicBezTo>
                  <a:pt x="483948" y="0"/>
                  <a:pt x="279948" y="40800"/>
                  <a:pt x="173148" y="158400"/>
                </a:cubicBezTo>
                <a:cubicBezTo>
                  <a:pt x="66348" y="276000"/>
                  <a:pt x="-5652" y="556800"/>
                  <a:pt x="348" y="705600"/>
                </a:cubicBezTo>
                <a:cubicBezTo>
                  <a:pt x="6348" y="854400"/>
                  <a:pt x="98748" y="982800"/>
                  <a:pt x="209148" y="1051200"/>
                </a:cubicBezTo>
                <a:cubicBezTo>
                  <a:pt x="319548" y="1119600"/>
                  <a:pt x="543948" y="1154400"/>
                  <a:pt x="662748" y="1116000"/>
                </a:cubicBezTo>
                <a:cubicBezTo>
                  <a:pt x="781548" y="1077600"/>
                  <a:pt x="884748" y="927600"/>
                  <a:pt x="921948" y="820800"/>
                </a:cubicBezTo>
                <a:cubicBezTo>
                  <a:pt x="959148" y="714000"/>
                  <a:pt x="966348" y="546000"/>
                  <a:pt x="885948" y="475200"/>
                </a:cubicBezTo>
                <a:cubicBezTo>
                  <a:pt x="805548" y="404400"/>
                  <a:pt x="540348" y="345600"/>
                  <a:pt x="439548" y="396000"/>
                </a:cubicBezTo>
                <a:cubicBezTo>
                  <a:pt x="338748" y="446400"/>
                  <a:pt x="263148" y="693600"/>
                  <a:pt x="281148" y="777600"/>
                </a:cubicBezTo>
                <a:cubicBezTo>
                  <a:pt x="299148" y="861600"/>
                  <a:pt x="476748" y="906000"/>
                  <a:pt x="547548" y="900000"/>
                </a:cubicBezTo>
                <a:cubicBezTo>
                  <a:pt x="618348" y="894000"/>
                  <a:pt x="703548" y="777600"/>
                  <a:pt x="705948" y="741600"/>
                </a:cubicBezTo>
                <a:cubicBezTo>
                  <a:pt x="708348" y="705600"/>
                  <a:pt x="635148" y="694800"/>
                  <a:pt x="561948" y="684000"/>
                </a:cubicBezTo>
              </a:path>
            </a:pathLst>
          </a:custGeom>
          <a:ln w="28575">
            <a:solidFill>
              <a:schemeClr val="tx1"/>
            </a:solidFill>
            <a:headEnd type="stealth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Box 79"/>
              <p:cNvSpPr txBox="1"/>
              <p:nvPr/>
            </p:nvSpPr>
            <p:spPr>
              <a:xfrm>
                <a:off x="380055" y="4659044"/>
                <a:ext cx="2162772" cy="622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𝑁</m:t>
                          </m:r>
                        </m:num>
                        <m:den>
                          <m:r>
                            <a:rPr lang="cs-CZ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f>
                        <m:fPr>
                          <m:ctrlPr>
                            <a:rPr lang="cs-CZ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𝑐𝑁𝑅</m:t>
                          </m:r>
                        </m:num>
                        <m:den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𝑞𝑁</m:t>
                      </m:r>
                    </m:oMath>
                  </m:oMathPara>
                </a14:m>
                <a:endParaRPr lang="cs-CZ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80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55" y="4659044"/>
                <a:ext cx="2162772" cy="62286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ovéPole 26"/>
              <p:cNvSpPr txBox="1"/>
              <p:nvPr/>
            </p:nvSpPr>
            <p:spPr>
              <a:xfrm>
                <a:off x="235798" y="3524407"/>
                <a:ext cx="2831288" cy="7146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𝑁</m:t>
                          </m:r>
                        </m:num>
                        <m:den>
                          <m:r>
                            <a:rPr lang="cs-CZ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𝑟𝑅</m:t>
                      </m:r>
                      <m:d>
                        <m:dPr>
                          <m:ctrlP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den>
                          </m:f>
                        </m:e>
                      </m:d>
                      <m:r>
                        <a:rPr lang="cs-CZ" i="1">
                          <a:solidFill>
                            <a:schemeClr val="tx2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𝑐𝑁𝑅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cs-CZ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81" name="TextovéPol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98" y="3524407"/>
                <a:ext cx="2831288" cy="7146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/>
          <p:cNvSpPr txBox="1"/>
          <p:nvPr/>
        </p:nvSpPr>
        <p:spPr>
          <a:xfrm>
            <a:off x="791596" y="3154498"/>
            <a:ext cx="1867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smtClean="0">
                <a:solidFill>
                  <a:schemeClr val="accent6">
                    <a:lumMod val="75000"/>
                  </a:schemeClr>
                </a:solidFill>
              </a:rPr>
              <a:t>prey resouce limitation</a:t>
            </a:r>
            <a:endParaRPr lang="cs-CZ" sz="1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6" name="TextBox 85"/>
          <p:cNvSpPr txBox="1"/>
          <p:nvPr/>
        </p:nvSpPr>
        <p:spPr>
          <a:xfrm>
            <a:off x="1385422" y="4309748"/>
            <a:ext cx="1611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smtClean="0">
                <a:solidFill>
                  <a:srgbClr val="00B050"/>
                </a:solidFill>
              </a:rPr>
              <a:t>predator saturation</a:t>
            </a:r>
            <a:endParaRPr lang="cs-CZ" sz="1400">
              <a:solidFill>
                <a:srgbClr val="00B050"/>
              </a:solidFill>
            </a:endParaRPr>
          </a:p>
        </p:txBody>
      </p:sp>
      <p:sp>
        <p:nvSpPr>
          <p:cNvPr id="87" name="Rectangle 86"/>
          <p:cNvSpPr/>
          <p:nvPr/>
        </p:nvSpPr>
        <p:spPr>
          <a:xfrm>
            <a:off x="4977045" y="4959170"/>
            <a:ext cx="477843" cy="443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0" name="Group 9"/>
          <p:cNvGrpSpPr/>
          <p:nvPr/>
        </p:nvGrpSpPr>
        <p:grpSpPr>
          <a:xfrm flipH="1">
            <a:off x="8307422" y="3693590"/>
            <a:ext cx="495048" cy="487014"/>
            <a:chOff x="4076945" y="3154498"/>
            <a:chExt cx="508958" cy="487014"/>
          </a:xfrm>
        </p:grpSpPr>
        <p:cxnSp>
          <p:nvCxnSpPr>
            <p:cNvPr id="29" name="Straight Arrow Connector 28"/>
            <p:cNvCxnSpPr/>
            <p:nvPr/>
          </p:nvCxnSpPr>
          <p:spPr>
            <a:xfrm flipH="1" flipV="1">
              <a:off x="4085747" y="3154498"/>
              <a:ext cx="0" cy="487014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/>
            <p:nvPr/>
          </p:nvCxnSpPr>
          <p:spPr>
            <a:xfrm>
              <a:off x="4076945" y="3629194"/>
              <a:ext cx="508958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4085747" y="3218400"/>
              <a:ext cx="471853" cy="4107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Group 36"/>
          <p:cNvGrpSpPr/>
          <p:nvPr/>
        </p:nvGrpSpPr>
        <p:grpSpPr>
          <a:xfrm>
            <a:off x="6587613" y="3927355"/>
            <a:ext cx="508958" cy="487014"/>
            <a:chOff x="4076945" y="3154498"/>
            <a:chExt cx="508958" cy="487014"/>
          </a:xfrm>
        </p:grpSpPr>
        <p:cxnSp>
          <p:nvCxnSpPr>
            <p:cNvPr id="38" name="Straight Arrow Connector 37"/>
            <p:cNvCxnSpPr/>
            <p:nvPr/>
          </p:nvCxnSpPr>
          <p:spPr>
            <a:xfrm flipH="1" flipV="1">
              <a:off x="4085747" y="3154498"/>
              <a:ext cx="0" cy="487014"/>
            </a:xfrm>
            <a:prstGeom prst="straightConnector1">
              <a:avLst/>
            </a:prstGeom>
            <a:ln w="127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>
              <a:off x="4076945" y="3629194"/>
              <a:ext cx="508958" cy="0"/>
            </a:xfrm>
            <a:prstGeom prst="straightConnector1">
              <a:avLst/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Arrow Connector 39"/>
            <p:cNvCxnSpPr/>
            <p:nvPr/>
          </p:nvCxnSpPr>
          <p:spPr>
            <a:xfrm flipV="1">
              <a:off x="4085747" y="3218400"/>
              <a:ext cx="471853" cy="410794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2" name="Straight Arrow Connector 41"/>
          <p:cNvCxnSpPr/>
          <p:nvPr/>
        </p:nvCxnSpPr>
        <p:spPr>
          <a:xfrm>
            <a:off x="6847071" y="5019254"/>
            <a:ext cx="560376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 flipH="1">
            <a:off x="6827278" y="2978950"/>
            <a:ext cx="537261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76010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-15082" y="-15915"/>
            <a:ext cx="9159081" cy="3667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smtClean="0">
                <a:solidFill>
                  <a:schemeClr val="bg1"/>
                </a:solidFill>
              </a:rPr>
              <a:t>PARADOX OF ENRICHMENT</a:t>
            </a:r>
            <a:endParaRPr lang="cs-CZ" altLang="cs-CZ" sz="1800" b="1">
              <a:solidFill>
                <a:schemeClr val="bg1"/>
              </a:solidFill>
            </a:endParaRPr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5499893" y="5350454"/>
            <a:ext cx="3420380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" name="TextBox 121"/>
          <p:cNvSpPr txBox="1"/>
          <p:nvPr/>
        </p:nvSpPr>
        <p:spPr>
          <a:xfrm>
            <a:off x="-6433" y="5843009"/>
            <a:ext cx="9150433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mtClean="0"/>
              <a:t>Addition of predator saturation leads to complex dynamics that depends on parameters</a:t>
            </a:r>
          </a:p>
          <a:p>
            <a:endParaRPr lang="cs-CZ" smtClean="0"/>
          </a:p>
          <a:p>
            <a:r>
              <a:rPr lang="cs-CZ" smtClean="0"/>
              <a:t>The model leads to point attractor or cycles, but leads to counterintuitive destabilization</a:t>
            </a:r>
            <a:endParaRPr lang="cs-CZ"/>
          </a:p>
        </p:txBody>
      </p:sp>
      <p:sp>
        <p:nvSpPr>
          <p:cNvPr id="61" name="TextBox 60"/>
          <p:cNvSpPr txBox="1"/>
          <p:nvPr/>
        </p:nvSpPr>
        <p:spPr>
          <a:xfrm>
            <a:off x="7627686" y="5274205"/>
            <a:ext cx="601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>
                <a:solidFill>
                  <a:schemeClr val="tx2"/>
                </a:solidFill>
              </a:rPr>
              <a:t>prey</a:t>
            </a:r>
            <a:endParaRPr lang="cs-CZ">
              <a:solidFill>
                <a:schemeClr val="tx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 rot="16200000">
            <a:off x="4812207" y="3055000"/>
            <a:ext cx="1006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>
                <a:solidFill>
                  <a:srgbClr val="FF0000"/>
                </a:solidFill>
              </a:rPr>
              <a:t>predator</a:t>
            </a:r>
            <a:endParaRPr lang="cs-CZ">
              <a:solidFill>
                <a:srgbClr val="FF0000"/>
              </a:solidFill>
            </a:endParaRPr>
          </a:p>
        </p:txBody>
      </p:sp>
      <p:sp>
        <p:nvSpPr>
          <p:cNvPr id="63" name="Volný tvar 8"/>
          <p:cNvSpPr/>
          <p:nvPr/>
        </p:nvSpPr>
        <p:spPr>
          <a:xfrm>
            <a:off x="5202070" y="2736644"/>
            <a:ext cx="3600400" cy="2613810"/>
          </a:xfrm>
          <a:custGeom>
            <a:avLst/>
            <a:gdLst>
              <a:gd name="connsiteX0" fmla="*/ 0 w 4120738"/>
              <a:gd name="connsiteY0" fmla="*/ 3467595 h 3467595"/>
              <a:gd name="connsiteX1" fmla="*/ 2143496 w 4120738"/>
              <a:gd name="connsiteY1" fmla="*/ 0 h 3467595"/>
              <a:gd name="connsiteX2" fmla="*/ 4120738 w 4120738"/>
              <a:gd name="connsiteY2" fmla="*/ 3461657 h 346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20738" h="3467595">
                <a:moveTo>
                  <a:pt x="0" y="3467595"/>
                </a:moveTo>
                <a:cubicBezTo>
                  <a:pt x="728353" y="1734292"/>
                  <a:pt x="1456706" y="990"/>
                  <a:pt x="2143496" y="0"/>
                </a:cubicBezTo>
                <a:cubicBezTo>
                  <a:pt x="2830286" y="-990"/>
                  <a:pt x="3475512" y="1730333"/>
                  <a:pt x="4120738" y="3461657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TextBox 66"/>
          <p:cNvSpPr txBox="1"/>
          <p:nvPr/>
        </p:nvSpPr>
        <p:spPr>
          <a:xfrm>
            <a:off x="-15240" y="809418"/>
            <a:ext cx="5716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Rosenzweig-MacArthur model – added predator saturation</a:t>
            </a:r>
            <a:endParaRPr lang="cs-CZ"/>
          </a:p>
        </p:txBody>
      </p:sp>
      <p:sp>
        <p:nvSpPr>
          <p:cNvPr id="68" name="TextBox 67"/>
          <p:cNvSpPr txBox="1"/>
          <p:nvPr/>
        </p:nvSpPr>
        <p:spPr>
          <a:xfrm>
            <a:off x="-15240" y="413665"/>
            <a:ext cx="4865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>
                <a:solidFill>
                  <a:schemeClr val="bg1">
                    <a:lumMod val="65000"/>
                  </a:schemeClr>
                </a:solidFill>
              </a:rPr>
              <a:t>Volterra model – added logistic growth to prey (R)</a:t>
            </a:r>
            <a:endParaRPr lang="cs-CZ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2050" y="4907144"/>
            <a:ext cx="477843" cy="443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6417205" y="2258867"/>
            <a:ext cx="0" cy="310534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Freeform 77"/>
          <p:cNvSpPr/>
          <p:nvPr/>
        </p:nvSpPr>
        <p:spPr>
          <a:xfrm>
            <a:off x="6048118" y="4402864"/>
            <a:ext cx="738174" cy="565956"/>
          </a:xfrm>
          <a:custGeom>
            <a:avLst/>
            <a:gdLst>
              <a:gd name="connsiteX0" fmla="*/ 1476348 w 1476348"/>
              <a:gd name="connsiteY0" fmla="*/ 612000 h 1131911"/>
              <a:gd name="connsiteX1" fmla="*/ 1116348 w 1476348"/>
              <a:gd name="connsiteY1" fmla="*/ 158400 h 1131911"/>
              <a:gd name="connsiteX2" fmla="*/ 641148 w 1476348"/>
              <a:gd name="connsiteY2" fmla="*/ 0 h 1131911"/>
              <a:gd name="connsiteX3" fmla="*/ 173148 w 1476348"/>
              <a:gd name="connsiteY3" fmla="*/ 158400 h 1131911"/>
              <a:gd name="connsiteX4" fmla="*/ 348 w 1476348"/>
              <a:gd name="connsiteY4" fmla="*/ 705600 h 1131911"/>
              <a:gd name="connsiteX5" fmla="*/ 209148 w 1476348"/>
              <a:gd name="connsiteY5" fmla="*/ 1051200 h 1131911"/>
              <a:gd name="connsiteX6" fmla="*/ 662748 w 1476348"/>
              <a:gd name="connsiteY6" fmla="*/ 1116000 h 1131911"/>
              <a:gd name="connsiteX7" fmla="*/ 921948 w 1476348"/>
              <a:gd name="connsiteY7" fmla="*/ 820800 h 1131911"/>
              <a:gd name="connsiteX8" fmla="*/ 885948 w 1476348"/>
              <a:gd name="connsiteY8" fmla="*/ 475200 h 1131911"/>
              <a:gd name="connsiteX9" fmla="*/ 439548 w 1476348"/>
              <a:gd name="connsiteY9" fmla="*/ 396000 h 1131911"/>
              <a:gd name="connsiteX10" fmla="*/ 281148 w 1476348"/>
              <a:gd name="connsiteY10" fmla="*/ 777600 h 1131911"/>
              <a:gd name="connsiteX11" fmla="*/ 547548 w 1476348"/>
              <a:gd name="connsiteY11" fmla="*/ 900000 h 1131911"/>
              <a:gd name="connsiteX12" fmla="*/ 705948 w 1476348"/>
              <a:gd name="connsiteY12" fmla="*/ 741600 h 1131911"/>
              <a:gd name="connsiteX13" fmla="*/ 561948 w 1476348"/>
              <a:gd name="connsiteY13" fmla="*/ 684000 h 113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76348" h="1131911">
                <a:moveTo>
                  <a:pt x="1476348" y="612000"/>
                </a:moveTo>
                <a:cubicBezTo>
                  <a:pt x="1365948" y="436200"/>
                  <a:pt x="1255548" y="260400"/>
                  <a:pt x="1116348" y="158400"/>
                </a:cubicBezTo>
                <a:cubicBezTo>
                  <a:pt x="977148" y="56400"/>
                  <a:pt x="798348" y="0"/>
                  <a:pt x="641148" y="0"/>
                </a:cubicBezTo>
                <a:cubicBezTo>
                  <a:pt x="483948" y="0"/>
                  <a:pt x="279948" y="40800"/>
                  <a:pt x="173148" y="158400"/>
                </a:cubicBezTo>
                <a:cubicBezTo>
                  <a:pt x="66348" y="276000"/>
                  <a:pt x="-5652" y="556800"/>
                  <a:pt x="348" y="705600"/>
                </a:cubicBezTo>
                <a:cubicBezTo>
                  <a:pt x="6348" y="854400"/>
                  <a:pt x="98748" y="982800"/>
                  <a:pt x="209148" y="1051200"/>
                </a:cubicBezTo>
                <a:cubicBezTo>
                  <a:pt x="319548" y="1119600"/>
                  <a:pt x="543948" y="1154400"/>
                  <a:pt x="662748" y="1116000"/>
                </a:cubicBezTo>
                <a:cubicBezTo>
                  <a:pt x="781548" y="1077600"/>
                  <a:pt x="884748" y="927600"/>
                  <a:pt x="921948" y="820800"/>
                </a:cubicBezTo>
                <a:cubicBezTo>
                  <a:pt x="959148" y="714000"/>
                  <a:pt x="966348" y="546000"/>
                  <a:pt x="885948" y="475200"/>
                </a:cubicBezTo>
                <a:cubicBezTo>
                  <a:pt x="805548" y="404400"/>
                  <a:pt x="540348" y="345600"/>
                  <a:pt x="439548" y="396000"/>
                </a:cubicBezTo>
                <a:cubicBezTo>
                  <a:pt x="338748" y="446400"/>
                  <a:pt x="263148" y="693600"/>
                  <a:pt x="281148" y="777600"/>
                </a:cubicBezTo>
                <a:cubicBezTo>
                  <a:pt x="299148" y="861600"/>
                  <a:pt x="476748" y="906000"/>
                  <a:pt x="547548" y="900000"/>
                </a:cubicBezTo>
                <a:cubicBezTo>
                  <a:pt x="618348" y="894000"/>
                  <a:pt x="703548" y="777600"/>
                  <a:pt x="705948" y="741600"/>
                </a:cubicBezTo>
                <a:cubicBezTo>
                  <a:pt x="708348" y="705600"/>
                  <a:pt x="635148" y="694800"/>
                  <a:pt x="561948" y="684000"/>
                </a:cubicBezTo>
              </a:path>
            </a:pathLst>
          </a:cu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9" name="Freeform 78"/>
          <p:cNvSpPr/>
          <p:nvPr/>
        </p:nvSpPr>
        <p:spPr>
          <a:xfrm flipH="1">
            <a:off x="6031827" y="2785373"/>
            <a:ext cx="700413" cy="676902"/>
          </a:xfrm>
          <a:custGeom>
            <a:avLst/>
            <a:gdLst>
              <a:gd name="connsiteX0" fmla="*/ 1476348 w 1476348"/>
              <a:gd name="connsiteY0" fmla="*/ 612000 h 1131911"/>
              <a:gd name="connsiteX1" fmla="*/ 1116348 w 1476348"/>
              <a:gd name="connsiteY1" fmla="*/ 158400 h 1131911"/>
              <a:gd name="connsiteX2" fmla="*/ 641148 w 1476348"/>
              <a:gd name="connsiteY2" fmla="*/ 0 h 1131911"/>
              <a:gd name="connsiteX3" fmla="*/ 173148 w 1476348"/>
              <a:gd name="connsiteY3" fmla="*/ 158400 h 1131911"/>
              <a:gd name="connsiteX4" fmla="*/ 348 w 1476348"/>
              <a:gd name="connsiteY4" fmla="*/ 705600 h 1131911"/>
              <a:gd name="connsiteX5" fmla="*/ 209148 w 1476348"/>
              <a:gd name="connsiteY5" fmla="*/ 1051200 h 1131911"/>
              <a:gd name="connsiteX6" fmla="*/ 662748 w 1476348"/>
              <a:gd name="connsiteY6" fmla="*/ 1116000 h 1131911"/>
              <a:gd name="connsiteX7" fmla="*/ 921948 w 1476348"/>
              <a:gd name="connsiteY7" fmla="*/ 820800 h 1131911"/>
              <a:gd name="connsiteX8" fmla="*/ 885948 w 1476348"/>
              <a:gd name="connsiteY8" fmla="*/ 475200 h 1131911"/>
              <a:gd name="connsiteX9" fmla="*/ 439548 w 1476348"/>
              <a:gd name="connsiteY9" fmla="*/ 396000 h 1131911"/>
              <a:gd name="connsiteX10" fmla="*/ 281148 w 1476348"/>
              <a:gd name="connsiteY10" fmla="*/ 777600 h 1131911"/>
              <a:gd name="connsiteX11" fmla="*/ 547548 w 1476348"/>
              <a:gd name="connsiteY11" fmla="*/ 900000 h 1131911"/>
              <a:gd name="connsiteX12" fmla="*/ 705948 w 1476348"/>
              <a:gd name="connsiteY12" fmla="*/ 741600 h 1131911"/>
              <a:gd name="connsiteX13" fmla="*/ 561948 w 1476348"/>
              <a:gd name="connsiteY13" fmla="*/ 684000 h 113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76348" h="1131911">
                <a:moveTo>
                  <a:pt x="1476348" y="612000"/>
                </a:moveTo>
                <a:cubicBezTo>
                  <a:pt x="1365948" y="436200"/>
                  <a:pt x="1255548" y="260400"/>
                  <a:pt x="1116348" y="158400"/>
                </a:cubicBezTo>
                <a:cubicBezTo>
                  <a:pt x="977148" y="56400"/>
                  <a:pt x="798348" y="0"/>
                  <a:pt x="641148" y="0"/>
                </a:cubicBezTo>
                <a:cubicBezTo>
                  <a:pt x="483948" y="0"/>
                  <a:pt x="279948" y="40800"/>
                  <a:pt x="173148" y="158400"/>
                </a:cubicBezTo>
                <a:cubicBezTo>
                  <a:pt x="66348" y="276000"/>
                  <a:pt x="-5652" y="556800"/>
                  <a:pt x="348" y="705600"/>
                </a:cubicBezTo>
                <a:cubicBezTo>
                  <a:pt x="6348" y="854400"/>
                  <a:pt x="98748" y="982800"/>
                  <a:pt x="209148" y="1051200"/>
                </a:cubicBezTo>
                <a:cubicBezTo>
                  <a:pt x="319548" y="1119600"/>
                  <a:pt x="543948" y="1154400"/>
                  <a:pt x="662748" y="1116000"/>
                </a:cubicBezTo>
                <a:cubicBezTo>
                  <a:pt x="781548" y="1077600"/>
                  <a:pt x="884748" y="927600"/>
                  <a:pt x="921948" y="820800"/>
                </a:cubicBezTo>
                <a:cubicBezTo>
                  <a:pt x="959148" y="714000"/>
                  <a:pt x="966348" y="546000"/>
                  <a:pt x="885948" y="475200"/>
                </a:cubicBezTo>
                <a:cubicBezTo>
                  <a:pt x="805548" y="404400"/>
                  <a:pt x="540348" y="345600"/>
                  <a:pt x="439548" y="396000"/>
                </a:cubicBezTo>
                <a:cubicBezTo>
                  <a:pt x="338748" y="446400"/>
                  <a:pt x="263148" y="693600"/>
                  <a:pt x="281148" y="777600"/>
                </a:cubicBezTo>
                <a:cubicBezTo>
                  <a:pt x="299148" y="861600"/>
                  <a:pt x="476748" y="906000"/>
                  <a:pt x="547548" y="900000"/>
                </a:cubicBezTo>
                <a:cubicBezTo>
                  <a:pt x="618348" y="894000"/>
                  <a:pt x="703548" y="777600"/>
                  <a:pt x="705948" y="741600"/>
                </a:cubicBezTo>
                <a:cubicBezTo>
                  <a:pt x="708348" y="705600"/>
                  <a:pt x="635148" y="694800"/>
                  <a:pt x="561948" y="684000"/>
                </a:cubicBezTo>
              </a:path>
            </a:pathLst>
          </a:custGeom>
          <a:ln w="28575">
            <a:solidFill>
              <a:schemeClr val="tx1"/>
            </a:solidFill>
            <a:headEnd type="stealth" w="lg" len="med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Volný tvar 8"/>
          <p:cNvSpPr/>
          <p:nvPr/>
        </p:nvSpPr>
        <p:spPr>
          <a:xfrm>
            <a:off x="5202070" y="3609020"/>
            <a:ext cx="2726500" cy="1755195"/>
          </a:xfrm>
          <a:custGeom>
            <a:avLst/>
            <a:gdLst>
              <a:gd name="connsiteX0" fmla="*/ 0 w 4120738"/>
              <a:gd name="connsiteY0" fmla="*/ 3467595 h 3467595"/>
              <a:gd name="connsiteX1" fmla="*/ 2143496 w 4120738"/>
              <a:gd name="connsiteY1" fmla="*/ 0 h 3467595"/>
              <a:gd name="connsiteX2" fmla="*/ 4120738 w 4120738"/>
              <a:gd name="connsiteY2" fmla="*/ 3461657 h 346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20738" h="3467595">
                <a:moveTo>
                  <a:pt x="0" y="3467595"/>
                </a:moveTo>
                <a:cubicBezTo>
                  <a:pt x="728353" y="1734292"/>
                  <a:pt x="1456706" y="990"/>
                  <a:pt x="2143496" y="0"/>
                </a:cubicBezTo>
                <a:cubicBezTo>
                  <a:pt x="2830286" y="-990"/>
                  <a:pt x="3475512" y="1730333"/>
                  <a:pt x="4120738" y="3461657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Volný tvar 8"/>
          <p:cNvSpPr/>
          <p:nvPr/>
        </p:nvSpPr>
        <p:spPr>
          <a:xfrm>
            <a:off x="5202070" y="4374105"/>
            <a:ext cx="1530170" cy="990110"/>
          </a:xfrm>
          <a:custGeom>
            <a:avLst/>
            <a:gdLst>
              <a:gd name="connsiteX0" fmla="*/ 0 w 4120738"/>
              <a:gd name="connsiteY0" fmla="*/ 3467595 h 3467595"/>
              <a:gd name="connsiteX1" fmla="*/ 2143496 w 4120738"/>
              <a:gd name="connsiteY1" fmla="*/ 0 h 3467595"/>
              <a:gd name="connsiteX2" fmla="*/ 4120738 w 4120738"/>
              <a:gd name="connsiteY2" fmla="*/ 3461657 h 346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20738" h="3467595">
                <a:moveTo>
                  <a:pt x="0" y="3467595"/>
                </a:moveTo>
                <a:cubicBezTo>
                  <a:pt x="728353" y="1734292"/>
                  <a:pt x="1456706" y="990"/>
                  <a:pt x="2143496" y="0"/>
                </a:cubicBezTo>
                <a:cubicBezTo>
                  <a:pt x="2830286" y="-990"/>
                  <a:pt x="3475512" y="1730333"/>
                  <a:pt x="4120738" y="3461657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Rectangle 25"/>
          <p:cNvSpPr/>
          <p:nvPr/>
        </p:nvSpPr>
        <p:spPr>
          <a:xfrm>
            <a:off x="5039262" y="4644135"/>
            <a:ext cx="477843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7" name="Straight Connector 106"/>
          <p:cNvCxnSpPr/>
          <p:nvPr/>
        </p:nvCxnSpPr>
        <p:spPr>
          <a:xfrm flipV="1">
            <a:off x="5499893" y="2245109"/>
            <a:ext cx="0" cy="31053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-18509" y="1313765"/>
            <a:ext cx="504056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mtClean="0"/>
              <a:t>The model leads to destabilization when there are more resources for the prey</a:t>
            </a:r>
            <a:endParaRPr lang="cs-CZ"/>
          </a:p>
        </p:txBody>
      </p:sp>
      <p:sp>
        <p:nvSpPr>
          <p:cNvPr id="28" name="Rectangle 2"/>
          <p:cNvSpPr/>
          <p:nvPr/>
        </p:nvSpPr>
        <p:spPr>
          <a:xfrm>
            <a:off x="2321750" y="3525819"/>
            <a:ext cx="675075" cy="71327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Rectangle 64"/>
          <p:cNvSpPr/>
          <p:nvPr/>
        </p:nvSpPr>
        <p:spPr>
          <a:xfrm>
            <a:off x="1241630" y="4644135"/>
            <a:ext cx="632945" cy="71327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Rectangle 15"/>
          <p:cNvSpPr/>
          <p:nvPr/>
        </p:nvSpPr>
        <p:spPr>
          <a:xfrm>
            <a:off x="1241630" y="3551474"/>
            <a:ext cx="843562" cy="7582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79"/>
              <p:cNvSpPr txBox="1"/>
              <p:nvPr/>
            </p:nvSpPr>
            <p:spPr>
              <a:xfrm>
                <a:off x="380055" y="4659044"/>
                <a:ext cx="2162772" cy="622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𝑁</m:t>
                          </m:r>
                        </m:num>
                        <m:den>
                          <m:r>
                            <a:rPr lang="cs-CZ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f>
                        <m:fPr>
                          <m:ctrlPr>
                            <a:rPr lang="cs-CZ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𝑐𝑁𝑅</m:t>
                          </m:r>
                        </m:num>
                        <m:den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𝑞𝑁</m:t>
                      </m:r>
                    </m:oMath>
                  </m:oMathPara>
                </a14:m>
                <a:endParaRPr lang="cs-CZ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55" y="4659044"/>
                <a:ext cx="2162772" cy="62286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ovéPole 26"/>
              <p:cNvSpPr txBox="1"/>
              <p:nvPr/>
            </p:nvSpPr>
            <p:spPr>
              <a:xfrm>
                <a:off x="235798" y="3524407"/>
                <a:ext cx="2831288" cy="71468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𝑁</m:t>
                          </m:r>
                        </m:num>
                        <m:den>
                          <m:r>
                            <a:rPr lang="cs-CZ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𝑟𝑅</m:t>
                      </m:r>
                      <m:d>
                        <m:dPr>
                          <m:ctrlP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den>
                          </m:f>
                        </m:e>
                      </m:d>
                      <m:r>
                        <a:rPr lang="cs-CZ" i="1">
                          <a:solidFill>
                            <a:schemeClr val="tx2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𝑐𝑁𝑅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cs-CZ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2" name="TextovéPol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98" y="3524407"/>
                <a:ext cx="2831288" cy="71468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Box 84"/>
          <p:cNvSpPr txBox="1"/>
          <p:nvPr/>
        </p:nvSpPr>
        <p:spPr>
          <a:xfrm>
            <a:off x="791596" y="3154498"/>
            <a:ext cx="1867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smtClean="0">
                <a:solidFill>
                  <a:schemeClr val="accent6">
                    <a:lumMod val="75000"/>
                  </a:schemeClr>
                </a:solidFill>
              </a:rPr>
              <a:t>prey resouce limitation</a:t>
            </a:r>
            <a:endParaRPr lang="cs-CZ" sz="1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34" name="TextBox 85"/>
          <p:cNvSpPr txBox="1"/>
          <p:nvPr/>
        </p:nvSpPr>
        <p:spPr>
          <a:xfrm>
            <a:off x="1387904" y="4309749"/>
            <a:ext cx="1611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smtClean="0">
                <a:solidFill>
                  <a:srgbClr val="00B050"/>
                </a:solidFill>
              </a:rPr>
              <a:t>predator saturation</a:t>
            </a:r>
            <a:endParaRPr lang="cs-CZ" sz="140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34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animBg="1"/>
      <p:bldP spid="78" grpId="0" animBg="1"/>
      <p:bldP spid="79" grpId="0" animBg="1"/>
      <p:bldP spid="23" grpId="0" animBg="1"/>
      <p:bldP spid="2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-15082" y="-15915"/>
            <a:ext cx="9159081" cy="3667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smtClean="0">
                <a:solidFill>
                  <a:schemeClr val="bg1"/>
                </a:solidFill>
              </a:rPr>
              <a:t>PARADOX OF ENRICHMENT</a:t>
            </a:r>
            <a:endParaRPr lang="cs-CZ" altLang="cs-CZ" sz="1800" b="1">
              <a:solidFill>
                <a:schemeClr val="bg1"/>
              </a:solidFill>
            </a:endParaRPr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5499893" y="5350454"/>
            <a:ext cx="3420380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627686" y="5274205"/>
            <a:ext cx="601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>
                <a:solidFill>
                  <a:schemeClr val="tx2"/>
                </a:solidFill>
              </a:rPr>
              <a:t>prey</a:t>
            </a:r>
            <a:endParaRPr lang="cs-CZ">
              <a:solidFill>
                <a:schemeClr val="tx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 rot="16200000">
            <a:off x="4812207" y="3055000"/>
            <a:ext cx="1006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>
                <a:solidFill>
                  <a:srgbClr val="FF0000"/>
                </a:solidFill>
              </a:rPr>
              <a:t>predator</a:t>
            </a:r>
            <a:endParaRPr lang="cs-CZ">
              <a:solidFill>
                <a:srgbClr val="FF0000"/>
              </a:solidFill>
            </a:endParaRPr>
          </a:p>
        </p:txBody>
      </p:sp>
      <p:sp>
        <p:nvSpPr>
          <p:cNvPr id="63" name="Volný tvar 8"/>
          <p:cNvSpPr/>
          <p:nvPr/>
        </p:nvSpPr>
        <p:spPr>
          <a:xfrm>
            <a:off x="5202070" y="2736644"/>
            <a:ext cx="3600400" cy="2613810"/>
          </a:xfrm>
          <a:custGeom>
            <a:avLst/>
            <a:gdLst>
              <a:gd name="connsiteX0" fmla="*/ 0 w 4120738"/>
              <a:gd name="connsiteY0" fmla="*/ 3467595 h 3467595"/>
              <a:gd name="connsiteX1" fmla="*/ 2143496 w 4120738"/>
              <a:gd name="connsiteY1" fmla="*/ 0 h 3467595"/>
              <a:gd name="connsiteX2" fmla="*/ 4120738 w 4120738"/>
              <a:gd name="connsiteY2" fmla="*/ 3461657 h 346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20738" h="3467595">
                <a:moveTo>
                  <a:pt x="0" y="3467595"/>
                </a:moveTo>
                <a:cubicBezTo>
                  <a:pt x="728353" y="1734292"/>
                  <a:pt x="1456706" y="990"/>
                  <a:pt x="2143496" y="0"/>
                </a:cubicBezTo>
                <a:cubicBezTo>
                  <a:pt x="2830286" y="-990"/>
                  <a:pt x="3475512" y="1730333"/>
                  <a:pt x="4120738" y="3461657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TextBox 66"/>
          <p:cNvSpPr txBox="1"/>
          <p:nvPr/>
        </p:nvSpPr>
        <p:spPr>
          <a:xfrm>
            <a:off x="-15240" y="809418"/>
            <a:ext cx="5716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Rosenzweig-MacArthur model – added predator saturation</a:t>
            </a:r>
            <a:endParaRPr lang="cs-CZ"/>
          </a:p>
        </p:txBody>
      </p:sp>
      <p:sp>
        <p:nvSpPr>
          <p:cNvPr id="68" name="TextBox 67"/>
          <p:cNvSpPr txBox="1"/>
          <p:nvPr/>
        </p:nvSpPr>
        <p:spPr>
          <a:xfrm>
            <a:off x="-15240" y="413665"/>
            <a:ext cx="4865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>
                <a:solidFill>
                  <a:schemeClr val="bg1">
                    <a:lumMod val="65000"/>
                  </a:schemeClr>
                </a:solidFill>
              </a:rPr>
              <a:t>Volterra model – added logistic growth to prey (R)</a:t>
            </a:r>
            <a:endParaRPr lang="cs-CZ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2050" y="4907144"/>
            <a:ext cx="477843" cy="443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5499893" y="2514094"/>
            <a:ext cx="2807522" cy="2850121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Freeform 77"/>
          <p:cNvSpPr/>
          <p:nvPr/>
        </p:nvSpPr>
        <p:spPr>
          <a:xfrm>
            <a:off x="5994066" y="4203639"/>
            <a:ext cx="738174" cy="565956"/>
          </a:xfrm>
          <a:custGeom>
            <a:avLst/>
            <a:gdLst>
              <a:gd name="connsiteX0" fmla="*/ 1476348 w 1476348"/>
              <a:gd name="connsiteY0" fmla="*/ 612000 h 1131911"/>
              <a:gd name="connsiteX1" fmla="*/ 1116348 w 1476348"/>
              <a:gd name="connsiteY1" fmla="*/ 158400 h 1131911"/>
              <a:gd name="connsiteX2" fmla="*/ 641148 w 1476348"/>
              <a:gd name="connsiteY2" fmla="*/ 0 h 1131911"/>
              <a:gd name="connsiteX3" fmla="*/ 173148 w 1476348"/>
              <a:gd name="connsiteY3" fmla="*/ 158400 h 1131911"/>
              <a:gd name="connsiteX4" fmla="*/ 348 w 1476348"/>
              <a:gd name="connsiteY4" fmla="*/ 705600 h 1131911"/>
              <a:gd name="connsiteX5" fmla="*/ 209148 w 1476348"/>
              <a:gd name="connsiteY5" fmla="*/ 1051200 h 1131911"/>
              <a:gd name="connsiteX6" fmla="*/ 662748 w 1476348"/>
              <a:gd name="connsiteY6" fmla="*/ 1116000 h 1131911"/>
              <a:gd name="connsiteX7" fmla="*/ 921948 w 1476348"/>
              <a:gd name="connsiteY7" fmla="*/ 820800 h 1131911"/>
              <a:gd name="connsiteX8" fmla="*/ 885948 w 1476348"/>
              <a:gd name="connsiteY8" fmla="*/ 475200 h 1131911"/>
              <a:gd name="connsiteX9" fmla="*/ 439548 w 1476348"/>
              <a:gd name="connsiteY9" fmla="*/ 396000 h 1131911"/>
              <a:gd name="connsiteX10" fmla="*/ 281148 w 1476348"/>
              <a:gd name="connsiteY10" fmla="*/ 777600 h 1131911"/>
              <a:gd name="connsiteX11" fmla="*/ 547548 w 1476348"/>
              <a:gd name="connsiteY11" fmla="*/ 900000 h 1131911"/>
              <a:gd name="connsiteX12" fmla="*/ 705948 w 1476348"/>
              <a:gd name="connsiteY12" fmla="*/ 741600 h 1131911"/>
              <a:gd name="connsiteX13" fmla="*/ 561948 w 1476348"/>
              <a:gd name="connsiteY13" fmla="*/ 684000 h 113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76348" h="1131911">
                <a:moveTo>
                  <a:pt x="1476348" y="612000"/>
                </a:moveTo>
                <a:cubicBezTo>
                  <a:pt x="1365948" y="436200"/>
                  <a:pt x="1255548" y="260400"/>
                  <a:pt x="1116348" y="158400"/>
                </a:cubicBezTo>
                <a:cubicBezTo>
                  <a:pt x="977148" y="56400"/>
                  <a:pt x="798348" y="0"/>
                  <a:pt x="641148" y="0"/>
                </a:cubicBezTo>
                <a:cubicBezTo>
                  <a:pt x="483948" y="0"/>
                  <a:pt x="279948" y="40800"/>
                  <a:pt x="173148" y="158400"/>
                </a:cubicBezTo>
                <a:cubicBezTo>
                  <a:pt x="66348" y="276000"/>
                  <a:pt x="-5652" y="556800"/>
                  <a:pt x="348" y="705600"/>
                </a:cubicBezTo>
                <a:cubicBezTo>
                  <a:pt x="6348" y="854400"/>
                  <a:pt x="98748" y="982800"/>
                  <a:pt x="209148" y="1051200"/>
                </a:cubicBezTo>
                <a:cubicBezTo>
                  <a:pt x="319548" y="1119600"/>
                  <a:pt x="543948" y="1154400"/>
                  <a:pt x="662748" y="1116000"/>
                </a:cubicBezTo>
                <a:cubicBezTo>
                  <a:pt x="781548" y="1077600"/>
                  <a:pt x="884748" y="927600"/>
                  <a:pt x="921948" y="820800"/>
                </a:cubicBezTo>
                <a:cubicBezTo>
                  <a:pt x="959148" y="714000"/>
                  <a:pt x="966348" y="546000"/>
                  <a:pt x="885948" y="475200"/>
                </a:cubicBezTo>
                <a:cubicBezTo>
                  <a:pt x="805548" y="404400"/>
                  <a:pt x="540348" y="345600"/>
                  <a:pt x="439548" y="396000"/>
                </a:cubicBezTo>
                <a:cubicBezTo>
                  <a:pt x="338748" y="446400"/>
                  <a:pt x="263148" y="693600"/>
                  <a:pt x="281148" y="777600"/>
                </a:cubicBezTo>
                <a:cubicBezTo>
                  <a:pt x="299148" y="861600"/>
                  <a:pt x="476748" y="906000"/>
                  <a:pt x="547548" y="900000"/>
                </a:cubicBezTo>
                <a:cubicBezTo>
                  <a:pt x="618348" y="894000"/>
                  <a:pt x="703548" y="777600"/>
                  <a:pt x="705948" y="741600"/>
                </a:cubicBezTo>
                <a:cubicBezTo>
                  <a:pt x="708348" y="705600"/>
                  <a:pt x="635148" y="694800"/>
                  <a:pt x="561948" y="684000"/>
                </a:cubicBezTo>
              </a:path>
            </a:pathLst>
          </a:cu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Volný tvar 8"/>
          <p:cNvSpPr/>
          <p:nvPr/>
        </p:nvSpPr>
        <p:spPr>
          <a:xfrm>
            <a:off x="5202070" y="3609020"/>
            <a:ext cx="2726500" cy="1755195"/>
          </a:xfrm>
          <a:custGeom>
            <a:avLst/>
            <a:gdLst>
              <a:gd name="connsiteX0" fmla="*/ 0 w 4120738"/>
              <a:gd name="connsiteY0" fmla="*/ 3467595 h 3467595"/>
              <a:gd name="connsiteX1" fmla="*/ 2143496 w 4120738"/>
              <a:gd name="connsiteY1" fmla="*/ 0 h 3467595"/>
              <a:gd name="connsiteX2" fmla="*/ 4120738 w 4120738"/>
              <a:gd name="connsiteY2" fmla="*/ 3461657 h 346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20738" h="3467595">
                <a:moveTo>
                  <a:pt x="0" y="3467595"/>
                </a:moveTo>
                <a:cubicBezTo>
                  <a:pt x="728353" y="1734292"/>
                  <a:pt x="1456706" y="990"/>
                  <a:pt x="2143496" y="0"/>
                </a:cubicBezTo>
                <a:cubicBezTo>
                  <a:pt x="2830286" y="-990"/>
                  <a:pt x="3475512" y="1730333"/>
                  <a:pt x="4120738" y="3461657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Volný tvar 8"/>
          <p:cNvSpPr/>
          <p:nvPr/>
        </p:nvSpPr>
        <p:spPr>
          <a:xfrm>
            <a:off x="5202070" y="4374105"/>
            <a:ext cx="1530170" cy="990110"/>
          </a:xfrm>
          <a:custGeom>
            <a:avLst/>
            <a:gdLst>
              <a:gd name="connsiteX0" fmla="*/ 0 w 4120738"/>
              <a:gd name="connsiteY0" fmla="*/ 3467595 h 3467595"/>
              <a:gd name="connsiteX1" fmla="*/ 2143496 w 4120738"/>
              <a:gd name="connsiteY1" fmla="*/ 0 h 3467595"/>
              <a:gd name="connsiteX2" fmla="*/ 4120738 w 4120738"/>
              <a:gd name="connsiteY2" fmla="*/ 3461657 h 346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20738" h="3467595">
                <a:moveTo>
                  <a:pt x="0" y="3467595"/>
                </a:moveTo>
                <a:cubicBezTo>
                  <a:pt x="728353" y="1734292"/>
                  <a:pt x="1456706" y="990"/>
                  <a:pt x="2143496" y="0"/>
                </a:cubicBezTo>
                <a:cubicBezTo>
                  <a:pt x="2830286" y="-990"/>
                  <a:pt x="3475512" y="1730333"/>
                  <a:pt x="4120738" y="3461657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Rectangle 25"/>
          <p:cNvSpPr/>
          <p:nvPr/>
        </p:nvSpPr>
        <p:spPr>
          <a:xfrm>
            <a:off x="5039262" y="4644135"/>
            <a:ext cx="477843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7" name="Straight Connector 106"/>
          <p:cNvCxnSpPr/>
          <p:nvPr/>
        </p:nvCxnSpPr>
        <p:spPr>
          <a:xfrm flipV="1">
            <a:off x="5499893" y="2245109"/>
            <a:ext cx="0" cy="31053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-18509" y="1313765"/>
            <a:ext cx="5040560" cy="1477328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mtClean="0"/>
              <a:t>The model leads to destabilization when there are more resources for the prey</a:t>
            </a:r>
          </a:p>
          <a:p>
            <a:endParaRPr lang="cs-CZ"/>
          </a:p>
          <a:p>
            <a:r>
              <a:rPr lang="cs-CZ" smtClean="0"/>
              <a:t>One solution: </a:t>
            </a:r>
            <a:r>
              <a:rPr lang="cs-CZ" b="1" smtClean="0"/>
              <a:t>Ratio-dependent</a:t>
            </a:r>
            <a:r>
              <a:rPr lang="cs-CZ" smtClean="0"/>
              <a:t> (R/N) instead of Prey-dependent (R) killing rate</a:t>
            </a:r>
            <a:endParaRPr lang="cs-CZ"/>
          </a:p>
        </p:txBody>
      </p:sp>
      <p:sp>
        <p:nvSpPr>
          <p:cNvPr id="29" name="Freeform 28"/>
          <p:cNvSpPr/>
          <p:nvPr/>
        </p:nvSpPr>
        <p:spPr>
          <a:xfrm>
            <a:off x="6633183" y="3429000"/>
            <a:ext cx="738174" cy="565956"/>
          </a:xfrm>
          <a:custGeom>
            <a:avLst/>
            <a:gdLst>
              <a:gd name="connsiteX0" fmla="*/ 1476348 w 1476348"/>
              <a:gd name="connsiteY0" fmla="*/ 612000 h 1131911"/>
              <a:gd name="connsiteX1" fmla="*/ 1116348 w 1476348"/>
              <a:gd name="connsiteY1" fmla="*/ 158400 h 1131911"/>
              <a:gd name="connsiteX2" fmla="*/ 641148 w 1476348"/>
              <a:gd name="connsiteY2" fmla="*/ 0 h 1131911"/>
              <a:gd name="connsiteX3" fmla="*/ 173148 w 1476348"/>
              <a:gd name="connsiteY3" fmla="*/ 158400 h 1131911"/>
              <a:gd name="connsiteX4" fmla="*/ 348 w 1476348"/>
              <a:gd name="connsiteY4" fmla="*/ 705600 h 1131911"/>
              <a:gd name="connsiteX5" fmla="*/ 209148 w 1476348"/>
              <a:gd name="connsiteY5" fmla="*/ 1051200 h 1131911"/>
              <a:gd name="connsiteX6" fmla="*/ 662748 w 1476348"/>
              <a:gd name="connsiteY6" fmla="*/ 1116000 h 1131911"/>
              <a:gd name="connsiteX7" fmla="*/ 921948 w 1476348"/>
              <a:gd name="connsiteY7" fmla="*/ 820800 h 1131911"/>
              <a:gd name="connsiteX8" fmla="*/ 885948 w 1476348"/>
              <a:gd name="connsiteY8" fmla="*/ 475200 h 1131911"/>
              <a:gd name="connsiteX9" fmla="*/ 439548 w 1476348"/>
              <a:gd name="connsiteY9" fmla="*/ 396000 h 1131911"/>
              <a:gd name="connsiteX10" fmla="*/ 281148 w 1476348"/>
              <a:gd name="connsiteY10" fmla="*/ 777600 h 1131911"/>
              <a:gd name="connsiteX11" fmla="*/ 547548 w 1476348"/>
              <a:gd name="connsiteY11" fmla="*/ 900000 h 1131911"/>
              <a:gd name="connsiteX12" fmla="*/ 705948 w 1476348"/>
              <a:gd name="connsiteY12" fmla="*/ 741600 h 1131911"/>
              <a:gd name="connsiteX13" fmla="*/ 561948 w 1476348"/>
              <a:gd name="connsiteY13" fmla="*/ 684000 h 113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76348" h="1131911">
                <a:moveTo>
                  <a:pt x="1476348" y="612000"/>
                </a:moveTo>
                <a:cubicBezTo>
                  <a:pt x="1365948" y="436200"/>
                  <a:pt x="1255548" y="260400"/>
                  <a:pt x="1116348" y="158400"/>
                </a:cubicBezTo>
                <a:cubicBezTo>
                  <a:pt x="977148" y="56400"/>
                  <a:pt x="798348" y="0"/>
                  <a:pt x="641148" y="0"/>
                </a:cubicBezTo>
                <a:cubicBezTo>
                  <a:pt x="483948" y="0"/>
                  <a:pt x="279948" y="40800"/>
                  <a:pt x="173148" y="158400"/>
                </a:cubicBezTo>
                <a:cubicBezTo>
                  <a:pt x="66348" y="276000"/>
                  <a:pt x="-5652" y="556800"/>
                  <a:pt x="348" y="705600"/>
                </a:cubicBezTo>
                <a:cubicBezTo>
                  <a:pt x="6348" y="854400"/>
                  <a:pt x="98748" y="982800"/>
                  <a:pt x="209148" y="1051200"/>
                </a:cubicBezTo>
                <a:cubicBezTo>
                  <a:pt x="319548" y="1119600"/>
                  <a:pt x="543948" y="1154400"/>
                  <a:pt x="662748" y="1116000"/>
                </a:cubicBezTo>
                <a:cubicBezTo>
                  <a:pt x="781548" y="1077600"/>
                  <a:pt x="884748" y="927600"/>
                  <a:pt x="921948" y="820800"/>
                </a:cubicBezTo>
                <a:cubicBezTo>
                  <a:pt x="959148" y="714000"/>
                  <a:pt x="966348" y="546000"/>
                  <a:pt x="885948" y="475200"/>
                </a:cubicBezTo>
                <a:cubicBezTo>
                  <a:pt x="805548" y="404400"/>
                  <a:pt x="540348" y="345600"/>
                  <a:pt x="439548" y="396000"/>
                </a:cubicBezTo>
                <a:cubicBezTo>
                  <a:pt x="338748" y="446400"/>
                  <a:pt x="263148" y="693600"/>
                  <a:pt x="281148" y="777600"/>
                </a:cubicBezTo>
                <a:cubicBezTo>
                  <a:pt x="299148" y="861600"/>
                  <a:pt x="476748" y="906000"/>
                  <a:pt x="547548" y="900000"/>
                </a:cubicBezTo>
                <a:cubicBezTo>
                  <a:pt x="618348" y="894000"/>
                  <a:pt x="703548" y="777600"/>
                  <a:pt x="705948" y="741600"/>
                </a:cubicBezTo>
                <a:cubicBezTo>
                  <a:pt x="708348" y="705600"/>
                  <a:pt x="635148" y="694800"/>
                  <a:pt x="561948" y="684000"/>
                </a:cubicBezTo>
              </a:path>
            </a:pathLst>
          </a:cu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Freeform 29"/>
          <p:cNvSpPr/>
          <p:nvPr/>
        </p:nvSpPr>
        <p:spPr>
          <a:xfrm>
            <a:off x="7317305" y="2708920"/>
            <a:ext cx="738174" cy="565956"/>
          </a:xfrm>
          <a:custGeom>
            <a:avLst/>
            <a:gdLst>
              <a:gd name="connsiteX0" fmla="*/ 1476348 w 1476348"/>
              <a:gd name="connsiteY0" fmla="*/ 612000 h 1131911"/>
              <a:gd name="connsiteX1" fmla="*/ 1116348 w 1476348"/>
              <a:gd name="connsiteY1" fmla="*/ 158400 h 1131911"/>
              <a:gd name="connsiteX2" fmla="*/ 641148 w 1476348"/>
              <a:gd name="connsiteY2" fmla="*/ 0 h 1131911"/>
              <a:gd name="connsiteX3" fmla="*/ 173148 w 1476348"/>
              <a:gd name="connsiteY3" fmla="*/ 158400 h 1131911"/>
              <a:gd name="connsiteX4" fmla="*/ 348 w 1476348"/>
              <a:gd name="connsiteY4" fmla="*/ 705600 h 1131911"/>
              <a:gd name="connsiteX5" fmla="*/ 209148 w 1476348"/>
              <a:gd name="connsiteY5" fmla="*/ 1051200 h 1131911"/>
              <a:gd name="connsiteX6" fmla="*/ 662748 w 1476348"/>
              <a:gd name="connsiteY6" fmla="*/ 1116000 h 1131911"/>
              <a:gd name="connsiteX7" fmla="*/ 921948 w 1476348"/>
              <a:gd name="connsiteY7" fmla="*/ 820800 h 1131911"/>
              <a:gd name="connsiteX8" fmla="*/ 885948 w 1476348"/>
              <a:gd name="connsiteY8" fmla="*/ 475200 h 1131911"/>
              <a:gd name="connsiteX9" fmla="*/ 439548 w 1476348"/>
              <a:gd name="connsiteY9" fmla="*/ 396000 h 1131911"/>
              <a:gd name="connsiteX10" fmla="*/ 281148 w 1476348"/>
              <a:gd name="connsiteY10" fmla="*/ 777600 h 1131911"/>
              <a:gd name="connsiteX11" fmla="*/ 547548 w 1476348"/>
              <a:gd name="connsiteY11" fmla="*/ 900000 h 1131911"/>
              <a:gd name="connsiteX12" fmla="*/ 705948 w 1476348"/>
              <a:gd name="connsiteY12" fmla="*/ 741600 h 1131911"/>
              <a:gd name="connsiteX13" fmla="*/ 561948 w 1476348"/>
              <a:gd name="connsiteY13" fmla="*/ 684000 h 113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76348" h="1131911">
                <a:moveTo>
                  <a:pt x="1476348" y="612000"/>
                </a:moveTo>
                <a:cubicBezTo>
                  <a:pt x="1365948" y="436200"/>
                  <a:pt x="1255548" y="260400"/>
                  <a:pt x="1116348" y="158400"/>
                </a:cubicBezTo>
                <a:cubicBezTo>
                  <a:pt x="977148" y="56400"/>
                  <a:pt x="798348" y="0"/>
                  <a:pt x="641148" y="0"/>
                </a:cubicBezTo>
                <a:cubicBezTo>
                  <a:pt x="483948" y="0"/>
                  <a:pt x="279948" y="40800"/>
                  <a:pt x="173148" y="158400"/>
                </a:cubicBezTo>
                <a:cubicBezTo>
                  <a:pt x="66348" y="276000"/>
                  <a:pt x="-5652" y="556800"/>
                  <a:pt x="348" y="705600"/>
                </a:cubicBezTo>
                <a:cubicBezTo>
                  <a:pt x="6348" y="854400"/>
                  <a:pt x="98748" y="982800"/>
                  <a:pt x="209148" y="1051200"/>
                </a:cubicBezTo>
                <a:cubicBezTo>
                  <a:pt x="319548" y="1119600"/>
                  <a:pt x="543948" y="1154400"/>
                  <a:pt x="662748" y="1116000"/>
                </a:cubicBezTo>
                <a:cubicBezTo>
                  <a:pt x="781548" y="1077600"/>
                  <a:pt x="884748" y="927600"/>
                  <a:pt x="921948" y="820800"/>
                </a:cubicBezTo>
                <a:cubicBezTo>
                  <a:pt x="959148" y="714000"/>
                  <a:pt x="966348" y="546000"/>
                  <a:pt x="885948" y="475200"/>
                </a:cubicBezTo>
                <a:cubicBezTo>
                  <a:pt x="805548" y="404400"/>
                  <a:pt x="540348" y="345600"/>
                  <a:pt x="439548" y="396000"/>
                </a:cubicBezTo>
                <a:cubicBezTo>
                  <a:pt x="338748" y="446400"/>
                  <a:pt x="263148" y="693600"/>
                  <a:pt x="281148" y="777600"/>
                </a:cubicBezTo>
                <a:cubicBezTo>
                  <a:pt x="299148" y="861600"/>
                  <a:pt x="476748" y="906000"/>
                  <a:pt x="547548" y="900000"/>
                </a:cubicBezTo>
                <a:cubicBezTo>
                  <a:pt x="618348" y="894000"/>
                  <a:pt x="703548" y="777600"/>
                  <a:pt x="705948" y="741600"/>
                </a:cubicBezTo>
                <a:cubicBezTo>
                  <a:pt x="708348" y="705600"/>
                  <a:pt x="635148" y="694800"/>
                  <a:pt x="561948" y="684000"/>
                </a:cubicBezTo>
              </a:path>
            </a:pathLst>
          </a:cu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C:\Users\storch\Desktop\Ginsbur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330" y="-1"/>
            <a:ext cx="1618279" cy="19170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542330" y="1906088"/>
            <a:ext cx="161641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smtClean="0"/>
              <a:t>Lev Ginsburg 1989</a:t>
            </a:r>
            <a:endParaRPr lang="cs-CZ" sz="1400"/>
          </a:p>
        </p:txBody>
      </p:sp>
      <p:sp>
        <p:nvSpPr>
          <p:cNvPr id="46" name="Rectangle 2"/>
          <p:cNvSpPr/>
          <p:nvPr/>
        </p:nvSpPr>
        <p:spPr>
          <a:xfrm>
            <a:off x="2321750" y="3525819"/>
            <a:ext cx="875308" cy="71327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7" name="Rectangle 64"/>
          <p:cNvSpPr/>
          <p:nvPr/>
        </p:nvSpPr>
        <p:spPr>
          <a:xfrm>
            <a:off x="1241630" y="4644135"/>
            <a:ext cx="765085" cy="713271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8" name="Rectangle 15"/>
          <p:cNvSpPr/>
          <p:nvPr/>
        </p:nvSpPr>
        <p:spPr>
          <a:xfrm>
            <a:off x="1241630" y="3551474"/>
            <a:ext cx="843562" cy="7582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79"/>
              <p:cNvSpPr txBox="1"/>
              <p:nvPr/>
            </p:nvSpPr>
            <p:spPr>
              <a:xfrm>
                <a:off x="380055" y="4659044"/>
                <a:ext cx="2329420" cy="6228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𝑁</m:t>
                          </m:r>
                        </m:num>
                        <m:den>
                          <m:r>
                            <a:rPr lang="cs-CZ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𝑓</m:t>
                      </m:r>
                      <m:f>
                        <m:fPr>
                          <m:ctrlPr>
                            <a:rPr lang="cs-CZ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𝑐𝑁𝑅</m:t>
                          </m:r>
                        </m:num>
                        <m:den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𝑁</m:t>
                          </m:r>
                          <m:r>
                            <a:rPr lang="cs-CZ" i="1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𝑅</m:t>
                          </m:r>
                        </m:den>
                      </m:f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−</m:t>
                      </m:r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𝑞𝑁</m:t>
                      </m:r>
                    </m:oMath>
                  </m:oMathPara>
                </a14:m>
                <a:endParaRPr lang="cs-CZ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9" name="TextBox 7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055" y="4659044"/>
                <a:ext cx="2329420" cy="62286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ovéPole 26"/>
              <p:cNvSpPr txBox="1"/>
              <p:nvPr/>
            </p:nvSpPr>
            <p:spPr>
              <a:xfrm>
                <a:off x="260590" y="3524407"/>
                <a:ext cx="2961260" cy="6241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𝑁</m:t>
                          </m:r>
                        </m:num>
                        <m:den>
                          <m:r>
                            <a:rPr lang="cs-CZ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𝑟𝑅</m:t>
                      </m:r>
                      <m:d>
                        <m:dPr>
                          <m:ctrlP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1−</m:t>
                          </m:r>
                          <m:f>
                            <m:fPr>
                              <m:ctrlP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num>
                            <m:den>
                              <m:r>
                                <a:rPr lang="cs-CZ" b="0" i="1" smtClean="0">
                                  <a:solidFill>
                                    <a:schemeClr val="tx2"/>
                                  </a:solidFill>
                                  <a:latin typeface="Cambria Math"/>
                                </a:rPr>
                                <m:t>𝐾</m:t>
                              </m:r>
                            </m:den>
                          </m:f>
                        </m:e>
                      </m:d>
                      <m:r>
                        <a:rPr lang="cs-CZ" i="1">
                          <a:solidFill>
                            <a:schemeClr val="tx2"/>
                          </a:solidFill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cs-CZ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𝑐𝑁𝑅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𝑑𝑁</m:t>
                          </m:r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+</m:t>
                          </m:r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𝑅</m:t>
                          </m:r>
                        </m:den>
                      </m:f>
                    </m:oMath>
                  </m:oMathPara>
                </a14:m>
                <a:endParaRPr lang="cs-CZ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0" name="TextovéPole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590" y="3524407"/>
                <a:ext cx="2961260" cy="624145"/>
              </a:xfrm>
              <a:prstGeom prst="rect">
                <a:avLst/>
              </a:prstGeom>
              <a:blipFill rotWithShape="1">
                <a:blip r:embed="rId4"/>
                <a:stretch>
                  <a:fillRect b="-679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84"/>
          <p:cNvSpPr txBox="1"/>
          <p:nvPr/>
        </p:nvSpPr>
        <p:spPr>
          <a:xfrm>
            <a:off x="791596" y="3154498"/>
            <a:ext cx="186769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smtClean="0">
                <a:solidFill>
                  <a:schemeClr val="accent6">
                    <a:lumMod val="75000"/>
                  </a:schemeClr>
                </a:solidFill>
              </a:rPr>
              <a:t>prey resouce limitation</a:t>
            </a:r>
            <a:endParaRPr lang="cs-CZ" sz="140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2" name="TextBox 85"/>
          <p:cNvSpPr txBox="1"/>
          <p:nvPr/>
        </p:nvSpPr>
        <p:spPr>
          <a:xfrm>
            <a:off x="1387904" y="4309749"/>
            <a:ext cx="16114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smtClean="0">
                <a:solidFill>
                  <a:srgbClr val="00B050"/>
                </a:solidFill>
              </a:rPr>
              <a:t>predator saturation</a:t>
            </a:r>
            <a:endParaRPr lang="cs-CZ" sz="1400">
              <a:solidFill>
                <a:srgbClr val="00B050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96136" y="5609043"/>
            <a:ext cx="6458074" cy="1200288"/>
            <a:chOff x="2519941" y="5643537"/>
            <a:chExt cx="6458074" cy="1200288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7240" y="6358050"/>
              <a:ext cx="2390775" cy="485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9941" y="5643537"/>
              <a:ext cx="4124204" cy="1051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894576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-15082" y="-15915"/>
            <a:ext cx="9159081" cy="3667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b="1" smtClean="0">
                <a:solidFill>
                  <a:schemeClr val="bg1"/>
                </a:solidFill>
              </a:rPr>
              <a:t>PARADOX OF ENRICHMENT</a:t>
            </a:r>
            <a:endParaRPr lang="cs-CZ" altLang="cs-CZ" sz="1800" b="1">
              <a:solidFill>
                <a:schemeClr val="bg1"/>
              </a:solidFill>
            </a:endParaRPr>
          </a:p>
        </p:txBody>
      </p:sp>
      <p:cxnSp>
        <p:nvCxnSpPr>
          <p:cNvPr id="106" name="Straight Connector 105"/>
          <p:cNvCxnSpPr/>
          <p:nvPr/>
        </p:nvCxnSpPr>
        <p:spPr>
          <a:xfrm flipV="1">
            <a:off x="5499893" y="5350454"/>
            <a:ext cx="3420380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7627686" y="5274205"/>
            <a:ext cx="601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>
                <a:solidFill>
                  <a:schemeClr val="tx2"/>
                </a:solidFill>
              </a:rPr>
              <a:t>prey</a:t>
            </a:r>
            <a:endParaRPr lang="cs-CZ">
              <a:solidFill>
                <a:schemeClr val="tx2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 rot="16200000">
            <a:off x="4812207" y="3055000"/>
            <a:ext cx="1006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>
                <a:solidFill>
                  <a:srgbClr val="FF0000"/>
                </a:solidFill>
              </a:rPr>
              <a:t>predator</a:t>
            </a:r>
            <a:endParaRPr lang="cs-CZ">
              <a:solidFill>
                <a:srgbClr val="FF0000"/>
              </a:solidFill>
            </a:endParaRPr>
          </a:p>
        </p:txBody>
      </p:sp>
      <p:sp>
        <p:nvSpPr>
          <p:cNvPr id="63" name="Volný tvar 8"/>
          <p:cNvSpPr/>
          <p:nvPr/>
        </p:nvSpPr>
        <p:spPr>
          <a:xfrm>
            <a:off x="5202070" y="2736644"/>
            <a:ext cx="3600400" cy="2613810"/>
          </a:xfrm>
          <a:custGeom>
            <a:avLst/>
            <a:gdLst>
              <a:gd name="connsiteX0" fmla="*/ 0 w 4120738"/>
              <a:gd name="connsiteY0" fmla="*/ 3467595 h 3467595"/>
              <a:gd name="connsiteX1" fmla="*/ 2143496 w 4120738"/>
              <a:gd name="connsiteY1" fmla="*/ 0 h 3467595"/>
              <a:gd name="connsiteX2" fmla="*/ 4120738 w 4120738"/>
              <a:gd name="connsiteY2" fmla="*/ 3461657 h 346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20738" h="3467595">
                <a:moveTo>
                  <a:pt x="0" y="3467595"/>
                </a:moveTo>
                <a:cubicBezTo>
                  <a:pt x="728353" y="1734292"/>
                  <a:pt x="1456706" y="990"/>
                  <a:pt x="2143496" y="0"/>
                </a:cubicBezTo>
                <a:cubicBezTo>
                  <a:pt x="2830286" y="-990"/>
                  <a:pt x="3475512" y="1730333"/>
                  <a:pt x="4120738" y="3461657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TextBox 66"/>
          <p:cNvSpPr txBox="1"/>
          <p:nvPr/>
        </p:nvSpPr>
        <p:spPr>
          <a:xfrm>
            <a:off x="-15240" y="809418"/>
            <a:ext cx="5716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Rosenzweig-MacArthur model – added predator saturation</a:t>
            </a:r>
            <a:endParaRPr lang="cs-CZ"/>
          </a:p>
        </p:txBody>
      </p:sp>
      <p:sp>
        <p:nvSpPr>
          <p:cNvPr id="68" name="TextBox 67"/>
          <p:cNvSpPr txBox="1"/>
          <p:nvPr/>
        </p:nvSpPr>
        <p:spPr>
          <a:xfrm>
            <a:off x="-15240" y="413665"/>
            <a:ext cx="4865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>
                <a:solidFill>
                  <a:schemeClr val="bg1">
                    <a:lumMod val="65000"/>
                  </a:schemeClr>
                </a:solidFill>
              </a:rPr>
              <a:t>Volterra model – added logistic growth to prey (R)</a:t>
            </a:r>
            <a:endParaRPr lang="cs-CZ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22050" y="4907144"/>
            <a:ext cx="477843" cy="443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41" name="Straight Connector 40"/>
          <p:cNvCxnSpPr/>
          <p:nvPr/>
        </p:nvCxnSpPr>
        <p:spPr>
          <a:xfrm flipV="1">
            <a:off x="6457556" y="2301062"/>
            <a:ext cx="1170130" cy="302095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Freeform 77"/>
          <p:cNvSpPr/>
          <p:nvPr/>
        </p:nvSpPr>
        <p:spPr>
          <a:xfrm>
            <a:off x="6192180" y="4618239"/>
            <a:ext cx="738174" cy="565956"/>
          </a:xfrm>
          <a:custGeom>
            <a:avLst/>
            <a:gdLst>
              <a:gd name="connsiteX0" fmla="*/ 1476348 w 1476348"/>
              <a:gd name="connsiteY0" fmla="*/ 612000 h 1131911"/>
              <a:gd name="connsiteX1" fmla="*/ 1116348 w 1476348"/>
              <a:gd name="connsiteY1" fmla="*/ 158400 h 1131911"/>
              <a:gd name="connsiteX2" fmla="*/ 641148 w 1476348"/>
              <a:gd name="connsiteY2" fmla="*/ 0 h 1131911"/>
              <a:gd name="connsiteX3" fmla="*/ 173148 w 1476348"/>
              <a:gd name="connsiteY3" fmla="*/ 158400 h 1131911"/>
              <a:gd name="connsiteX4" fmla="*/ 348 w 1476348"/>
              <a:gd name="connsiteY4" fmla="*/ 705600 h 1131911"/>
              <a:gd name="connsiteX5" fmla="*/ 209148 w 1476348"/>
              <a:gd name="connsiteY5" fmla="*/ 1051200 h 1131911"/>
              <a:gd name="connsiteX6" fmla="*/ 662748 w 1476348"/>
              <a:gd name="connsiteY6" fmla="*/ 1116000 h 1131911"/>
              <a:gd name="connsiteX7" fmla="*/ 921948 w 1476348"/>
              <a:gd name="connsiteY7" fmla="*/ 820800 h 1131911"/>
              <a:gd name="connsiteX8" fmla="*/ 885948 w 1476348"/>
              <a:gd name="connsiteY8" fmla="*/ 475200 h 1131911"/>
              <a:gd name="connsiteX9" fmla="*/ 439548 w 1476348"/>
              <a:gd name="connsiteY9" fmla="*/ 396000 h 1131911"/>
              <a:gd name="connsiteX10" fmla="*/ 281148 w 1476348"/>
              <a:gd name="connsiteY10" fmla="*/ 777600 h 1131911"/>
              <a:gd name="connsiteX11" fmla="*/ 547548 w 1476348"/>
              <a:gd name="connsiteY11" fmla="*/ 900000 h 1131911"/>
              <a:gd name="connsiteX12" fmla="*/ 705948 w 1476348"/>
              <a:gd name="connsiteY12" fmla="*/ 741600 h 1131911"/>
              <a:gd name="connsiteX13" fmla="*/ 561948 w 1476348"/>
              <a:gd name="connsiteY13" fmla="*/ 684000 h 113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76348" h="1131911">
                <a:moveTo>
                  <a:pt x="1476348" y="612000"/>
                </a:moveTo>
                <a:cubicBezTo>
                  <a:pt x="1365948" y="436200"/>
                  <a:pt x="1255548" y="260400"/>
                  <a:pt x="1116348" y="158400"/>
                </a:cubicBezTo>
                <a:cubicBezTo>
                  <a:pt x="977148" y="56400"/>
                  <a:pt x="798348" y="0"/>
                  <a:pt x="641148" y="0"/>
                </a:cubicBezTo>
                <a:cubicBezTo>
                  <a:pt x="483948" y="0"/>
                  <a:pt x="279948" y="40800"/>
                  <a:pt x="173148" y="158400"/>
                </a:cubicBezTo>
                <a:cubicBezTo>
                  <a:pt x="66348" y="276000"/>
                  <a:pt x="-5652" y="556800"/>
                  <a:pt x="348" y="705600"/>
                </a:cubicBezTo>
                <a:cubicBezTo>
                  <a:pt x="6348" y="854400"/>
                  <a:pt x="98748" y="982800"/>
                  <a:pt x="209148" y="1051200"/>
                </a:cubicBezTo>
                <a:cubicBezTo>
                  <a:pt x="319548" y="1119600"/>
                  <a:pt x="543948" y="1154400"/>
                  <a:pt x="662748" y="1116000"/>
                </a:cubicBezTo>
                <a:cubicBezTo>
                  <a:pt x="781548" y="1077600"/>
                  <a:pt x="884748" y="927600"/>
                  <a:pt x="921948" y="820800"/>
                </a:cubicBezTo>
                <a:cubicBezTo>
                  <a:pt x="959148" y="714000"/>
                  <a:pt x="966348" y="546000"/>
                  <a:pt x="885948" y="475200"/>
                </a:cubicBezTo>
                <a:cubicBezTo>
                  <a:pt x="805548" y="404400"/>
                  <a:pt x="540348" y="345600"/>
                  <a:pt x="439548" y="396000"/>
                </a:cubicBezTo>
                <a:cubicBezTo>
                  <a:pt x="338748" y="446400"/>
                  <a:pt x="263148" y="693600"/>
                  <a:pt x="281148" y="777600"/>
                </a:cubicBezTo>
                <a:cubicBezTo>
                  <a:pt x="299148" y="861600"/>
                  <a:pt x="476748" y="906000"/>
                  <a:pt x="547548" y="900000"/>
                </a:cubicBezTo>
                <a:cubicBezTo>
                  <a:pt x="618348" y="894000"/>
                  <a:pt x="703548" y="777600"/>
                  <a:pt x="705948" y="741600"/>
                </a:cubicBezTo>
                <a:cubicBezTo>
                  <a:pt x="708348" y="705600"/>
                  <a:pt x="635148" y="694800"/>
                  <a:pt x="561948" y="684000"/>
                </a:cubicBezTo>
              </a:path>
            </a:pathLst>
          </a:cu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Volný tvar 8"/>
          <p:cNvSpPr/>
          <p:nvPr/>
        </p:nvSpPr>
        <p:spPr>
          <a:xfrm>
            <a:off x="5202070" y="3609020"/>
            <a:ext cx="2726500" cy="1755195"/>
          </a:xfrm>
          <a:custGeom>
            <a:avLst/>
            <a:gdLst>
              <a:gd name="connsiteX0" fmla="*/ 0 w 4120738"/>
              <a:gd name="connsiteY0" fmla="*/ 3467595 h 3467595"/>
              <a:gd name="connsiteX1" fmla="*/ 2143496 w 4120738"/>
              <a:gd name="connsiteY1" fmla="*/ 0 h 3467595"/>
              <a:gd name="connsiteX2" fmla="*/ 4120738 w 4120738"/>
              <a:gd name="connsiteY2" fmla="*/ 3461657 h 346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20738" h="3467595">
                <a:moveTo>
                  <a:pt x="0" y="3467595"/>
                </a:moveTo>
                <a:cubicBezTo>
                  <a:pt x="728353" y="1734292"/>
                  <a:pt x="1456706" y="990"/>
                  <a:pt x="2143496" y="0"/>
                </a:cubicBezTo>
                <a:cubicBezTo>
                  <a:pt x="2830286" y="-990"/>
                  <a:pt x="3475512" y="1730333"/>
                  <a:pt x="4120738" y="3461657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4" name="Volný tvar 8"/>
          <p:cNvSpPr/>
          <p:nvPr/>
        </p:nvSpPr>
        <p:spPr>
          <a:xfrm>
            <a:off x="5202070" y="4374105"/>
            <a:ext cx="1530170" cy="990110"/>
          </a:xfrm>
          <a:custGeom>
            <a:avLst/>
            <a:gdLst>
              <a:gd name="connsiteX0" fmla="*/ 0 w 4120738"/>
              <a:gd name="connsiteY0" fmla="*/ 3467595 h 3467595"/>
              <a:gd name="connsiteX1" fmla="*/ 2143496 w 4120738"/>
              <a:gd name="connsiteY1" fmla="*/ 0 h 3467595"/>
              <a:gd name="connsiteX2" fmla="*/ 4120738 w 4120738"/>
              <a:gd name="connsiteY2" fmla="*/ 3461657 h 346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20738" h="3467595">
                <a:moveTo>
                  <a:pt x="0" y="3467595"/>
                </a:moveTo>
                <a:cubicBezTo>
                  <a:pt x="728353" y="1734292"/>
                  <a:pt x="1456706" y="990"/>
                  <a:pt x="2143496" y="0"/>
                </a:cubicBezTo>
                <a:cubicBezTo>
                  <a:pt x="2830286" y="-990"/>
                  <a:pt x="3475512" y="1730333"/>
                  <a:pt x="4120738" y="3461657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Rectangle 25"/>
          <p:cNvSpPr/>
          <p:nvPr/>
        </p:nvSpPr>
        <p:spPr>
          <a:xfrm>
            <a:off x="5039262" y="4644135"/>
            <a:ext cx="477843" cy="7200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07" name="Straight Connector 106"/>
          <p:cNvCxnSpPr/>
          <p:nvPr/>
        </p:nvCxnSpPr>
        <p:spPr>
          <a:xfrm flipV="1">
            <a:off x="5499893" y="2245109"/>
            <a:ext cx="0" cy="31053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-18509" y="1313765"/>
            <a:ext cx="5040560" cy="203132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mtClean="0"/>
              <a:t>The model leads to destabilization when there are more resources for the prey</a:t>
            </a:r>
          </a:p>
          <a:p>
            <a:endParaRPr lang="cs-CZ"/>
          </a:p>
          <a:p>
            <a:r>
              <a:rPr lang="cs-CZ" smtClean="0"/>
              <a:t>One solution: Ratio-dependent (R/N) instead of Prey-dependent (R)</a:t>
            </a:r>
          </a:p>
          <a:p>
            <a:endParaRPr lang="cs-CZ"/>
          </a:p>
          <a:p>
            <a:r>
              <a:rPr lang="cs-CZ" smtClean="0"/>
              <a:t>Or generally predator interference</a:t>
            </a:r>
            <a:endParaRPr lang="cs-CZ"/>
          </a:p>
        </p:txBody>
      </p:sp>
      <p:sp>
        <p:nvSpPr>
          <p:cNvPr id="29" name="Freeform 28"/>
          <p:cNvSpPr/>
          <p:nvPr/>
        </p:nvSpPr>
        <p:spPr>
          <a:xfrm>
            <a:off x="6669141" y="3429000"/>
            <a:ext cx="738174" cy="565956"/>
          </a:xfrm>
          <a:custGeom>
            <a:avLst/>
            <a:gdLst>
              <a:gd name="connsiteX0" fmla="*/ 1476348 w 1476348"/>
              <a:gd name="connsiteY0" fmla="*/ 612000 h 1131911"/>
              <a:gd name="connsiteX1" fmla="*/ 1116348 w 1476348"/>
              <a:gd name="connsiteY1" fmla="*/ 158400 h 1131911"/>
              <a:gd name="connsiteX2" fmla="*/ 641148 w 1476348"/>
              <a:gd name="connsiteY2" fmla="*/ 0 h 1131911"/>
              <a:gd name="connsiteX3" fmla="*/ 173148 w 1476348"/>
              <a:gd name="connsiteY3" fmla="*/ 158400 h 1131911"/>
              <a:gd name="connsiteX4" fmla="*/ 348 w 1476348"/>
              <a:gd name="connsiteY4" fmla="*/ 705600 h 1131911"/>
              <a:gd name="connsiteX5" fmla="*/ 209148 w 1476348"/>
              <a:gd name="connsiteY5" fmla="*/ 1051200 h 1131911"/>
              <a:gd name="connsiteX6" fmla="*/ 662748 w 1476348"/>
              <a:gd name="connsiteY6" fmla="*/ 1116000 h 1131911"/>
              <a:gd name="connsiteX7" fmla="*/ 921948 w 1476348"/>
              <a:gd name="connsiteY7" fmla="*/ 820800 h 1131911"/>
              <a:gd name="connsiteX8" fmla="*/ 885948 w 1476348"/>
              <a:gd name="connsiteY8" fmla="*/ 475200 h 1131911"/>
              <a:gd name="connsiteX9" fmla="*/ 439548 w 1476348"/>
              <a:gd name="connsiteY9" fmla="*/ 396000 h 1131911"/>
              <a:gd name="connsiteX10" fmla="*/ 281148 w 1476348"/>
              <a:gd name="connsiteY10" fmla="*/ 777600 h 1131911"/>
              <a:gd name="connsiteX11" fmla="*/ 547548 w 1476348"/>
              <a:gd name="connsiteY11" fmla="*/ 900000 h 1131911"/>
              <a:gd name="connsiteX12" fmla="*/ 705948 w 1476348"/>
              <a:gd name="connsiteY12" fmla="*/ 741600 h 1131911"/>
              <a:gd name="connsiteX13" fmla="*/ 561948 w 1476348"/>
              <a:gd name="connsiteY13" fmla="*/ 684000 h 113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76348" h="1131911">
                <a:moveTo>
                  <a:pt x="1476348" y="612000"/>
                </a:moveTo>
                <a:cubicBezTo>
                  <a:pt x="1365948" y="436200"/>
                  <a:pt x="1255548" y="260400"/>
                  <a:pt x="1116348" y="158400"/>
                </a:cubicBezTo>
                <a:cubicBezTo>
                  <a:pt x="977148" y="56400"/>
                  <a:pt x="798348" y="0"/>
                  <a:pt x="641148" y="0"/>
                </a:cubicBezTo>
                <a:cubicBezTo>
                  <a:pt x="483948" y="0"/>
                  <a:pt x="279948" y="40800"/>
                  <a:pt x="173148" y="158400"/>
                </a:cubicBezTo>
                <a:cubicBezTo>
                  <a:pt x="66348" y="276000"/>
                  <a:pt x="-5652" y="556800"/>
                  <a:pt x="348" y="705600"/>
                </a:cubicBezTo>
                <a:cubicBezTo>
                  <a:pt x="6348" y="854400"/>
                  <a:pt x="98748" y="982800"/>
                  <a:pt x="209148" y="1051200"/>
                </a:cubicBezTo>
                <a:cubicBezTo>
                  <a:pt x="319548" y="1119600"/>
                  <a:pt x="543948" y="1154400"/>
                  <a:pt x="662748" y="1116000"/>
                </a:cubicBezTo>
                <a:cubicBezTo>
                  <a:pt x="781548" y="1077600"/>
                  <a:pt x="884748" y="927600"/>
                  <a:pt x="921948" y="820800"/>
                </a:cubicBezTo>
                <a:cubicBezTo>
                  <a:pt x="959148" y="714000"/>
                  <a:pt x="966348" y="546000"/>
                  <a:pt x="885948" y="475200"/>
                </a:cubicBezTo>
                <a:cubicBezTo>
                  <a:pt x="805548" y="404400"/>
                  <a:pt x="540348" y="345600"/>
                  <a:pt x="439548" y="396000"/>
                </a:cubicBezTo>
                <a:cubicBezTo>
                  <a:pt x="338748" y="446400"/>
                  <a:pt x="263148" y="693600"/>
                  <a:pt x="281148" y="777600"/>
                </a:cubicBezTo>
                <a:cubicBezTo>
                  <a:pt x="299148" y="861600"/>
                  <a:pt x="476748" y="906000"/>
                  <a:pt x="547548" y="900000"/>
                </a:cubicBezTo>
                <a:cubicBezTo>
                  <a:pt x="618348" y="894000"/>
                  <a:pt x="703548" y="777600"/>
                  <a:pt x="705948" y="741600"/>
                </a:cubicBezTo>
                <a:cubicBezTo>
                  <a:pt x="708348" y="705600"/>
                  <a:pt x="635148" y="694800"/>
                  <a:pt x="561948" y="684000"/>
                </a:cubicBezTo>
              </a:path>
            </a:pathLst>
          </a:cu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Freeform 29"/>
          <p:cNvSpPr/>
          <p:nvPr/>
        </p:nvSpPr>
        <p:spPr>
          <a:xfrm>
            <a:off x="7029181" y="2453665"/>
            <a:ext cx="738174" cy="565956"/>
          </a:xfrm>
          <a:custGeom>
            <a:avLst/>
            <a:gdLst>
              <a:gd name="connsiteX0" fmla="*/ 1476348 w 1476348"/>
              <a:gd name="connsiteY0" fmla="*/ 612000 h 1131911"/>
              <a:gd name="connsiteX1" fmla="*/ 1116348 w 1476348"/>
              <a:gd name="connsiteY1" fmla="*/ 158400 h 1131911"/>
              <a:gd name="connsiteX2" fmla="*/ 641148 w 1476348"/>
              <a:gd name="connsiteY2" fmla="*/ 0 h 1131911"/>
              <a:gd name="connsiteX3" fmla="*/ 173148 w 1476348"/>
              <a:gd name="connsiteY3" fmla="*/ 158400 h 1131911"/>
              <a:gd name="connsiteX4" fmla="*/ 348 w 1476348"/>
              <a:gd name="connsiteY4" fmla="*/ 705600 h 1131911"/>
              <a:gd name="connsiteX5" fmla="*/ 209148 w 1476348"/>
              <a:gd name="connsiteY5" fmla="*/ 1051200 h 1131911"/>
              <a:gd name="connsiteX6" fmla="*/ 662748 w 1476348"/>
              <a:gd name="connsiteY6" fmla="*/ 1116000 h 1131911"/>
              <a:gd name="connsiteX7" fmla="*/ 921948 w 1476348"/>
              <a:gd name="connsiteY7" fmla="*/ 820800 h 1131911"/>
              <a:gd name="connsiteX8" fmla="*/ 885948 w 1476348"/>
              <a:gd name="connsiteY8" fmla="*/ 475200 h 1131911"/>
              <a:gd name="connsiteX9" fmla="*/ 439548 w 1476348"/>
              <a:gd name="connsiteY9" fmla="*/ 396000 h 1131911"/>
              <a:gd name="connsiteX10" fmla="*/ 281148 w 1476348"/>
              <a:gd name="connsiteY10" fmla="*/ 777600 h 1131911"/>
              <a:gd name="connsiteX11" fmla="*/ 547548 w 1476348"/>
              <a:gd name="connsiteY11" fmla="*/ 900000 h 1131911"/>
              <a:gd name="connsiteX12" fmla="*/ 705948 w 1476348"/>
              <a:gd name="connsiteY12" fmla="*/ 741600 h 1131911"/>
              <a:gd name="connsiteX13" fmla="*/ 561948 w 1476348"/>
              <a:gd name="connsiteY13" fmla="*/ 684000 h 113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76348" h="1131911">
                <a:moveTo>
                  <a:pt x="1476348" y="612000"/>
                </a:moveTo>
                <a:cubicBezTo>
                  <a:pt x="1365948" y="436200"/>
                  <a:pt x="1255548" y="260400"/>
                  <a:pt x="1116348" y="158400"/>
                </a:cubicBezTo>
                <a:cubicBezTo>
                  <a:pt x="977148" y="56400"/>
                  <a:pt x="798348" y="0"/>
                  <a:pt x="641148" y="0"/>
                </a:cubicBezTo>
                <a:cubicBezTo>
                  <a:pt x="483948" y="0"/>
                  <a:pt x="279948" y="40800"/>
                  <a:pt x="173148" y="158400"/>
                </a:cubicBezTo>
                <a:cubicBezTo>
                  <a:pt x="66348" y="276000"/>
                  <a:pt x="-5652" y="556800"/>
                  <a:pt x="348" y="705600"/>
                </a:cubicBezTo>
                <a:cubicBezTo>
                  <a:pt x="6348" y="854400"/>
                  <a:pt x="98748" y="982800"/>
                  <a:pt x="209148" y="1051200"/>
                </a:cubicBezTo>
                <a:cubicBezTo>
                  <a:pt x="319548" y="1119600"/>
                  <a:pt x="543948" y="1154400"/>
                  <a:pt x="662748" y="1116000"/>
                </a:cubicBezTo>
                <a:cubicBezTo>
                  <a:pt x="781548" y="1077600"/>
                  <a:pt x="884748" y="927600"/>
                  <a:pt x="921948" y="820800"/>
                </a:cubicBezTo>
                <a:cubicBezTo>
                  <a:pt x="959148" y="714000"/>
                  <a:pt x="966348" y="546000"/>
                  <a:pt x="885948" y="475200"/>
                </a:cubicBezTo>
                <a:cubicBezTo>
                  <a:pt x="805548" y="404400"/>
                  <a:pt x="540348" y="345600"/>
                  <a:pt x="439548" y="396000"/>
                </a:cubicBezTo>
                <a:cubicBezTo>
                  <a:pt x="338748" y="446400"/>
                  <a:pt x="263148" y="693600"/>
                  <a:pt x="281148" y="777600"/>
                </a:cubicBezTo>
                <a:cubicBezTo>
                  <a:pt x="299148" y="861600"/>
                  <a:pt x="476748" y="906000"/>
                  <a:pt x="547548" y="900000"/>
                </a:cubicBezTo>
                <a:cubicBezTo>
                  <a:pt x="618348" y="894000"/>
                  <a:pt x="703548" y="777600"/>
                  <a:pt x="705948" y="741600"/>
                </a:cubicBezTo>
                <a:cubicBezTo>
                  <a:pt x="708348" y="705600"/>
                  <a:pt x="635148" y="694800"/>
                  <a:pt x="561948" y="684000"/>
                </a:cubicBezTo>
              </a:path>
            </a:pathLst>
          </a:custGeom>
          <a:ln w="285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38" name="Straight Connector 37"/>
          <p:cNvCxnSpPr/>
          <p:nvPr/>
        </p:nvCxnSpPr>
        <p:spPr>
          <a:xfrm flipV="1">
            <a:off x="6417205" y="2258867"/>
            <a:ext cx="0" cy="3105348"/>
          </a:xfrm>
          <a:prstGeom prst="line">
            <a:avLst/>
          </a:prstGeom>
          <a:ln w="38100">
            <a:solidFill>
              <a:schemeClr val="accent2">
                <a:lumMod val="40000"/>
                <a:lumOff val="6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96136" y="5609043"/>
            <a:ext cx="6458074" cy="1200288"/>
            <a:chOff x="2519941" y="5643537"/>
            <a:chExt cx="6458074" cy="1200288"/>
          </a:xfrm>
        </p:grpSpPr>
        <p:pic>
          <p:nvPicPr>
            <p:cNvPr id="21" name="Picture 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87240" y="6358050"/>
              <a:ext cx="2390775" cy="4857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22" name="Picture 2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9941" y="5643537"/>
              <a:ext cx="4124204" cy="1051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6214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-15082" y="-15915"/>
            <a:ext cx="9159081" cy="3667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smtClean="0">
                <a:solidFill>
                  <a:schemeClr val="bg1"/>
                </a:solidFill>
              </a:rPr>
              <a:t>Role of predator switching</a:t>
            </a: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-15240" y="809418"/>
            <a:ext cx="5716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Rosenzweig-MacArthur model – added predator saturation</a:t>
            </a:r>
            <a:endParaRPr lang="cs-CZ"/>
          </a:p>
        </p:txBody>
      </p:sp>
      <p:sp>
        <p:nvSpPr>
          <p:cNvPr id="68" name="TextBox 67"/>
          <p:cNvSpPr txBox="1"/>
          <p:nvPr/>
        </p:nvSpPr>
        <p:spPr>
          <a:xfrm>
            <a:off x="-15240" y="413665"/>
            <a:ext cx="4865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>
                <a:solidFill>
                  <a:schemeClr val="bg1">
                    <a:lumMod val="65000"/>
                  </a:schemeClr>
                </a:solidFill>
              </a:rPr>
              <a:t>Volterra model – added logistic growth to prey (R)</a:t>
            </a:r>
            <a:endParaRPr lang="cs-CZ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18509" y="1313765"/>
            <a:ext cx="5040560" cy="258532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mtClean="0"/>
              <a:t>The model leads to destabilization when there are more resources for the prey</a:t>
            </a:r>
          </a:p>
          <a:p>
            <a:endParaRPr lang="cs-CZ"/>
          </a:p>
          <a:p>
            <a:r>
              <a:rPr lang="cs-CZ" smtClean="0"/>
              <a:t>One solution: Ratio-dependent (R/N) instead of Prey-dependent (R)</a:t>
            </a:r>
          </a:p>
          <a:p>
            <a:endParaRPr lang="cs-CZ"/>
          </a:p>
          <a:p>
            <a:r>
              <a:rPr lang="cs-CZ" smtClean="0"/>
              <a:t>Or generally predator interference</a:t>
            </a:r>
          </a:p>
          <a:p>
            <a:endParaRPr lang="cs-CZ"/>
          </a:p>
          <a:p>
            <a:r>
              <a:rPr lang="cs-CZ" smtClean="0"/>
              <a:t>Or Functional response III</a:t>
            </a:r>
            <a:endParaRPr lang="cs-CZ"/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6933409" y="1292279"/>
            <a:ext cx="15874" cy="13690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5" name="Line 7"/>
          <p:cNvSpPr>
            <a:spLocks noChangeShapeType="1"/>
          </p:cNvSpPr>
          <p:nvPr/>
        </p:nvSpPr>
        <p:spPr bwMode="auto">
          <a:xfrm>
            <a:off x="6949284" y="2642429"/>
            <a:ext cx="197337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8" name="Line 8"/>
          <p:cNvSpPr>
            <a:spLocks noChangeShapeType="1"/>
          </p:cNvSpPr>
          <p:nvPr/>
        </p:nvSpPr>
        <p:spPr bwMode="auto">
          <a:xfrm>
            <a:off x="6949283" y="4945814"/>
            <a:ext cx="1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1" name="Line 9"/>
          <p:cNvSpPr>
            <a:spLocks noChangeShapeType="1"/>
          </p:cNvSpPr>
          <p:nvPr/>
        </p:nvSpPr>
        <p:spPr bwMode="auto">
          <a:xfrm>
            <a:off x="6949284" y="6469814"/>
            <a:ext cx="200494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2" name="Line 10"/>
          <p:cNvSpPr>
            <a:spLocks noChangeShapeType="1"/>
          </p:cNvSpPr>
          <p:nvPr/>
        </p:nvSpPr>
        <p:spPr bwMode="auto">
          <a:xfrm>
            <a:off x="6949284" y="3185276"/>
            <a:ext cx="0" cy="1303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3" name="Line 11"/>
          <p:cNvSpPr>
            <a:spLocks noChangeShapeType="1"/>
          </p:cNvSpPr>
          <p:nvPr/>
        </p:nvSpPr>
        <p:spPr bwMode="auto">
          <a:xfrm flipV="1">
            <a:off x="6949284" y="4480676"/>
            <a:ext cx="2004949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" name="Line 13"/>
          <p:cNvSpPr>
            <a:spLocks noChangeShapeType="1"/>
          </p:cNvSpPr>
          <p:nvPr/>
        </p:nvSpPr>
        <p:spPr bwMode="auto">
          <a:xfrm flipV="1">
            <a:off x="6949284" y="1292279"/>
            <a:ext cx="2004949" cy="1369060"/>
          </a:xfrm>
          <a:prstGeom prst="line">
            <a:avLst/>
          </a:pr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5" name="Freeform 14"/>
          <p:cNvSpPr>
            <a:spLocks/>
          </p:cNvSpPr>
          <p:nvPr/>
        </p:nvSpPr>
        <p:spPr bwMode="auto">
          <a:xfrm>
            <a:off x="6949284" y="3185276"/>
            <a:ext cx="2004949" cy="1295400"/>
          </a:xfrm>
          <a:custGeom>
            <a:avLst/>
            <a:gdLst>
              <a:gd name="T0" fmla="*/ 0 w 1680"/>
              <a:gd name="T1" fmla="*/ 2147483647 h 816"/>
              <a:gd name="T2" fmla="*/ 2147483647 w 1680"/>
              <a:gd name="T3" fmla="*/ 2147483647 h 816"/>
              <a:gd name="T4" fmla="*/ 2147483647 w 1680"/>
              <a:gd name="T5" fmla="*/ 0 h 81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80" h="816">
                <a:moveTo>
                  <a:pt x="0" y="816"/>
                </a:moveTo>
                <a:cubicBezTo>
                  <a:pt x="172" y="596"/>
                  <a:pt x="344" y="376"/>
                  <a:pt x="624" y="240"/>
                </a:cubicBezTo>
                <a:cubicBezTo>
                  <a:pt x="904" y="104"/>
                  <a:pt x="1292" y="52"/>
                  <a:pt x="1680" y="0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6" name="Freeform 17"/>
          <p:cNvSpPr>
            <a:spLocks/>
          </p:cNvSpPr>
          <p:nvPr/>
        </p:nvSpPr>
        <p:spPr bwMode="auto">
          <a:xfrm>
            <a:off x="6949284" y="4945814"/>
            <a:ext cx="2004949" cy="1524000"/>
          </a:xfrm>
          <a:custGeom>
            <a:avLst/>
            <a:gdLst>
              <a:gd name="T0" fmla="*/ 0 w 1920"/>
              <a:gd name="T1" fmla="*/ 2147483647 h 1072"/>
              <a:gd name="T2" fmla="*/ 2147483647 w 1920"/>
              <a:gd name="T3" fmla="*/ 2147483647 h 1072"/>
              <a:gd name="T4" fmla="*/ 2147483647 w 1920"/>
              <a:gd name="T5" fmla="*/ 2147483647 h 1072"/>
              <a:gd name="T6" fmla="*/ 2147483647 w 1920"/>
              <a:gd name="T7" fmla="*/ 2147483647 h 1072"/>
              <a:gd name="T8" fmla="*/ 2147483647 w 1920"/>
              <a:gd name="T9" fmla="*/ 2147483647 h 1072"/>
              <a:gd name="T10" fmla="*/ 2147483647 w 1920"/>
              <a:gd name="T11" fmla="*/ 2147483647 h 1072"/>
              <a:gd name="T12" fmla="*/ 2147483647 w 1920"/>
              <a:gd name="T13" fmla="*/ 2147483647 h 1072"/>
              <a:gd name="T14" fmla="*/ 2147483647 w 1920"/>
              <a:gd name="T15" fmla="*/ 2147483647 h 107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920" h="1072">
                <a:moveTo>
                  <a:pt x="0" y="1072"/>
                </a:moveTo>
                <a:cubicBezTo>
                  <a:pt x="92" y="1072"/>
                  <a:pt x="184" y="1072"/>
                  <a:pt x="288" y="1024"/>
                </a:cubicBezTo>
                <a:cubicBezTo>
                  <a:pt x="392" y="976"/>
                  <a:pt x="528" y="872"/>
                  <a:pt x="624" y="784"/>
                </a:cubicBezTo>
                <a:cubicBezTo>
                  <a:pt x="720" y="696"/>
                  <a:pt x="784" y="584"/>
                  <a:pt x="864" y="496"/>
                </a:cubicBezTo>
                <a:cubicBezTo>
                  <a:pt x="944" y="408"/>
                  <a:pt x="1024" y="320"/>
                  <a:pt x="1104" y="256"/>
                </a:cubicBezTo>
                <a:cubicBezTo>
                  <a:pt x="1184" y="192"/>
                  <a:pt x="1224" y="152"/>
                  <a:pt x="1344" y="112"/>
                </a:cubicBezTo>
                <a:cubicBezTo>
                  <a:pt x="1464" y="72"/>
                  <a:pt x="1728" y="32"/>
                  <a:pt x="1824" y="16"/>
                </a:cubicBezTo>
                <a:cubicBezTo>
                  <a:pt x="1920" y="0"/>
                  <a:pt x="1920" y="8"/>
                  <a:pt x="1920" y="16"/>
                </a:cubicBezTo>
              </a:path>
            </a:pathLst>
          </a:custGeom>
          <a:noFill/>
          <a:ln w="254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7" name="Text Box 18"/>
          <p:cNvSpPr txBox="1">
            <a:spLocks noChangeArrowheads="1"/>
          </p:cNvSpPr>
          <p:nvPr/>
        </p:nvSpPr>
        <p:spPr bwMode="auto">
          <a:xfrm>
            <a:off x="7317305" y="6513402"/>
            <a:ext cx="145584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 b="1" smtClean="0"/>
              <a:t>density of prey</a:t>
            </a:r>
            <a:endParaRPr lang="en-US" altLang="cs-CZ" sz="1400" b="1"/>
          </a:p>
        </p:txBody>
      </p:sp>
      <p:sp>
        <p:nvSpPr>
          <p:cNvPr id="39" name="Text Box 22"/>
          <p:cNvSpPr txBox="1">
            <a:spLocks noChangeArrowheads="1"/>
          </p:cNvSpPr>
          <p:nvPr/>
        </p:nvSpPr>
        <p:spPr bwMode="auto">
          <a:xfrm>
            <a:off x="6793308" y="953725"/>
            <a:ext cx="222368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 smtClean="0">
                <a:solidFill>
                  <a:srgbClr val="FF0000"/>
                </a:solidFill>
              </a:rPr>
              <a:t>functional response type I</a:t>
            </a:r>
            <a:endParaRPr lang="en-US" altLang="cs-CZ" sz="1400">
              <a:solidFill>
                <a:srgbClr val="FF0000"/>
              </a:solidFill>
            </a:endParaRPr>
          </a:p>
        </p:txBody>
      </p:sp>
      <p:sp>
        <p:nvSpPr>
          <p:cNvPr id="40" name="Text Box 28"/>
          <p:cNvSpPr txBox="1">
            <a:spLocks noChangeArrowheads="1"/>
          </p:cNvSpPr>
          <p:nvPr/>
        </p:nvSpPr>
        <p:spPr bwMode="auto">
          <a:xfrm rot="-5400000">
            <a:off x="5490663" y="3602095"/>
            <a:ext cx="228299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 b="1"/>
              <a:t>k</a:t>
            </a:r>
            <a:r>
              <a:rPr lang="cs-CZ" altLang="cs-CZ" sz="1400" b="1" smtClean="0"/>
              <a:t>illing raete per predator</a:t>
            </a:r>
            <a:endParaRPr lang="en-US" altLang="cs-CZ" sz="1400" b="1"/>
          </a:p>
        </p:txBody>
      </p:sp>
      <p:sp>
        <p:nvSpPr>
          <p:cNvPr id="42" name="Text Box 22"/>
          <p:cNvSpPr txBox="1">
            <a:spLocks noChangeArrowheads="1"/>
          </p:cNvSpPr>
          <p:nvPr/>
        </p:nvSpPr>
        <p:spPr bwMode="auto">
          <a:xfrm>
            <a:off x="6794433" y="4667654"/>
            <a:ext cx="23230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 smtClean="0">
                <a:solidFill>
                  <a:srgbClr val="FF0000"/>
                </a:solidFill>
              </a:rPr>
              <a:t>functional response type III</a:t>
            </a:r>
            <a:endParaRPr lang="en-US" altLang="cs-CZ" sz="1400">
              <a:solidFill>
                <a:srgbClr val="FF0000"/>
              </a:solidFill>
            </a:endParaRPr>
          </a:p>
        </p:txBody>
      </p:sp>
      <p:sp>
        <p:nvSpPr>
          <p:cNvPr id="43" name="Text Box 22"/>
          <p:cNvSpPr txBox="1">
            <a:spLocks noChangeArrowheads="1"/>
          </p:cNvSpPr>
          <p:nvPr/>
        </p:nvSpPr>
        <p:spPr bwMode="auto">
          <a:xfrm>
            <a:off x="6793308" y="2846722"/>
            <a:ext cx="22733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 smtClean="0">
                <a:solidFill>
                  <a:srgbClr val="FF0000"/>
                </a:solidFill>
              </a:rPr>
              <a:t>functional response type II</a:t>
            </a:r>
            <a:endParaRPr lang="en-US" altLang="cs-CZ" sz="1400">
              <a:solidFill>
                <a:srgbClr val="FF0000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696013" y="5301776"/>
            <a:ext cx="3098420" cy="116955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smtClean="0"/>
              <a:t>Prey can recover in low densities, as the predator avoids it due to optimal foraging or refugia for prey</a:t>
            </a:r>
          </a:p>
          <a:p>
            <a:r>
              <a:rPr lang="cs-CZ" sz="1400" smtClean="0"/>
              <a:t> →           it consumes a different prey       	(generalist predator)</a:t>
            </a:r>
            <a:endParaRPr lang="cs-CZ" sz="1400"/>
          </a:p>
        </p:txBody>
      </p:sp>
      <p:pic>
        <p:nvPicPr>
          <p:cNvPr id="46" name="Picture 2" descr="Walton Ford - New Watercolors - Exhibitions - Vito Schnabel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082" y="3899088"/>
            <a:ext cx="2219184" cy="2958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7246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/>
          <p:cNvSpPr txBox="1"/>
          <p:nvPr/>
        </p:nvSpPr>
        <p:spPr>
          <a:xfrm>
            <a:off x="-15240" y="809418"/>
            <a:ext cx="57166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Rosenzweig-MacArthur model – added predator saturation</a:t>
            </a:r>
            <a:endParaRPr lang="cs-CZ"/>
          </a:p>
        </p:txBody>
      </p:sp>
      <p:sp>
        <p:nvSpPr>
          <p:cNvPr id="68" name="TextBox 67"/>
          <p:cNvSpPr txBox="1"/>
          <p:nvPr/>
        </p:nvSpPr>
        <p:spPr>
          <a:xfrm>
            <a:off x="-15240" y="413665"/>
            <a:ext cx="48654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>
                <a:solidFill>
                  <a:schemeClr val="bg1">
                    <a:lumMod val="65000"/>
                  </a:schemeClr>
                </a:solidFill>
              </a:rPr>
              <a:t>Volterra model – added logistic growth to prey (R)</a:t>
            </a:r>
            <a:endParaRPr lang="cs-CZ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-18509" y="1313765"/>
            <a:ext cx="5040560" cy="258532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mtClean="0"/>
              <a:t>The model leads to destabilization when there are more resources for the prey</a:t>
            </a:r>
          </a:p>
          <a:p>
            <a:endParaRPr lang="cs-CZ"/>
          </a:p>
          <a:p>
            <a:r>
              <a:rPr lang="cs-CZ" smtClean="0"/>
              <a:t>One solution: Ratio-dependent (R/N) instead of Prey-dependent (R)</a:t>
            </a:r>
          </a:p>
          <a:p>
            <a:endParaRPr lang="cs-CZ"/>
          </a:p>
          <a:p>
            <a:r>
              <a:rPr lang="cs-CZ" smtClean="0"/>
              <a:t>Or generally predator interference</a:t>
            </a:r>
          </a:p>
          <a:p>
            <a:endParaRPr lang="cs-CZ"/>
          </a:p>
          <a:p>
            <a:r>
              <a:rPr lang="cs-CZ" smtClean="0"/>
              <a:t>Or Functional response III</a:t>
            </a:r>
            <a:endParaRPr lang="cs-CZ"/>
          </a:p>
        </p:txBody>
      </p:sp>
      <p:cxnSp>
        <p:nvCxnSpPr>
          <p:cNvPr id="20" name="Straight Connector 19"/>
          <p:cNvCxnSpPr/>
          <p:nvPr/>
        </p:nvCxnSpPr>
        <p:spPr>
          <a:xfrm flipV="1">
            <a:off x="5499893" y="5350454"/>
            <a:ext cx="3420380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6777245" y="2245109"/>
            <a:ext cx="0" cy="310534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7627686" y="5274205"/>
            <a:ext cx="601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>
                <a:solidFill>
                  <a:schemeClr val="tx2"/>
                </a:solidFill>
              </a:rPr>
              <a:t>prey</a:t>
            </a:r>
            <a:endParaRPr lang="cs-CZ">
              <a:solidFill>
                <a:schemeClr val="tx2"/>
              </a:solidFill>
            </a:endParaRPr>
          </a:p>
        </p:txBody>
      </p:sp>
      <p:sp>
        <p:nvSpPr>
          <p:cNvPr id="44" name="TextBox 43"/>
          <p:cNvSpPr txBox="1"/>
          <p:nvPr/>
        </p:nvSpPr>
        <p:spPr>
          <a:xfrm rot="16200000">
            <a:off x="4812207" y="3055000"/>
            <a:ext cx="1006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>
                <a:solidFill>
                  <a:srgbClr val="FF0000"/>
                </a:solidFill>
              </a:rPr>
              <a:t>predator</a:t>
            </a:r>
            <a:endParaRPr lang="cs-CZ">
              <a:solidFill>
                <a:srgbClr val="FF0000"/>
              </a:solidFill>
            </a:endParaRPr>
          </a:p>
        </p:txBody>
      </p:sp>
      <p:sp>
        <p:nvSpPr>
          <p:cNvPr id="46" name="Volný tvar 8"/>
          <p:cNvSpPr/>
          <p:nvPr/>
        </p:nvSpPr>
        <p:spPr>
          <a:xfrm>
            <a:off x="5202070" y="3693132"/>
            <a:ext cx="3600400" cy="1657321"/>
          </a:xfrm>
          <a:custGeom>
            <a:avLst/>
            <a:gdLst>
              <a:gd name="connsiteX0" fmla="*/ 0 w 4120738"/>
              <a:gd name="connsiteY0" fmla="*/ 3467595 h 3467595"/>
              <a:gd name="connsiteX1" fmla="*/ 2143496 w 4120738"/>
              <a:gd name="connsiteY1" fmla="*/ 0 h 3467595"/>
              <a:gd name="connsiteX2" fmla="*/ 4120738 w 4120738"/>
              <a:gd name="connsiteY2" fmla="*/ 3461657 h 346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20738" h="3467595">
                <a:moveTo>
                  <a:pt x="0" y="3467595"/>
                </a:moveTo>
                <a:cubicBezTo>
                  <a:pt x="728353" y="1734292"/>
                  <a:pt x="1456706" y="990"/>
                  <a:pt x="2143496" y="0"/>
                </a:cubicBezTo>
                <a:cubicBezTo>
                  <a:pt x="2830286" y="-990"/>
                  <a:pt x="3475512" y="1730333"/>
                  <a:pt x="4120738" y="3461657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Rectangle 49"/>
          <p:cNvSpPr/>
          <p:nvPr/>
        </p:nvSpPr>
        <p:spPr>
          <a:xfrm>
            <a:off x="5022050" y="4907144"/>
            <a:ext cx="477843" cy="443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Rectangle 56"/>
          <p:cNvSpPr/>
          <p:nvPr/>
        </p:nvSpPr>
        <p:spPr>
          <a:xfrm>
            <a:off x="5499894" y="3699030"/>
            <a:ext cx="1097332" cy="1350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5499893" y="2245109"/>
            <a:ext cx="0" cy="31053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Freeform 4"/>
          <p:cNvSpPr/>
          <p:nvPr/>
        </p:nvSpPr>
        <p:spPr>
          <a:xfrm>
            <a:off x="5532120" y="2783840"/>
            <a:ext cx="1082040" cy="1376680"/>
          </a:xfrm>
          <a:custGeom>
            <a:avLst/>
            <a:gdLst>
              <a:gd name="connsiteX0" fmla="*/ 1082040 w 1082040"/>
              <a:gd name="connsiteY0" fmla="*/ 1051560 h 1374668"/>
              <a:gd name="connsiteX1" fmla="*/ 375920 w 1082040"/>
              <a:gd name="connsiteY1" fmla="*/ 1310640 h 1374668"/>
              <a:gd name="connsiteX2" fmla="*/ 0 w 1082040"/>
              <a:gd name="connsiteY2" fmla="*/ 0 h 137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2040" h="1374668">
                <a:moveTo>
                  <a:pt x="1082040" y="1051560"/>
                </a:moveTo>
                <a:cubicBezTo>
                  <a:pt x="819150" y="1268730"/>
                  <a:pt x="556260" y="1485900"/>
                  <a:pt x="375920" y="1310640"/>
                </a:cubicBezTo>
                <a:cubicBezTo>
                  <a:pt x="195580" y="1135380"/>
                  <a:pt x="97790" y="567690"/>
                  <a:pt x="0" y="0"/>
                </a:cubicBezTo>
              </a:path>
            </a:pathLst>
          </a:cu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8" name="Straight Arrow Connector 57"/>
          <p:cNvCxnSpPr/>
          <p:nvPr/>
        </p:nvCxnSpPr>
        <p:spPr>
          <a:xfrm>
            <a:off x="5600177" y="4014065"/>
            <a:ext cx="171414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5771591" y="4521792"/>
            <a:ext cx="342828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>
            <a:off x="6048560" y="5049181"/>
            <a:ext cx="503660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>
            <a:off x="7210083" y="3899088"/>
            <a:ext cx="222073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/>
          <p:cNvCxnSpPr/>
          <p:nvPr/>
        </p:nvCxnSpPr>
        <p:spPr>
          <a:xfrm>
            <a:off x="7260742" y="4520886"/>
            <a:ext cx="506613" cy="906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/>
          <p:cNvCxnSpPr/>
          <p:nvPr/>
        </p:nvCxnSpPr>
        <p:spPr>
          <a:xfrm>
            <a:off x="7240893" y="5049181"/>
            <a:ext cx="796492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 flipH="1">
            <a:off x="5909672" y="3671974"/>
            <a:ext cx="163468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flipH="1">
            <a:off x="6028156" y="3158970"/>
            <a:ext cx="543429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7367748" y="3472180"/>
            <a:ext cx="399607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7765102" y="3797783"/>
            <a:ext cx="163468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V="1">
            <a:off x="8005219" y="3087075"/>
            <a:ext cx="0" cy="66625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6167743" y="3701725"/>
            <a:ext cx="0" cy="6929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Freeform 17"/>
          <p:cNvSpPr/>
          <p:nvPr/>
        </p:nvSpPr>
        <p:spPr>
          <a:xfrm>
            <a:off x="5853851" y="3239530"/>
            <a:ext cx="2296837" cy="1485064"/>
          </a:xfrm>
          <a:custGeom>
            <a:avLst/>
            <a:gdLst>
              <a:gd name="connsiteX0" fmla="*/ 2134212 w 2296837"/>
              <a:gd name="connsiteY0" fmla="*/ 513890 h 1485064"/>
              <a:gd name="connsiteX1" fmla="*/ 1151232 w 2296837"/>
              <a:gd name="connsiteY1" fmla="*/ 18590 h 1485064"/>
              <a:gd name="connsiteX2" fmla="*/ 198732 w 2296837"/>
              <a:gd name="connsiteY2" fmla="*/ 178610 h 1485064"/>
              <a:gd name="connsiteX3" fmla="*/ 8232 w 2296837"/>
              <a:gd name="connsiteY3" fmla="*/ 864410 h 1485064"/>
              <a:gd name="connsiteX4" fmla="*/ 351132 w 2296837"/>
              <a:gd name="connsiteY4" fmla="*/ 1451150 h 1485064"/>
              <a:gd name="connsiteX5" fmla="*/ 1699872 w 2296837"/>
              <a:gd name="connsiteY5" fmla="*/ 1352090 h 1485064"/>
              <a:gd name="connsiteX6" fmla="*/ 2256132 w 2296837"/>
              <a:gd name="connsiteY6" fmla="*/ 833930 h 1485064"/>
              <a:gd name="connsiteX7" fmla="*/ 2134212 w 2296837"/>
              <a:gd name="connsiteY7" fmla="*/ 513890 h 148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6837" h="1485064">
                <a:moveTo>
                  <a:pt x="2134212" y="513890"/>
                </a:moveTo>
                <a:cubicBezTo>
                  <a:pt x="1950062" y="378000"/>
                  <a:pt x="1473812" y="74470"/>
                  <a:pt x="1151232" y="18590"/>
                </a:cubicBezTo>
                <a:cubicBezTo>
                  <a:pt x="828652" y="-37290"/>
                  <a:pt x="389232" y="37640"/>
                  <a:pt x="198732" y="178610"/>
                </a:cubicBezTo>
                <a:cubicBezTo>
                  <a:pt x="8232" y="319580"/>
                  <a:pt x="-17168" y="652320"/>
                  <a:pt x="8232" y="864410"/>
                </a:cubicBezTo>
                <a:cubicBezTo>
                  <a:pt x="33632" y="1076500"/>
                  <a:pt x="69192" y="1369870"/>
                  <a:pt x="351132" y="1451150"/>
                </a:cubicBezTo>
                <a:cubicBezTo>
                  <a:pt x="633072" y="1532430"/>
                  <a:pt x="1382372" y="1454960"/>
                  <a:pt x="1699872" y="1352090"/>
                </a:cubicBezTo>
                <a:cubicBezTo>
                  <a:pt x="2017372" y="1249220"/>
                  <a:pt x="2186282" y="971090"/>
                  <a:pt x="2256132" y="833930"/>
                </a:cubicBezTo>
                <a:cubicBezTo>
                  <a:pt x="2325982" y="696770"/>
                  <a:pt x="2318362" y="649780"/>
                  <a:pt x="2134212" y="513890"/>
                </a:cubicBez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3" name="TextBox 72"/>
          <p:cNvSpPr txBox="1"/>
          <p:nvPr/>
        </p:nvSpPr>
        <p:spPr>
          <a:xfrm>
            <a:off x="-6433" y="5843009"/>
            <a:ext cx="915043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mtClean="0"/>
              <a:t>Stable predator-prey cycles can emerge under some conditions, and may be variously complex</a:t>
            </a:r>
            <a:endParaRPr lang="cs-CZ"/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-15082" y="-15915"/>
            <a:ext cx="9159081" cy="3667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smtClean="0">
                <a:solidFill>
                  <a:schemeClr val="bg1"/>
                </a:solidFill>
              </a:rPr>
              <a:t>Role of predator switching</a:t>
            </a:r>
            <a:endParaRPr lang="cs-CZ" altLang="cs-CZ" sz="1800">
              <a:solidFill>
                <a:schemeClr val="bg1"/>
              </a:solidFill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462210" y="4129174"/>
            <a:ext cx="336915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69924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 flipV="1">
            <a:off x="5499893" y="5350454"/>
            <a:ext cx="3420380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7627686" y="5274205"/>
            <a:ext cx="601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>
                <a:solidFill>
                  <a:schemeClr val="tx2"/>
                </a:solidFill>
              </a:rPr>
              <a:t>prey</a:t>
            </a:r>
            <a:endParaRPr lang="cs-CZ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 rot="16200000">
            <a:off x="4812207" y="3055000"/>
            <a:ext cx="1006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>
                <a:solidFill>
                  <a:srgbClr val="FF0000"/>
                </a:solidFill>
              </a:rPr>
              <a:t>predator</a:t>
            </a:r>
            <a:endParaRPr lang="cs-CZ">
              <a:solidFill>
                <a:srgbClr val="FF0000"/>
              </a:solidFill>
            </a:endParaRPr>
          </a:p>
        </p:txBody>
      </p:sp>
      <p:sp>
        <p:nvSpPr>
          <p:cNvPr id="6" name="Volný tvar 8"/>
          <p:cNvSpPr/>
          <p:nvPr/>
        </p:nvSpPr>
        <p:spPr>
          <a:xfrm>
            <a:off x="5202070" y="3693132"/>
            <a:ext cx="3600400" cy="1657321"/>
          </a:xfrm>
          <a:custGeom>
            <a:avLst/>
            <a:gdLst>
              <a:gd name="connsiteX0" fmla="*/ 0 w 4120738"/>
              <a:gd name="connsiteY0" fmla="*/ 3467595 h 3467595"/>
              <a:gd name="connsiteX1" fmla="*/ 2143496 w 4120738"/>
              <a:gd name="connsiteY1" fmla="*/ 0 h 3467595"/>
              <a:gd name="connsiteX2" fmla="*/ 4120738 w 4120738"/>
              <a:gd name="connsiteY2" fmla="*/ 3461657 h 346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20738" h="3467595">
                <a:moveTo>
                  <a:pt x="0" y="3467595"/>
                </a:moveTo>
                <a:cubicBezTo>
                  <a:pt x="728353" y="1734292"/>
                  <a:pt x="1456706" y="990"/>
                  <a:pt x="2143496" y="0"/>
                </a:cubicBezTo>
                <a:cubicBezTo>
                  <a:pt x="2830286" y="-990"/>
                  <a:pt x="3475512" y="1730333"/>
                  <a:pt x="4120738" y="3461657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Rectangle 6"/>
          <p:cNvSpPr/>
          <p:nvPr/>
        </p:nvSpPr>
        <p:spPr>
          <a:xfrm>
            <a:off x="5022050" y="4907144"/>
            <a:ext cx="477843" cy="443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Rectangle 7"/>
          <p:cNvSpPr/>
          <p:nvPr/>
        </p:nvSpPr>
        <p:spPr>
          <a:xfrm>
            <a:off x="5499894" y="3699030"/>
            <a:ext cx="1097332" cy="1350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5499893" y="2245109"/>
            <a:ext cx="0" cy="31053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5532120" y="2783840"/>
            <a:ext cx="1082040" cy="1376680"/>
          </a:xfrm>
          <a:custGeom>
            <a:avLst/>
            <a:gdLst>
              <a:gd name="connsiteX0" fmla="*/ 1082040 w 1082040"/>
              <a:gd name="connsiteY0" fmla="*/ 1051560 h 1374668"/>
              <a:gd name="connsiteX1" fmla="*/ 375920 w 1082040"/>
              <a:gd name="connsiteY1" fmla="*/ 1310640 h 1374668"/>
              <a:gd name="connsiteX2" fmla="*/ 0 w 1082040"/>
              <a:gd name="connsiteY2" fmla="*/ 0 h 137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2040" h="1374668">
                <a:moveTo>
                  <a:pt x="1082040" y="1051560"/>
                </a:moveTo>
                <a:cubicBezTo>
                  <a:pt x="819150" y="1268730"/>
                  <a:pt x="556260" y="1485900"/>
                  <a:pt x="375920" y="1310640"/>
                </a:cubicBezTo>
                <a:cubicBezTo>
                  <a:pt x="195580" y="1135380"/>
                  <a:pt x="97790" y="567690"/>
                  <a:pt x="0" y="0"/>
                </a:cubicBezTo>
              </a:path>
            </a:pathLst>
          </a:cu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5600177" y="4014065"/>
            <a:ext cx="171414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5771591" y="4521792"/>
            <a:ext cx="342828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6048560" y="5049181"/>
            <a:ext cx="503660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7210083" y="3899088"/>
            <a:ext cx="222073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7260742" y="4520886"/>
            <a:ext cx="506613" cy="906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7240893" y="5049181"/>
            <a:ext cx="796492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>
            <a:off x="5970812" y="4014065"/>
            <a:ext cx="163468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H="1">
            <a:off x="6028156" y="3158970"/>
            <a:ext cx="543429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7367748" y="3472180"/>
            <a:ext cx="399607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>
            <a:off x="6476077" y="4032039"/>
            <a:ext cx="336915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7765102" y="3797783"/>
            <a:ext cx="163468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5532120" y="4644135"/>
            <a:ext cx="327035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5517105" y="3969060"/>
            <a:ext cx="327035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5517105" y="3338990"/>
            <a:ext cx="327035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435282" y="494383"/>
            <a:ext cx="7737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Generalist predator – negligible numerical response, as it switches between prey</a:t>
            </a:r>
            <a:endParaRPr lang="cs-CZ"/>
          </a:p>
        </p:txBody>
      </p:sp>
      <p:sp>
        <p:nvSpPr>
          <p:cNvPr id="33" name="Oval 32"/>
          <p:cNvSpPr/>
          <p:nvPr/>
        </p:nvSpPr>
        <p:spPr>
          <a:xfrm>
            <a:off x="8251454" y="4602873"/>
            <a:ext cx="90010" cy="9001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4" name="Oval 33"/>
          <p:cNvSpPr/>
          <p:nvPr/>
        </p:nvSpPr>
        <p:spPr>
          <a:xfrm>
            <a:off x="7677345" y="3924055"/>
            <a:ext cx="90010" cy="9001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5" name="Oval 34"/>
          <p:cNvSpPr/>
          <p:nvPr/>
        </p:nvSpPr>
        <p:spPr>
          <a:xfrm>
            <a:off x="6431072" y="3924055"/>
            <a:ext cx="90010" cy="9001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Oval 35"/>
          <p:cNvSpPr/>
          <p:nvPr/>
        </p:nvSpPr>
        <p:spPr>
          <a:xfrm>
            <a:off x="5595874" y="3293985"/>
            <a:ext cx="90010" cy="9001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7" name="Oval 36"/>
          <p:cNvSpPr/>
          <p:nvPr/>
        </p:nvSpPr>
        <p:spPr>
          <a:xfrm>
            <a:off x="5771591" y="3923445"/>
            <a:ext cx="90010" cy="9001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-15082" y="-15915"/>
            <a:ext cx="9159081" cy="3667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smtClean="0">
                <a:solidFill>
                  <a:schemeClr val="bg1"/>
                </a:solidFill>
              </a:rPr>
              <a:t>MULTIPLE EQUILIBRIA – THE CASE OF GENERALIST PREDATORS</a:t>
            </a:r>
            <a:endParaRPr lang="cs-CZ" altLang="cs-CZ" sz="1800">
              <a:solidFill>
                <a:schemeClr val="bg1"/>
              </a:solidFill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59572" y="4557458"/>
            <a:ext cx="5004580" cy="2211802"/>
            <a:chOff x="656565" y="1312635"/>
            <a:chExt cx="7875875" cy="3736545"/>
          </a:xfrm>
        </p:grpSpPr>
        <p:pic>
          <p:nvPicPr>
            <p:cNvPr id="40" name="Picture 2" descr="Walton Ford - New Watercolors - Exhibitions - Vito Schnabel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63845" y="1357720"/>
              <a:ext cx="2768595" cy="369146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1" name="Picture 8" descr="Walton Ford is the Natural Scientist - Juxtapoz - News - Vito Schnabel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10784" y="1312635"/>
              <a:ext cx="2802409" cy="37365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2" name="Picture 6" descr="BOMB Magazine | Walton Ford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6565" y="1453747"/>
              <a:ext cx="2647153" cy="34794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44" name="Straight Arrow Connector 43"/>
          <p:cNvCxnSpPr/>
          <p:nvPr/>
        </p:nvCxnSpPr>
        <p:spPr>
          <a:xfrm>
            <a:off x="8296459" y="4284095"/>
            <a:ext cx="0" cy="23679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V="1">
            <a:off x="8296459" y="4824155"/>
            <a:ext cx="0" cy="2250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>
            <a:off x="8623987" y="4828738"/>
            <a:ext cx="163468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flipH="1">
            <a:off x="8460519" y="4284095"/>
            <a:ext cx="163468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4090" y="946280"/>
            <a:ext cx="915043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mtClean="0"/>
              <a:t>Gradual change of predation pressure can lead to abrupt change in the number of equilibria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7500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35" grpId="0" animBg="1"/>
      <p:bldP spid="36" grpId="0" animBg="1"/>
      <p:bldP spid="37" grpId="0" animBg="1"/>
      <p:bldP spid="4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3.googleusercontent.com/pw/ABLVV85sbF8cdoREPtfyT9r_R88N57YhC_p6YupnNvMoI7pBwAXzBEHzje6nNEwaiVdWpiR3GGHxKpQOc-i9AVTYHjsmjKvG2Dr7E-PAkuIUGGS-RXGm1WoJ9e1GEkpg2DEdDWENhoGt4TkoRGN_USB29IGM=w1484-h988-s-no?authuser=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71961"/>
            <a:ext cx="9120851" cy="6072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-1" y="0"/>
            <a:ext cx="9172425" cy="366713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smtClean="0">
                <a:solidFill>
                  <a:schemeClr val="bg1"/>
                </a:solidFill>
              </a:rPr>
              <a:t>What have we learned so far</a:t>
            </a:r>
            <a:endParaRPr lang="en-US" altLang="cs-CZ" sz="1800">
              <a:solidFill>
                <a:schemeClr val="bg1"/>
              </a:solidFill>
            </a:endParaRPr>
          </a:p>
        </p:txBody>
      </p:sp>
      <p:sp>
        <p:nvSpPr>
          <p:cNvPr id="6" name="TextovéPole 5"/>
          <p:cNvSpPr txBox="1">
            <a:spLocks noChangeArrowheads="1"/>
          </p:cNvSpPr>
          <p:nvPr/>
        </p:nvSpPr>
        <p:spPr bwMode="auto">
          <a:xfrm>
            <a:off x="-1" y="366713"/>
            <a:ext cx="4117249" cy="6124754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cs-CZ" altLang="cs-CZ" sz="1400" smtClean="0"/>
              <a:t>Regardless of population variability, populations reveal common properties, namely (1) persistence, (2) boundedness, and (3) return tendency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cs-CZ" altLang="cs-CZ" sz="1400" smtClean="0"/>
              <a:t>Logistic equation is a good general approximation of the dynamics, as it encompasses simple density-dependence 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cs-CZ" altLang="cs-CZ" sz="1400" smtClean="0"/>
              <a:t>Carrying capacity is the stable equilibrium of dynamics, can be affected by population </a:t>
            </a:r>
            <a:r>
              <a:rPr lang="cs-CZ" altLang="cs-CZ" sz="1400" smtClean="0"/>
              <a:t>growth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cs-CZ" altLang="cs-CZ" sz="1400" smtClean="0"/>
              <a:t>There </a:t>
            </a:r>
            <a:r>
              <a:rPr lang="cs-CZ" altLang="cs-CZ" sz="1400" smtClean="0"/>
              <a:t>are more complex models that can lead to more complex behaviour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cs-CZ" altLang="cs-CZ" sz="1400" smtClean="0"/>
              <a:t>Oscillations can be due to delayed response to population density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cs-CZ" altLang="cs-CZ" sz="1400" smtClean="0"/>
              <a:t>Strong delayed density-dependence can lead to chaos</a:t>
            </a:r>
          </a:p>
          <a:p>
            <a:pPr marL="285750" indent="-285750"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cs-CZ" altLang="cs-CZ" sz="1400" smtClean="0"/>
              <a:t>Populations with overlapping generations are modeled using projection matrices; r</a:t>
            </a:r>
            <a:r>
              <a:rPr lang="cs-CZ" altLang="cs-CZ" sz="1400" smtClean="0"/>
              <a:t>eal populations are differently sensitive to different elements of the matrix</a:t>
            </a:r>
            <a:endParaRPr lang="cs-CZ" altLang="cs-CZ" sz="1400">
              <a:solidFill>
                <a:srgbClr val="FFC000"/>
              </a:solidFill>
            </a:endParaRPr>
          </a:p>
          <a:p>
            <a:pPr marL="285750" indent="-285750" eaLnBrk="1" hangingPunct="1">
              <a:spcBef>
                <a:spcPct val="0"/>
              </a:spcBef>
              <a:spcAft>
                <a:spcPts val="1200"/>
              </a:spcAft>
              <a:buFont typeface="Arial" charset="0"/>
              <a:buChar char="•"/>
            </a:pPr>
            <a:r>
              <a:rPr lang="cs-CZ" altLang="cs-CZ" sz="1400" smtClean="0"/>
              <a:t>Proper </a:t>
            </a:r>
            <a:r>
              <a:rPr lang="cs-CZ" altLang="cs-CZ" sz="1400"/>
              <a:t>understanding of population dynamics requires insight into what happens inside as well as </a:t>
            </a:r>
            <a:r>
              <a:rPr lang="cs-CZ" altLang="cs-CZ" sz="1400"/>
              <a:t>outside </a:t>
            </a:r>
            <a:r>
              <a:rPr lang="cs-CZ" altLang="cs-CZ" sz="1400" smtClean="0"/>
              <a:t>populations</a:t>
            </a:r>
            <a:endParaRPr lang="cs-CZ" altLang="cs-CZ" sz="1400" smtClean="0">
              <a:solidFill>
                <a:srgbClr val="FFC000"/>
              </a:solidFill>
            </a:endParaRPr>
          </a:p>
        </p:txBody>
      </p:sp>
      <p:pic>
        <p:nvPicPr>
          <p:cNvPr id="5" name="Picture 8" descr="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7248" y="390461"/>
            <a:ext cx="5044642" cy="45536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7519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-15082" y="-15915"/>
            <a:ext cx="9159081" cy="3667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smtClean="0">
                <a:solidFill>
                  <a:schemeClr val="bg1"/>
                </a:solidFill>
              </a:rPr>
              <a:t>MULTIPLE EQUILIBRIA – THE CASE OF GENERALIST PREDATORS</a:t>
            </a:r>
            <a:endParaRPr lang="cs-CZ" altLang="cs-CZ" sz="1800">
              <a:solidFill>
                <a:schemeClr val="bg1"/>
              </a:solidFill>
            </a:endParaRPr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836585" y="1787248"/>
            <a:ext cx="1" cy="31953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836587" y="4982603"/>
            <a:ext cx="333036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H="1">
            <a:off x="5427095" y="1787248"/>
            <a:ext cx="1" cy="31953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>
            <a:off x="5427097" y="4982603"/>
            <a:ext cx="333036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836585" y="3272413"/>
            <a:ext cx="2970331" cy="171019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5427095" y="3272413"/>
            <a:ext cx="2970329" cy="171019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6597225" y="4994883"/>
            <a:ext cx="1337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>
                <a:solidFill>
                  <a:schemeClr val="tx2"/>
                </a:solidFill>
              </a:rPr>
              <a:t>prey density</a:t>
            </a:r>
            <a:endParaRPr lang="cs-CZ">
              <a:solidFill>
                <a:schemeClr val="tx2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749289" y="4982603"/>
            <a:ext cx="13375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>
                <a:solidFill>
                  <a:schemeClr val="tx2"/>
                </a:solidFill>
              </a:rPr>
              <a:t>prey density</a:t>
            </a:r>
            <a:endParaRPr lang="cs-CZ">
              <a:solidFill>
                <a:schemeClr val="tx2"/>
              </a:solidFill>
            </a:endParaRPr>
          </a:p>
        </p:txBody>
      </p:sp>
      <p:sp>
        <p:nvSpPr>
          <p:cNvPr id="38" name="Freeform 37"/>
          <p:cNvSpPr/>
          <p:nvPr/>
        </p:nvSpPr>
        <p:spPr>
          <a:xfrm>
            <a:off x="827720" y="3732943"/>
            <a:ext cx="3185160" cy="975360"/>
          </a:xfrm>
          <a:custGeom>
            <a:avLst/>
            <a:gdLst>
              <a:gd name="connsiteX0" fmla="*/ 0 w 3185160"/>
              <a:gd name="connsiteY0" fmla="*/ 0 h 975360"/>
              <a:gd name="connsiteX1" fmla="*/ 944880 w 3185160"/>
              <a:gd name="connsiteY1" fmla="*/ 777240 h 975360"/>
              <a:gd name="connsiteX2" fmla="*/ 3185160 w 3185160"/>
              <a:gd name="connsiteY2" fmla="*/ 975360 h 975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85160" h="975360">
                <a:moveTo>
                  <a:pt x="0" y="0"/>
                </a:moveTo>
                <a:cubicBezTo>
                  <a:pt x="207010" y="307340"/>
                  <a:pt x="414020" y="614680"/>
                  <a:pt x="944880" y="777240"/>
                </a:cubicBezTo>
                <a:cubicBezTo>
                  <a:pt x="1475740" y="939800"/>
                  <a:pt x="2330450" y="957580"/>
                  <a:pt x="3185160" y="975360"/>
                </a:cubicBezTo>
              </a:path>
            </a:pathLst>
          </a:cu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4" name="Freeform 43"/>
          <p:cNvSpPr/>
          <p:nvPr/>
        </p:nvSpPr>
        <p:spPr>
          <a:xfrm>
            <a:off x="836587" y="2597338"/>
            <a:ext cx="3090124" cy="1866900"/>
          </a:xfrm>
          <a:custGeom>
            <a:avLst/>
            <a:gdLst>
              <a:gd name="connsiteX0" fmla="*/ 0 w 2849880"/>
              <a:gd name="connsiteY0" fmla="*/ 0 h 1866900"/>
              <a:gd name="connsiteX1" fmla="*/ 723900 w 2849880"/>
              <a:gd name="connsiteY1" fmla="*/ 1455420 h 1866900"/>
              <a:gd name="connsiteX2" fmla="*/ 2758440 w 2849880"/>
              <a:gd name="connsiteY2" fmla="*/ 1859280 h 1866900"/>
              <a:gd name="connsiteX3" fmla="*/ 2758440 w 2849880"/>
              <a:gd name="connsiteY3" fmla="*/ 1859280 h 1866900"/>
              <a:gd name="connsiteX4" fmla="*/ 2849880 w 2849880"/>
              <a:gd name="connsiteY4" fmla="*/ 1866900 h 18669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849880" h="1866900">
                <a:moveTo>
                  <a:pt x="0" y="0"/>
                </a:moveTo>
                <a:cubicBezTo>
                  <a:pt x="132080" y="572770"/>
                  <a:pt x="264160" y="1145540"/>
                  <a:pt x="723900" y="1455420"/>
                </a:cubicBezTo>
                <a:cubicBezTo>
                  <a:pt x="1183640" y="1765300"/>
                  <a:pt x="2758440" y="1859280"/>
                  <a:pt x="2758440" y="1859280"/>
                </a:cubicBezTo>
                <a:lnTo>
                  <a:pt x="2758440" y="1859280"/>
                </a:lnTo>
                <a:lnTo>
                  <a:pt x="2849880" y="1866900"/>
                </a:lnTo>
              </a:path>
            </a:pathLst>
          </a:cu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5" name="Freeform 44"/>
          <p:cNvSpPr/>
          <p:nvPr/>
        </p:nvSpPr>
        <p:spPr>
          <a:xfrm>
            <a:off x="835340" y="1987963"/>
            <a:ext cx="2964180" cy="2255520"/>
          </a:xfrm>
          <a:custGeom>
            <a:avLst/>
            <a:gdLst>
              <a:gd name="connsiteX0" fmla="*/ 0 w 2964180"/>
              <a:gd name="connsiteY0" fmla="*/ 0 h 2255520"/>
              <a:gd name="connsiteX1" fmla="*/ 975360 w 2964180"/>
              <a:gd name="connsiteY1" fmla="*/ 1623060 h 2255520"/>
              <a:gd name="connsiteX2" fmla="*/ 2964180 w 2964180"/>
              <a:gd name="connsiteY2" fmla="*/ 2255520 h 22555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64180" h="2255520">
                <a:moveTo>
                  <a:pt x="0" y="0"/>
                </a:moveTo>
                <a:cubicBezTo>
                  <a:pt x="240665" y="623570"/>
                  <a:pt x="481330" y="1247140"/>
                  <a:pt x="975360" y="1623060"/>
                </a:cubicBezTo>
                <a:cubicBezTo>
                  <a:pt x="1469390" y="1998980"/>
                  <a:pt x="2216785" y="2127250"/>
                  <a:pt x="2964180" y="2255520"/>
                </a:cubicBezTo>
              </a:path>
            </a:pathLst>
          </a:cu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0" name="Freeform 49"/>
          <p:cNvSpPr/>
          <p:nvPr/>
        </p:nvSpPr>
        <p:spPr>
          <a:xfrm>
            <a:off x="5422580" y="4148802"/>
            <a:ext cx="3139440" cy="833821"/>
          </a:xfrm>
          <a:custGeom>
            <a:avLst/>
            <a:gdLst>
              <a:gd name="connsiteX0" fmla="*/ 0 w 3139440"/>
              <a:gd name="connsiteY0" fmla="*/ 833821 h 833821"/>
              <a:gd name="connsiteX1" fmla="*/ 350520 w 3139440"/>
              <a:gd name="connsiteY1" fmla="*/ 3241 h 833821"/>
              <a:gd name="connsiteX2" fmla="*/ 1333500 w 3139440"/>
              <a:gd name="connsiteY2" fmla="*/ 551881 h 833821"/>
              <a:gd name="connsiteX3" fmla="*/ 3139440 w 3139440"/>
              <a:gd name="connsiteY3" fmla="*/ 711901 h 8338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139440" h="833821">
                <a:moveTo>
                  <a:pt x="0" y="833821"/>
                </a:moveTo>
                <a:cubicBezTo>
                  <a:pt x="64135" y="442026"/>
                  <a:pt x="128270" y="50231"/>
                  <a:pt x="350520" y="3241"/>
                </a:cubicBezTo>
                <a:cubicBezTo>
                  <a:pt x="572770" y="-43749"/>
                  <a:pt x="868680" y="433771"/>
                  <a:pt x="1333500" y="551881"/>
                </a:cubicBezTo>
                <a:cubicBezTo>
                  <a:pt x="1798320" y="669991"/>
                  <a:pt x="2468880" y="690946"/>
                  <a:pt x="3139440" y="711901"/>
                </a:cubicBezTo>
              </a:path>
            </a:pathLst>
          </a:cu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1" name="Freeform 50"/>
          <p:cNvSpPr/>
          <p:nvPr/>
        </p:nvSpPr>
        <p:spPr>
          <a:xfrm>
            <a:off x="5430200" y="2953499"/>
            <a:ext cx="3131820" cy="2029124"/>
          </a:xfrm>
          <a:custGeom>
            <a:avLst/>
            <a:gdLst>
              <a:gd name="connsiteX0" fmla="*/ 0 w 2903220"/>
              <a:gd name="connsiteY0" fmla="*/ 2029124 h 2029124"/>
              <a:gd name="connsiteX1" fmla="*/ 312420 w 2903220"/>
              <a:gd name="connsiteY1" fmla="*/ 9824 h 2029124"/>
              <a:gd name="connsiteX2" fmla="*/ 944880 w 2903220"/>
              <a:gd name="connsiteY2" fmla="*/ 1274744 h 2029124"/>
              <a:gd name="connsiteX3" fmla="*/ 2903220 w 2903220"/>
              <a:gd name="connsiteY3" fmla="*/ 1648124 h 2029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03220" h="2029124">
                <a:moveTo>
                  <a:pt x="0" y="2029124"/>
                </a:moveTo>
                <a:cubicBezTo>
                  <a:pt x="77470" y="1082339"/>
                  <a:pt x="154940" y="135554"/>
                  <a:pt x="312420" y="9824"/>
                </a:cubicBezTo>
                <a:cubicBezTo>
                  <a:pt x="469900" y="-115906"/>
                  <a:pt x="513080" y="1001694"/>
                  <a:pt x="944880" y="1274744"/>
                </a:cubicBezTo>
                <a:cubicBezTo>
                  <a:pt x="1376680" y="1547794"/>
                  <a:pt x="2139950" y="1597959"/>
                  <a:pt x="2903220" y="1648124"/>
                </a:cubicBezTo>
              </a:path>
            </a:pathLst>
          </a:cu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2" name="Freeform 51"/>
          <p:cNvSpPr/>
          <p:nvPr/>
        </p:nvSpPr>
        <p:spPr>
          <a:xfrm>
            <a:off x="5422580" y="2009433"/>
            <a:ext cx="3139440" cy="2973190"/>
          </a:xfrm>
          <a:custGeom>
            <a:avLst/>
            <a:gdLst>
              <a:gd name="connsiteX0" fmla="*/ 0 w 2941320"/>
              <a:gd name="connsiteY0" fmla="*/ 2973190 h 2973190"/>
              <a:gd name="connsiteX1" fmla="*/ 220980 w 2941320"/>
              <a:gd name="connsiteY1" fmla="*/ 16630 h 2973190"/>
              <a:gd name="connsiteX2" fmla="*/ 1264920 w 2941320"/>
              <a:gd name="connsiteY2" fmla="*/ 1799710 h 2973190"/>
              <a:gd name="connsiteX3" fmla="*/ 2941320 w 2941320"/>
              <a:gd name="connsiteY3" fmla="*/ 2371210 h 2973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1320" h="2973190">
                <a:moveTo>
                  <a:pt x="0" y="2973190"/>
                </a:moveTo>
                <a:cubicBezTo>
                  <a:pt x="5080" y="1592700"/>
                  <a:pt x="10160" y="212210"/>
                  <a:pt x="220980" y="16630"/>
                </a:cubicBezTo>
                <a:cubicBezTo>
                  <a:pt x="431800" y="-178950"/>
                  <a:pt x="811530" y="1407280"/>
                  <a:pt x="1264920" y="1799710"/>
                </a:cubicBezTo>
                <a:cubicBezTo>
                  <a:pt x="1718310" y="2192140"/>
                  <a:pt x="2329815" y="2281675"/>
                  <a:pt x="2941320" y="2371210"/>
                </a:cubicBezTo>
              </a:path>
            </a:pathLst>
          </a:cu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3" name="TextBox 52"/>
          <p:cNvSpPr txBox="1"/>
          <p:nvPr/>
        </p:nvSpPr>
        <p:spPr>
          <a:xfrm rot="16200000">
            <a:off x="-813269" y="3207622"/>
            <a:ext cx="2505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mtClean="0"/>
              <a:t>rates of </a:t>
            </a:r>
            <a:r>
              <a:rPr lang="cs-CZ" smtClean="0">
                <a:solidFill>
                  <a:schemeClr val="tx2"/>
                </a:solidFill>
              </a:rPr>
              <a:t>prey growth </a:t>
            </a:r>
          </a:p>
          <a:p>
            <a:pPr algn="ctr"/>
            <a:r>
              <a:rPr lang="cs-CZ" smtClean="0"/>
              <a:t>and </a:t>
            </a:r>
            <a:r>
              <a:rPr lang="cs-CZ" smtClean="0">
                <a:solidFill>
                  <a:srgbClr val="C00000"/>
                </a:solidFill>
              </a:rPr>
              <a:t>removal by predator</a:t>
            </a:r>
            <a:endParaRPr lang="cs-CZ">
              <a:solidFill>
                <a:srgbClr val="C00000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 rot="16200000">
            <a:off x="3760980" y="3212077"/>
            <a:ext cx="25058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smtClean="0"/>
              <a:t>rates of </a:t>
            </a:r>
            <a:r>
              <a:rPr lang="cs-CZ" smtClean="0">
                <a:solidFill>
                  <a:schemeClr val="tx2"/>
                </a:solidFill>
              </a:rPr>
              <a:t>prey growth </a:t>
            </a:r>
          </a:p>
          <a:p>
            <a:pPr algn="ctr"/>
            <a:r>
              <a:rPr lang="cs-CZ" smtClean="0"/>
              <a:t>and </a:t>
            </a:r>
            <a:r>
              <a:rPr lang="cs-CZ" smtClean="0">
                <a:solidFill>
                  <a:srgbClr val="C00000"/>
                </a:solidFill>
              </a:rPr>
              <a:t>removal by predator</a:t>
            </a:r>
            <a:endParaRPr lang="cs-CZ">
              <a:solidFill>
                <a:srgbClr val="C00000"/>
              </a:solidFill>
            </a:endParaRPr>
          </a:p>
        </p:txBody>
      </p:sp>
      <p:sp>
        <p:nvSpPr>
          <p:cNvPr id="55" name="Oval 54"/>
          <p:cNvSpPr/>
          <p:nvPr/>
        </p:nvSpPr>
        <p:spPr>
          <a:xfrm>
            <a:off x="3266855" y="4663298"/>
            <a:ext cx="90010" cy="9001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6" name="Oval 55"/>
          <p:cNvSpPr/>
          <p:nvPr/>
        </p:nvSpPr>
        <p:spPr>
          <a:xfrm>
            <a:off x="2640585" y="4298928"/>
            <a:ext cx="90010" cy="9001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7" name="Oval 56"/>
          <p:cNvSpPr/>
          <p:nvPr/>
        </p:nvSpPr>
        <p:spPr>
          <a:xfrm>
            <a:off x="8127395" y="4788182"/>
            <a:ext cx="90010" cy="9001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8" name="Oval 57"/>
          <p:cNvSpPr/>
          <p:nvPr/>
        </p:nvSpPr>
        <p:spPr>
          <a:xfrm>
            <a:off x="7542330" y="4468465"/>
            <a:ext cx="90010" cy="9001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0" name="Oval 59"/>
          <p:cNvSpPr/>
          <p:nvPr/>
        </p:nvSpPr>
        <p:spPr>
          <a:xfrm>
            <a:off x="1061610" y="3384925"/>
            <a:ext cx="90010" cy="9001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Oval 60"/>
          <p:cNvSpPr/>
          <p:nvPr/>
        </p:nvSpPr>
        <p:spPr>
          <a:xfrm>
            <a:off x="6034835" y="3600725"/>
            <a:ext cx="90010" cy="90010"/>
          </a:xfrm>
          <a:prstGeom prst="ellipse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3" name="Oval 62"/>
          <p:cNvSpPr/>
          <p:nvPr/>
        </p:nvSpPr>
        <p:spPr>
          <a:xfrm>
            <a:off x="5562110" y="3339920"/>
            <a:ext cx="90010" cy="90010"/>
          </a:xfrm>
          <a:prstGeom prst="ellips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1646675" y="3902483"/>
            <a:ext cx="495055" cy="2463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6501055" y="4052609"/>
            <a:ext cx="495055" cy="2463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 flipV="1">
            <a:off x="836587" y="3115723"/>
            <a:ext cx="135013" cy="1566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 flipV="1">
            <a:off x="5697125" y="3295071"/>
            <a:ext cx="225025" cy="1573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>
            <a:off x="5472100" y="3223081"/>
            <a:ext cx="80340" cy="7044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435282" y="494383"/>
            <a:ext cx="77371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/>
              <a:t>Generalist predator – negligible numerical response, as it switches between prey</a:t>
            </a:r>
            <a:endParaRPr lang="cs-CZ"/>
          </a:p>
        </p:txBody>
      </p:sp>
      <p:cxnSp>
        <p:nvCxnSpPr>
          <p:cNvPr id="33" name="Straight Arrow Connector 32"/>
          <p:cNvCxnSpPr/>
          <p:nvPr/>
        </p:nvCxnSpPr>
        <p:spPr>
          <a:xfrm flipH="1" flipV="1">
            <a:off x="3584922" y="4746455"/>
            <a:ext cx="276718" cy="1317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 flipV="1">
            <a:off x="8392215" y="4880635"/>
            <a:ext cx="276718" cy="1317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22"/>
          <p:cNvSpPr txBox="1">
            <a:spLocks noChangeArrowheads="1"/>
          </p:cNvSpPr>
          <p:nvPr/>
        </p:nvSpPr>
        <p:spPr bwMode="auto">
          <a:xfrm>
            <a:off x="5317590" y="1448780"/>
            <a:ext cx="2323072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 smtClean="0">
                <a:solidFill>
                  <a:srgbClr val="FF0000"/>
                </a:solidFill>
              </a:rPr>
              <a:t>functional response type III</a:t>
            </a:r>
            <a:endParaRPr lang="en-US" altLang="cs-CZ" sz="1400">
              <a:solidFill>
                <a:srgbClr val="FF0000"/>
              </a:solidFill>
            </a:endParaRPr>
          </a:p>
        </p:txBody>
      </p:sp>
      <p:sp>
        <p:nvSpPr>
          <p:cNvPr id="41" name="Text Box 22"/>
          <p:cNvSpPr txBox="1">
            <a:spLocks noChangeArrowheads="1"/>
          </p:cNvSpPr>
          <p:nvPr/>
        </p:nvSpPr>
        <p:spPr bwMode="auto">
          <a:xfrm>
            <a:off x="791580" y="1448780"/>
            <a:ext cx="227337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cs-CZ" altLang="cs-CZ" sz="1400" smtClean="0">
                <a:solidFill>
                  <a:srgbClr val="FF0000"/>
                </a:solidFill>
              </a:rPr>
              <a:t>functional response type II</a:t>
            </a:r>
            <a:endParaRPr lang="en-US" altLang="cs-CZ" sz="1400">
              <a:solidFill>
                <a:srgbClr val="FF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090" y="946280"/>
            <a:ext cx="9150433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mtClean="0"/>
              <a:t>Gradual change of predation pressure can lead to abrupt change in the number of equilibria</a:t>
            </a:r>
            <a:endParaRPr lang="cs-CZ"/>
          </a:p>
        </p:txBody>
      </p:sp>
      <p:sp>
        <p:nvSpPr>
          <p:cNvPr id="43" name="TextBox 42"/>
          <p:cNvSpPr txBox="1"/>
          <p:nvPr/>
        </p:nvSpPr>
        <p:spPr>
          <a:xfrm>
            <a:off x="-15082" y="5679250"/>
            <a:ext cx="5437662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cs-CZ" smtClean="0"/>
              <a:t>Application: Management of protected species or pest</a:t>
            </a:r>
            <a:endParaRPr lang="cs-CZ" i="1"/>
          </a:p>
        </p:txBody>
      </p:sp>
    </p:spTree>
    <p:extLst>
      <p:ext uri="{BB962C8B-B14F-4D97-AF65-F5344CB8AC3E}">
        <p14:creationId xmlns:p14="http://schemas.microsoft.com/office/powerpoint/2010/main" val="2542946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4" grpId="0" animBg="1"/>
      <p:bldP spid="45" grpId="0" animBg="1"/>
      <p:bldP spid="50" grpId="0" animBg="1"/>
      <p:bldP spid="51" grpId="0" animBg="1"/>
      <p:bldP spid="52" grpId="0" animBg="1"/>
      <p:bldP spid="55" grpId="0" animBg="1"/>
      <p:bldP spid="56" grpId="0" animBg="1"/>
      <p:bldP spid="57" grpId="0" animBg="1"/>
      <p:bldP spid="58" grpId="0" animBg="1"/>
      <p:bldP spid="60" grpId="0" animBg="1"/>
      <p:bldP spid="61" grpId="0" animBg="1"/>
      <p:bldP spid="63" grpId="0" animBg="1"/>
      <p:bldP spid="4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-15082" y="-15915"/>
            <a:ext cx="9159081" cy="3667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smtClean="0">
                <a:solidFill>
                  <a:schemeClr val="bg1"/>
                </a:solidFill>
              </a:rPr>
              <a:t>Predator-prey interactions</a:t>
            </a:r>
            <a:endParaRPr lang="cs-CZ" altLang="cs-CZ" sz="180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1735482"/>
              </p:ext>
            </p:extLst>
          </p:nvPr>
        </p:nvGraphicFramePr>
        <p:xfrm>
          <a:off x="386534" y="1763815"/>
          <a:ext cx="3960438" cy="3645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146"/>
                <a:gridCol w="1320146"/>
                <a:gridCol w="1320146"/>
              </a:tblGrid>
              <a:tr h="1215135">
                <a:tc>
                  <a:txBody>
                    <a:bodyPr/>
                    <a:lstStyle/>
                    <a:p>
                      <a:r>
                        <a:rPr lang="cs-CZ" b="0" smtClean="0">
                          <a:solidFill>
                            <a:schemeClr val="tx1"/>
                          </a:solidFill>
                        </a:rPr>
                        <a:t>high</a:t>
                      </a:r>
                      <a:endParaRPr lang="cs-CZ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smtClean="0">
                          <a:solidFill>
                            <a:schemeClr val="tx1"/>
                          </a:solidFill>
                        </a:rPr>
                        <a:t>predators</a:t>
                      </a:r>
                    </a:p>
                    <a:p>
                      <a:endParaRPr lang="cs-CZ" b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cs-CZ" b="1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cs-CZ" b="1" smtClean="0">
                          <a:solidFill>
                            <a:schemeClr val="tx1"/>
                          </a:solidFill>
                        </a:rPr>
                        <a:t>classics</a:t>
                      </a:r>
                      <a:endParaRPr lang="cs-CZ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smtClean="0">
                          <a:solidFill>
                            <a:schemeClr val="tx1"/>
                          </a:solidFill>
                        </a:rPr>
                        <a:t>parasitoids</a:t>
                      </a:r>
                    </a:p>
                    <a:p>
                      <a:endParaRPr lang="cs-CZ" b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cs-CZ" b="1" smtClean="0">
                          <a:solidFill>
                            <a:schemeClr val="tx1"/>
                          </a:solidFill>
                        </a:rPr>
                        <a:t>like predators</a:t>
                      </a:r>
                      <a:endParaRPr lang="cs-CZ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215135">
                <a:tc>
                  <a:txBody>
                    <a:bodyPr/>
                    <a:lstStyle/>
                    <a:p>
                      <a:r>
                        <a:rPr lang="cs-CZ" b="0" smtClean="0">
                          <a:solidFill>
                            <a:schemeClr val="tx1"/>
                          </a:solidFill>
                        </a:rPr>
                        <a:t>low</a:t>
                      </a:r>
                      <a:endParaRPr lang="cs-CZ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smtClean="0">
                          <a:solidFill>
                            <a:schemeClr val="tx1"/>
                          </a:solidFill>
                        </a:rPr>
                        <a:t>herbivores</a:t>
                      </a:r>
                    </a:p>
                    <a:p>
                      <a:endParaRPr lang="cs-CZ" b="0" smtClean="0">
                        <a:solidFill>
                          <a:schemeClr val="tx1"/>
                        </a:solidFill>
                      </a:endParaRPr>
                    </a:p>
                    <a:p>
                      <a:endParaRPr lang="cs-CZ" b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cs-CZ" b="1" smtClean="0">
                          <a:solidFill>
                            <a:schemeClr val="tx1"/>
                          </a:solidFill>
                        </a:rPr>
                        <a:t>?</a:t>
                      </a:r>
                      <a:endParaRPr lang="cs-CZ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smtClean="0">
                          <a:solidFill>
                            <a:schemeClr val="tx1"/>
                          </a:solidFill>
                        </a:rPr>
                        <a:t>parasites,</a:t>
                      </a:r>
                    </a:p>
                    <a:p>
                      <a:r>
                        <a:rPr lang="cs-CZ" b="0" smtClean="0">
                          <a:solidFill>
                            <a:schemeClr val="tx1"/>
                          </a:solidFill>
                        </a:rPr>
                        <a:t>pathogens</a:t>
                      </a:r>
                    </a:p>
                    <a:p>
                      <a:endParaRPr lang="cs-CZ" b="0" smtClean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cs-CZ" b="1" smtClean="0">
                          <a:solidFill>
                            <a:schemeClr val="tx1"/>
                          </a:solidFill>
                        </a:rPr>
                        <a:t>SIR models</a:t>
                      </a:r>
                      <a:endParaRPr lang="cs-CZ" b="1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215135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cs-CZ" smtClean="0"/>
                        <a:t>low</a:t>
                      </a:r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cs-CZ" smtClean="0"/>
                        <a:t>High</a:t>
                      </a:r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46773" y="5454224"/>
            <a:ext cx="1004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mtClean="0"/>
              <a:t>intimacy</a:t>
            </a:r>
            <a:endParaRPr lang="cs-CZ" b="1"/>
          </a:p>
        </p:txBody>
      </p:sp>
      <p:sp>
        <p:nvSpPr>
          <p:cNvPr id="8" name="TextBox 7"/>
          <p:cNvSpPr txBox="1"/>
          <p:nvPr/>
        </p:nvSpPr>
        <p:spPr>
          <a:xfrm rot="16200000">
            <a:off x="-320515" y="2718011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mtClean="0"/>
              <a:t>lethality</a:t>
            </a:r>
            <a:endParaRPr lang="cs-CZ" b="1"/>
          </a:p>
        </p:txBody>
      </p:sp>
      <p:sp>
        <p:nvSpPr>
          <p:cNvPr id="9" name="TextBox 8"/>
          <p:cNvSpPr txBox="1"/>
          <p:nvPr/>
        </p:nvSpPr>
        <p:spPr>
          <a:xfrm>
            <a:off x="836585" y="1133745"/>
            <a:ext cx="37271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u="sng" smtClean="0"/>
              <a:t>Classification of predator-prey interactions</a:t>
            </a:r>
            <a:endParaRPr lang="cs-CZ" sz="1600" u="sng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2010" y="1718810"/>
            <a:ext cx="4482246" cy="2880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39764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-15082" y="-15915"/>
            <a:ext cx="9159081" cy="3667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smtClean="0">
                <a:solidFill>
                  <a:schemeClr val="bg1"/>
                </a:solidFill>
              </a:rPr>
              <a:t>Herbivore-consumer dynamics</a:t>
            </a: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84937" y="1065648"/>
            <a:ext cx="207023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mtClean="0"/>
              <a:t>Grazing (some tissues untouched)</a:t>
            </a:r>
            <a:endParaRPr lang="cs-CZ"/>
          </a:p>
        </p:txBody>
      </p:sp>
      <p:sp>
        <p:nvSpPr>
          <p:cNvPr id="4" name="TextBox 3"/>
          <p:cNvSpPr txBox="1"/>
          <p:nvPr/>
        </p:nvSpPr>
        <p:spPr>
          <a:xfrm>
            <a:off x="2080477" y="1094254"/>
            <a:ext cx="207023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mtClean="0"/>
              <a:t>Consumption of whole individuals</a:t>
            </a:r>
            <a:endParaRPr lang="cs-CZ"/>
          </a:p>
        </p:txBody>
      </p:sp>
      <p:cxnSp>
        <p:nvCxnSpPr>
          <p:cNvPr id="5" name="Straight Connector 4"/>
          <p:cNvCxnSpPr>
            <a:stCxn id="2" idx="2"/>
            <a:endCxn id="3" idx="0"/>
          </p:cNvCxnSpPr>
          <p:nvPr/>
        </p:nvCxnSpPr>
        <p:spPr>
          <a:xfrm>
            <a:off x="4564459" y="350798"/>
            <a:ext cx="1455594" cy="714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" idx="2"/>
            <a:endCxn id="4" idx="0"/>
          </p:cNvCxnSpPr>
          <p:nvPr/>
        </p:nvCxnSpPr>
        <p:spPr>
          <a:xfrm flipH="1">
            <a:off x="3115593" y="350798"/>
            <a:ext cx="1448866" cy="743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634908" y="6340564"/>
            <a:ext cx="3420380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634908" y="3235219"/>
            <a:ext cx="0" cy="31053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210083" y="3235219"/>
            <a:ext cx="0" cy="310534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6048818" y="3235219"/>
            <a:ext cx="2872800" cy="2520280"/>
          </a:xfrm>
          <a:custGeom>
            <a:avLst/>
            <a:gdLst>
              <a:gd name="connsiteX0" fmla="*/ 0 w 2872800"/>
              <a:gd name="connsiteY0" fmla="*/ 0 h 2200498"/>
              <a:gd name="connsiteX1" fmla="*/ 309600 w 2872800"/>
              <a:gd name="connsiteY1" fmla="*/ 1015200 h 2200498"/>
              <a:gd name="connsiteX2" fmla="*/ 813600 w 2872800"/>
              <a:gd name="connsiteY2" fmla="*/ 1605600 h 2200498"/>
              <a:gd name="connsiteX3" fmla="*/ 1814400 w 2872800"/>
              <a:gd name="connsiteY3" fmla="*/ 2044800 h 2200498"/>
              <a:gd name="connsiteX4" fmla="*/ 2649600 w 2872800"/>
              <a:gd name="connsiteY4" fmla="*/ 2188800 h 2200498"/>
              <a:gd name="connsiteX5" fmla="*/ 2872800 w 2872800"/>
              <a:gd name="connsiteY5" fmla="*/ 2181600 h 2200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2800" h="2200498">
                <a:moveTo>
                  <a:pt x="0" y="0"/>
                </a:moveTo>
                <a:cubicBezTo>
                  <a:pt x="87000" y="373800"/>
                  <a:pt x="174000" y="747600"/>
                  <a:pt x="309600" y="1015200"/>
                </a:cubicBezTo>
                <a:cubicBezTo>
                  <a:pt x="445200" y="1282800"/>
                  <a:pt x="562800" y="1434000"/>
                  <a:pt x="813600" y="1605600"/>
                </a:cubicBezTo>
                <a:cubicBezTo>
                  <a:pt x="1064400" y="1777200"/>
                  <a:pt x="1508400" y="1947600"/>
                  <a:pt x="1814400" y="2044800"/>
                </a:cubicBezTo>
                <a:cubicBezTo>
                  <a:pt x="2120400" y="2142000"/>
                  <a:pt x="2473200" y="2166000"/>
                  <a:pt x="2649600" y="2188800"/>
                </a:cubicBezTo>
                <a:cubicBezTo>
                  <a:pt x="2826000" y="2211600"/>
                  <a:pt x="2849400" y="2196600"/>
                  <a:pt x="2872800" y="2181600"/>
                </a:cubicBezTo>
              </a:path>
            </a:pathLst>
          </a:cu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725731" y="6354233"/>
                <a:ext cx="3917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solidFill>
                            <a:schemeClr val="tx2"/>
                          </a:solidFill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5731" y="6354233"/>
                <a:ext cx="391774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274868" y="3050553"/>
                <a:ext cx="4115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868" y="3050553"/>
                <a:ext cx="411523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733253" y="6350333"/>
                <a:ext cx="781368" cy="4990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𝑅</m:t>
                      </m:r>
                      <m:r>
                        <a:rPr lang="cs-CZ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𝑞</m:t>
                          </m:r>
                        </m:num>
                        <m:den>
                          <m:r>
                            <a:rPr lang="cs-CZ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𝑓𝑎</m:t>
                          </m:r>
                        </m:den>
                      </m:f>
                    </m:oMath>
                  </m:oMathPara>
                </a14:m>
                <a:endParaRPr lang="cs-CZ" sz="14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253" y="6350333"/>
                <a:ext cx="781368" cy="499047"/>
              </a:xfrm>
              <a:prstGeom prst="rect">
                <a:avLst/>
              </a:prstGeom>
              <a:blipFill rotWithShape="1">
                <a:blip r:embed="rId4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601888" y="2717526"/>
                <a:ext cx="813428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𝑁</m:t>
                      </m:r>
                      <m:r>
                        <a:rPr lang="cs-CZ" sz="14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14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14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𝑃</m:t>
                          </m:r>
                        </m:num>
                        <m:den>
                          <m:r>
                            <a:rPr lang="cs-CZ" sz="14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𝑎𝑅</m:t>
                          </m:r>
                        </m:den>
                      </m:f>
                    </m:oMath>
                  </m:oMathPara>
                </a14:m>
                <a:endParaRPr lang="cs-CZ" sz="140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888" y="2717526"/>
                <a:ext cx="813428" cy="495649"/>
              </a:xfrm>
              <a:prstGeom prst="rect">
                <a:avLst/>
              </a:prstGeom>
              <a:blipFill rotWithShape="1">
                <a:blip r:embed="rId5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>
            <a:off x="6048818" y="5371908"/>
            <a:ext cx="0" cy="63342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867255" y="3389845"/>
            <a:ext cx="0" cy="31671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587335" y="5755499"/>
            <a:ext cx="0" cy="24982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8307415" y="4076499"/>
            <a:ext cx="0" cy="71139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327195" y="3389845"/>
            <a:ext cx="540060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767355" y="4787893"/>
            <a:ext cx="540060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057165" y="5377636"/>
            <a:ext cx="498613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583777" y="6003485"/>
            <a:ext cx="498613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Group 22"/>
          <p:cNvGrpSpPr/>
          <p:nvPr/>
        </p:nvGrpSpPr>
        <p:grpSpPr>
          <a:xfrm>
            <a:off x="6048818" y="3389845"/>
            <a:ext cx="2258597" cy="2615484"/>
            <a:chOff x="5913803" y="1536034"/>
            <a:chExt cx="2258597" cy="2615484"/>
          </a:xfrm>
        </p:grpSpPr>
        <p:cxnSp>
          <p:nvCxnSpPr>
            <p:cNvPr id="24" name="Straight Arrow Connector 23"/>
            <p:cNvCxnSpPr/>
            <p:nvPr/>
          </p:nvCxnSpPr>
          <p:spPr>
            <a:xfrm flipH="1">
              <a:off x="6295710" y="1536034"/>
              <a:ext cx="436530" cy="31671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5913803" y="3523825"/>
              <a:ext cx="527683" cy="5354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H="1" flipV="1">
              <a:off x="7632340" y="2317233"/>
              <a:ext cx="540060" cy="61684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 flipV="1">
              <a:off x="7452320" y="3969060"/>
              <a:ext cx="450050" cy="18245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170" name="Picture 2" descr="https://blackwalnutdispatch.files.wordpress.com/2012/06/largeturfdurer.jpg?w=58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355" y="-37550"/>
            <a:ext cx="1376645" cy="179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6" name="Straight Connector 55"/>
          <p:cNvCxnSpPr/>
          <p:nvPr/>
        </p:nvCxnSpPr>
        <p:spPr>
          <a:xfrm flipV="1">
            <a:off x="516847" y="6354502"/>
            <a:ext cx="3420380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1794199" y="3249157"/>
            <a:ext cx="0" cy="310534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644640" y="6278253"/>
            <a:ext cx="601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>
                <a:solidFill>
                  <a:schemeClr val="tx2"/>
                </a:solidFill>
              </a:rPr>
              <a:t>prey</a:t>
            </a:r>
            <a:endParaRPr lang="cs-CZ">
              <a:solidFill>
                <a:schemeClr val="tx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 rot="16200000">
            <a:off x="-170839" y="4059048"/>
            <a:ext cx="1006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>
                <a:solidFill>
                  <a:srgbClr val="FF0000"/>
                </a:solidFill>
              </a:rPr>
              <a:t>predator</a:t>
            </a:r>
            <a:endParaRPr lang="cs-CZ">
              <a:solidFill>
                <a:srgbClr val="FF0000"/>
              </a:solidFill>
            </a:endParaRPr>
          </a:p>
        </p:txBody>
      </p:sp>
      <p:sp>
        <p:nvSpPr>
          <p:cNvPr id="60" name="Volný tvar 8"/>
          <p:cNvSpPr/>
          <p:nvPr/>
        </p:nvSpPr>
        <p:spPr>
          <a:xfrm>
            <a:off x="219024" y="4697180"/>
            <a:ext cx="3600400" cy="1657321"/>
          </a:xfrm>
          <a:custGeom>
            <a:avLst/>
            <a:gdLst>
              <a:gd name="connsiteX0" fmla="*/ 0 w 4120738"/>
              <a:gd name="connsiteY0" fmla="*/ 3467595 h 3467595"/>
              <a:gd name="connsiteX1" fmla="*/ 2143496 w 4120738"/>
              <a:gd name="connsiteY1" fmla="*/ 0 h 3467595"/>
              <a:gd name="connsiteX2" fmla="*/ 4120738 w 4120738"/>
              <a:gd name="connsiteY2" fmla="*/ 3461657 h 346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20738" h="3467595">
                <a:moveTo>
                  <a:pt x="0" y="3467595"/>
                </a:moveTo>
                <a:cubicBezTo>
                  <a:pt x="728353" y="1734292"/>
                  <a:pt x="1456706" y="990"/>
                  <a:pt x="2143496" y="0"/>
                </a:cubicBezTo>
                <a:cubicBezTo>
                  <a:pt x="2830286" y="-990"/>
                  <a:pt x="3475512" y="1730333"/>
                  <a:pt x="4120738" y="3461657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Rectangle 60"/>
          <p:cNvSpPr/>
          <p:nvPr/>
        </p:nvSpPr>
        <p:spPr>
          <a:xfrm>
            <a:off x="516848" y="4703078"/>
            <a:ext cx="1097332" cy="1350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Freeform 61"/>
          <p:cNvSpPr/>
          <p:nvPr/>
        </p:nvSpPr>
        <p:spPr>
          <a:xfrm>
            <a:off x="549074" y="3787888"/>
            <a:ext cx="1082040" cy="1376680"/>
          </a:xfrm>
          <a:custGeom>
            <a:avLst/>
            <a:gdLst>
              <a:gd name="connsiteX0" fmla="*/ 1082040 w 1082040"/>
              <a:gd name="connsiteY0" fmla="*/ 1051560 h 1374668"/>
              <a:gd name="connsiteX1" fmla="*/ 375920 w 1082040"/>
              <a:gd name="connsiteY1" fmla="*/ 1310640 h 1374668"/>
              <a:gd name="connsiteX2" fmla="*/ 0 w 1082040"/>
              <a:gd name="connsiteY2" fmla="*/ 0 h 137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2040" h="1374668">
                <a:moveTo>
                  <a:pt x="1082040" y="1051560"/>
                </a:moveTo>
                <a:cubicBezTo>
                  <a:pt x="819150" y="1268730"/>
                  <a:pt x="556260" y="1485900"/>
                  <a:pt x="375920" y="1310640"/>
                </a:cubicBezTo>
                <a:cubicBezTo>
                  <a:pt x="195580" y="1135380"/>
                  <a:pt x="97790" y="567690"/>
                  <a:pt x="0" y="0"/>
                </a:cubicBezTo>
              </a:path>
            </a:pathLst>
          </a:cu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617131" y="5018113"/>
            <a:ext cx="171414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788545" y="5525840"/>
            <a:ext cx="342828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1065514" y="6053229"/>
            <a:ext cx="503660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2227037" y="4903136"/>
            <a:ext cx="222073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2277696" y="5524934"/>
            <a:ext cx="506613" cy="906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2257847" y="6053229"/>
            <a:ext cx="796492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926626" y="4676022"/>
            <a:ext cx="163468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1045110" y="4163018"/>
            <a:ext cx="543429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2384702" y="4476228"/>
            <a:ext cx="399607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1383826" y="5133222"/>
            <a:ext cx="163468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2782056" y="4801831"/>
            <a:ext cx="163468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3022173" y="4091123"/>
            <a:ext cx="0" cy="66625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1184697" y="4705773"/>
            <a:ext cx="0" cy="6929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Freeform 75"/>
          <p:cNvSpPr/>
          <p:nvPr/>
        </p:nvSpPr>
        <p:spPr>
          <a:xfrm>
            <a:off x="870805" y="4243578"/>
            <a:ext cx="2296837" cy="1485064"/>
          </a:xfrm>
          <a:custGeom>
            <a:avLst/>
            <a:gdLst>
              <a:gd name="connsiteX0" fmla="*/ 2134212 w 2296837"/>
              <a:gd name="connsiteY0" fmla="*/ 513890 h 1485064"/>
              <a:gd name="connsiteX1" fmla="*/ 1151232 w 2296837"/>
              <a:gd name="connsiteY1" fmla="*/ 18590 h 1485064"/>
              <a:gd name="connsiteX2" fmla="*/ 198732 w 2296837"/>
              <a:gd name="connsiteY2" fmla="*/ 178610 h 1485064"/>
              <a:gd name="connsiteX3" fmla="*/ 8232 w 2296837"/>
              <a:gd name="connsiteY3" fmla="*/ 864410 h 1485064"/>
              <a:gd name="connsiteX4" fmla="*/ 351132 w 2296837"/>
              <a:gd name="connsiteY4" fmla="*/ 1451150 h 1485064"/>
              <a:gd name="connsiteX5" fmla="*/ 1699872 w 2296837"/>
              <a:gd name="connsiteY5" fmla="*/ 1352090 h 1485064"/>
              <a:gd name="connsiteX6" fmla="*/ 2256132 w 2296837"/>
              <a:gd name="connsiteY6" fmla="*/ 833930 h 1485064"/>
              <a:gd name="connsiteX7" fmla="*/ 2134212 w 2296837"/>
              <a:gd name="connsiteY7" fmla="*/ 513890 h 148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6837" h="1485064">
                <a:moveTo>
                  <a:pt x="2134212" y="513890"/>
                </a:moveTo>
                <a:cubicBezTo>
                  <a:pt x="1950062" y="378000"/>
                  <a:pt x="1473812" y="74470"/>
                  <a:pt x="1151232" y="18590"/>
                </a:cubicBezTo>
                <a:cubicBezTo>
                  <a:pt x="828652" y="-37290"/>
                  <a:pt x="389232" y="37640"/>
                  <a:pt x="198732" y="178610"/>
                </a:cubicBezTo>
                <a:cubicBezTo>
                  <a:pt x="8232" y="319580"/>
                  <a:pt x="-17168" y="652320"/>
                  <a:pt x="8232" y="864410"/>
                </a:cubicBezTo>
                <a:cubicBezTo>
                  <a:pt x="33632" y="1076500"/>
                  <a:pt x="69192" y="1369870"/>
                  <a:pt x="351132" y="1451150"/>
                </a:cubicBezTo>
                <a:cubicBezTo>
                  <a:pt x="633072" y="1532430"/>
                  <a:pt x="1382372" y="1454960"/>
                  <a:pt x="1699872" y="1352090"/>
                </a:cubicBezTo>
                <a:cubicBezTo>
                  <a:pt x="2017372" y="1249220"/>
                  <a:pt x="2186282" y="971090"/>
                  <a:pt x="2256132" y="833930"/>
                </a:cubicBezTo>
                <a:cubicBezTo>
                  <a:pt x="2325982" y="696770"/>
                  <a:pt x="2318362" y="649780"/>
                  <a:pt x="2134212" y="513890"/>
                </a:cubicBez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7" name="Rectangle 76"/>
          <p:cNvSpPr/>
          <p:nvPr/>
        </p:nvSpPr>
        <p:spPr>
          <a:xfrm>
            <a:off x="39004" y="5979319"/>
            <a:ext cx="477843" cy="443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8" name="Straight Connector 77"/>
          <p:cNvCxnSpPr/>
          <p:nvPr/>
        </p:nvCxnSpPr>
        <p:spPr>
          <a:xfrm flipV="1">
            <a:off x="516847" y="3249157"/>
            <a:ext cx="0" cy="31053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/>
              <p:cNvSpPr txBox="1"/>
              <p:nvPr/>
            </p:nvSpPr>
            <p:spPr>
              <a:xfrm>
                <a:off x="4984937" y="1853825"/>
                <a:ext cx="1700978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𝑅</m:t>
                          </m:r>
                        </m:num>
                        <m:den>
                          <m:r>
                            <a:rPr lang="cs-CZ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𝑃</m:t>
                      </m:r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−</m:t>
                      </m:r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𝑎𝑁𝑅</m:t>
                      </m:r>
                    </m:oMath>
                  </m:oMathPara>
                </a14:m>
                <a:endParaRPr lang="cs-CZ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4" name="TextBox 5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4937" y="1853825"/>
                <a:ext cx="1700978" cy="618246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/>
              <p:cNvSpPr txBox="1"/>
              <p:nvPr/>
            </p:nvSpPr>
            <p:spPr>
              <a:xfrm>
                <a:off x="2114232" y="1853825"/>
                <a:ext cx="1815882" cy="61824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𝑅</m:t>
                          </m:r>
                        </m:num>
                        <m:den>
                          <m:r>
                            <a:rPr lang="cs-CZ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𝑟𝑅</m:t>
                      </m:r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−</m:t>
                      </m:r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𝑎𝑁𝑅</m:t>
                      </m:r>
                    </m:oMath>
                  </m:oMathPara>
                </a14:m>
                <a:endParaRPr lang="cs-CZ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5" name="TextBox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232" y="1853825"/>
                <a:ext cx="1815882" cy="618246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18511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-15082" y="-15915"/>
            <a:ext cx="9159081" cy="3667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smtClean="0">
                <a:solidFill>
                  <a:schemeClr val="bg1"/>
                </a:solidFill>
              </a:rPr>
              <a:t>Herbivore-consumer dynamics</a:t>
            </a: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84937" y="1065648"/>
            <a:ext cx="207023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mtClean="0"/>
              <a:t>Grazing (some tissues untouched)</a:t>
            </a:r>
            <a:endParaRPr lang="cs-CZ"/>
          </a:p>
        </p:txBody>
      </p:sp>
      <p:sp>
        <p:nvSpPr>
          <p:cNvPr id="4" name="TextBox 3"/>
          <p:cNvSpPr txBox="1"/>
          <p:nvPr/>
        </p:nvSpPr>
        <p:spPr>
          <a:xfrm>
            <a:off x="2080477" y="1094254"/>
            <a:ext cx="2070231" cy="64633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cs-CZ" smtClean="0"/>
              <a:t>Consumption of whole individuals</a:t>
            </a:r>
            <a:endParaRPr lang="cs-CZ"/>
          </a:p>
        </p:txBody>
      </p:sp>
      <p:cxnSp>
        <p:nvCxnSpPr>
          <p:cNvPr id="5" name="Straight Connector 4"/>
          <p:cNvCxnSpPr>
            <a:stCxn id="2" idx="2"/>
            <a:endCxn id="3" idx="0"/>
          </p:cNvCxnSpPr>
          <p:nvPr/>
        </p:nvCxnSpPr>
        <p:spPr>
          <a:xfrm>
            <a:off x="4564459" y="350798"/>
            <a:ext cx="1455594" cy="7148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stCxn id="2" idx="2"/>
            <a:endCxn id="4" idx="0"/>
          </p:cNvCxnSpPr>
          <p:nvPr/>
        </p:nvCxnSpPr>
        <p:spPr>
          <a:xfrm flipH="1">
            <a:off x="3115593" y="350798"/>
            <a:ext cx="1448866" cy="7434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 flipV="1">
            <a:off x="5634908" y="6340564"/>
            <a:ext cx="3420380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V="1">
            <a:off x="5634908" y="3235219"/>
            <a:ext cx="0" cy="31053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7210083" y="3235219"/>
            <a:ext cx="0" cy="310534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6048818" y="3235219"/>
            <a:ext cx="2872800" cy="2520280"/>
          </a:xfrm>
          <a:custGeom>
            <a:avLst/>
            <a:gdLst>
              <a:gd name="connsiteX0" fmla="*/ 0 w 2872800"/>
              <a:gd name="connsiteY0" fmla="*/ 0 h 2200498"/>
              <a:gd name="connsiteX1" fmla="*/ 309600 w 2872800"/>
              <a:gd name="connsiteY1" fmla="*/ 1015200 h 2200498"/>
              <a:gd name="connsiteX2" fmla="*/ 813600 w 2872800"/>
              <a:gd name="connsiteY2" fmla="*/ 1605600 h 2200498"/>
              <a:gd name="connsiteX3" fmla="*/ 1814400 w 2872800"/>
              <a:gd name="connsiteY3" fmla="*/ 2044800 h 2200498"/>
              <a:gd name="connsiteX4" fmla="*/ 2649600 w 2872800"/>
              <a:gd name="connsiteY4" fmla="*/ 2188800 h 2200498"/>
              <a:gd name="connsiteX5" fmla="*/ 2872800 w 2872800"/>
              <a:gd name="connsiteY5" fmla="*/ 2181600 h 2200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2800" h="2200498">
                <a:moveTo>
                  <a:pt x="0" y="0"/>
                </a:moveTo>
                <a:cubicBezTo>
                  <a:pt x="87000" y="373800"/>
                  <a:pt x="174000" y="747600"/>
                  <a:pt x="309600" y="1015200"/>
                </a:cubicBezTo>
                <a:cubicBezTo>
                  <a:pt x="445200" y="1282800"/>
                  <a:pt x="562800" y="1434000"/>
                  <a:pt x="813600" y="1605600"/>
                </a:cubicBezTo>
                <a:cubicBezTo>
                  <a:pt x="1064400" y="1777200"/>
                  <a:pt x="1508400" y="1947600"/>
                  <a:pt x="1814400" y="2044800"/>
                </a:cubicBezTo>
                <a:cubicBezTo>
                  <a:pt x="2120400" y="2142000"/>
                  <a:pt x="2473200" y="2166000"/>
                  <a:pt x="2649600" y="2188800"/>
                </a:cubicBezTo>
                <a:cubicBezTo>
                  <a:pt x="2826000" y="2211600"/>
                  <a:pt x="2849400" y="2196600"/>
                  <a:pt x="2872800" y="2181600"/>
                </a:cubicBezTo>
              </a:path>
            </a:pathLst>
          </a:cu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8725731" y="6354233"/>
                <a:ext cx="3917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solidFill>
                            <a:schemeClr val="tx2"/>
                          </a:solidFill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5731" y="6354233"/>
                <a:ext cx="391774" cy="3693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274868" y="3050553"/>
                <a:ext cx="4115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74868" y="3050553"/>
                <a:ext cx="411523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6733253" y="6350333"/>
                <a:ext cx="781368" cy="4990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𝑅</m:t>
                      </m:r>
                      <m:r>
                        <a:rPr lang="cs-CZ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𝑞</m:t>
                          </m:r>
                        </m:num>
                        <m:den>
                          <m:r>
                            <a:rPr lang="cs-CZ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𝑓𝑎</m:t>
                          </m:r>
                        </m:den>
                      </m:f>
                    </m:oMath>
                  </m:oMathPara>
                </a14:m>
                <a:endParaRPr lang="cs-CZ" sz="14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3253" y="6350333"/>
                <a:ext cx="781368" cy="499047"/>
              </a:xfrm>
              <a:prstGeom prst="rect">
                <a:avLst/>
              </a:prstGeom>
              <a:blipFill rotWithShape="1">
                <a:blip r:embed="rId4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601888" y="2717526"/>
                <a:ext cx="813428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𝑁</m:t>
                      </m:r>
                      <m:r>
                        <a:rPr lang="cs-CZ" sz="14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14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14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𝑃</m:t>
                          </m:r>
                        </m:num>
                        <m:den>
                          <m:r>
                            <a:rPr lang="cs-CZ" sz="14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𝑎𝑅</m:t>
                          </m:r>
                        </m:den>
                      </m:f>
                    </m:oMath>
                  </m:oMathPara>
                </a14:m>
                <a:endParaRPr lang="cs-CZ" sz="140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888" y="2717526"/>
                <a:ext cx="813428" cy="495649"/>
              </a:xfrm>
              <a:prstGeom prst="rect">
                <a:avLst/>
              </a:prstGeom>
              <a:blipFill rotWithShape="1">
                <a:blip r:embed="rId5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" name="Straight Arrow Connector 14"/>
          <p:cNvCxnSpPr/>
          <p:nvPr/>
        </p:nvCxnSpPr>
        <p:spPr>
          <a:xfrm>
            <a:off x="6048818" y="5371908"/>
            <a:ext cx="0" cy="63342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6867255" y="3389845"/>
            <a:ext cx="0" cy="31671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V="1">
            <a:off x="7587335" y="5755499"/>
            <a:ext cx="0" cy="24982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8307415" y="4076499"/>
            <a:ext cx="0" cy="71139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6327195" y="3389845"/>
            <a:ext cx="540060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>
            <a:off x="7767355" y="4787893"/>
            <a:ext cx="540060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6057165" y="5377636"/>
            <a:ext cx="498613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583777" y="6003485"/>
            <a:ext cx="498613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flipH="1">
            <a:off x="6430725" y="3389845"/>
            <a:ext cx="436530" cy="31671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>
            <a:off x="6048818" y="5377636"/>
            <a:ext cx="527683" cy="5354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7767355" y="4171044"/>
            <a:ext cx="540060" cy="616849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7587335" y="5822871"/>
            <a:ext cx="450050" cy="18245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https://blackwalnutdispatch.files.wordpress.com/2012/06/largeturfdurer.jpg?w=58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355" y="-37550"/>
            <a:ext cx="1376645" cy="1798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6" name="Straight Connector 55"/>
          <p:cNvCxnSpPr/>
          <p:nvPr/>
        </p:nvCxnSpPr>
        <p:spPr>
          <a:xfrm flipV="1">
            <a:off x="516847" y="6354502"/>
            <a:ext cx="3420380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1794199" y="3249157"/>
            <a:ext cx="0" cy="310534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644640" y="6278253"/>
            <a:ext cx="6017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>
                <a:solidFill>
                  <a:schemeClr val="tx2"/>
                </a:solidFill>
              </a:rPr>
              <a:t>prey</a:t>
            </a:r>
            <a:endParaRPr lang="cs-CZ">
              <a:solidFill>
                <a:schemeClr val="tx2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 rot="16200000">
            <a:off x="-170839" y="4059048"/>
            <a:ext cx="1006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mtClean="0">
                <a:solidFill>
                  <a:srgbClr val="FF0000"/>
                </a:solidFill>
              </a:rPr>
              <a:t>predator</a:t>
            </a:r>
            <a:endParaRPr lang="cs-CZ">
              <a:solidFill>
                <a:srgbClr val="FF0000"/>
              </a:solidFill>
            </a:endParaRPr>
          </a:p>
        </p:txBody>
      </p:sp>
      <p:sp>
        <p:nvSpPr>
          <p:cNvPr id="60" name="Volný tvar 8"/>
          <p:cNvSpPr/>
          <p:nvPr/>
        </p:nvSpPr>
        <p:spPr>
          <a:xfrm>
            <a:off x="219024" y="4697180"/>
            <a:ext cx="3600400" cy="1657321"/>
          </a:xfrm>
          <a:custGeom>
            <a:avLst/>
            <a:gdLst>
              <a:gd name="connsiteX0" fmla="*/ 0 w 4120738"/>
              <a:gd name="connsiteY0" fmla="*/ 3467595 h 3467595"/>
              <a:gd name="connsiteX1" fmla="*/ 2143496 w 4120738"/>
              <a:gd name="connsiteY1" fmla="*/ 0 h 3467595"/>
              <a:gd name="connsiteX2" fmla="*/ 4120738 w 4120738"/>
              <a:gd name="connsiteY2" fmla="*/ 3461657 h 346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120738" h="3467595">
                <a:moveTo>
                  <a:pt x="0" y="3467595"/>
                </a:moveTo>
                <a:cubicBezTo>
                  <a:pt x="728353" y="1734292"/>
                  <a:pt x="1456706" y="990"/>
                  <a:pt x="2143496" y="0"/>
                </a:cubicBezTo>
                <a:cubicBezTo>
                  <a:pt x="2830286" y="-990"/>
                  <a:pt x="3475512" y="1730333"/>
                  <a:pt x="4120738" y="3461657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Rectangle 60"/>
          <p:cNvSpPr/>
          <p:nvPr/>
        </p:nvSpPr>
        <p:spPr>
          <a:xfrm>
            <a:off x="516848" y="4703078"/>
            <a:ext cx="1097332" cy="13501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Freeform 61"/>
          <p:cNvSpPr/>
          <p:nvPr/>
        </p:nvSpPr>
        <p:spPr>
          <a:xfrm>
            <a:off x="549074" y="3787888"/>
            <a:ext cx="1082040" cy="1376680"/>
          </a:xfrm>
          <a:custGeom>
            <a:avLst/>
            <a:gdLst>
              <a:gd name="connsiteX0" fmla="*/ 1082040 w 1082040"/>
              <a:gd name="connsiteY0" fmla="*/ 1051560 h 1374668"/>
              <a:gd name="connsiteX1" fmla="*/ 375920 w 1082040"/>
              <a:gd name="connsiteY1" fmla="*/ 1310640 h 1374668"/>
              <a:gd name="connsiteX2" fmla="*/ 0 w 1082040"/>
              <a:gd name="connsiteY2" fmla="*/ 0 h 1374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82040" h="1374668">
                <a:moveTo>
                  <a:pt x="1082040" y="1051560"/>
                </a:moveTo>
                <a:cubicBezTo>
                  <a:pt x="819150" y="1268730"/>
                  <a:pt x="556260" y="1485900"/>
                  <a:pt x="375920" y="1310640"/>
                </a:cubicBezTo>
                <a:cubicBezTo>
                  <a:pt x="195580" y="1135380"/>
                  <a:pt x="97790" y="567690"/>
                  <a:pt x="0" y="0"/>
                </a:cubicBezTo>
              </a:path>
            </a:pathLst>
          </a:cu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617131" y="5018113"/>
            <a:ext cx="171414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/>
          <p:cNvCxnSpPr/>
          <p:nvPr/>
        </p:nvCxnSpPr>
        <p:spPr>
          <a:xfrm>
            <a:off x="788545" y="5525840"/>
            <a:ext cx="342828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1065514" y="6053229"/>
            <a:ext cx="503660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>
            <a:off x="2227037" y="4903136"/>
            <a:ext cx="222073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>
            <a:off x="2277696" y="5524934"/>
            <a:ext cx="506613" cy="906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2257847" y="6053229"/>
            <a:ext cx="796492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 flipH="1">
            <a:off x="926626" y="4676022"/>
            <a:ext cx="163468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H="1">
            <a:off x="1045110" y="4163018"/>
            <a:ext cx="543429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Arrow Connector 70"/>
          <p:cNvCxnSpPr/>
          <p:nvPr/>
        </p:nvCxnSpPr>
        <p:spPr>
          <a:xfrm flipH="1">
            <a:off x="2384702" y="4476228"/>
            <a:ext cx="399607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1383826" y="5133222"/>
            <a:ext cx="163468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H="1">
            <a:off x="2782056" y="4801831"/>
            <a:ext cx="163468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V="1">
            <a:off x="3022173" y="4091123"/>
            <a:ext cx="0" cy="66625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Arrow Connector 74"/>
          <p:cNvCxnSpPr/>
          <p:nvPr/>
        </p:nvCxnSpPr>
        <p:spPr>
          <a:xfrm>
            <a:off x="1184697" y="4705773"/>
            <a:ext cx="0" cy="6929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Freeform 75"/>
          <p:cNvSpPr/>
          <p:nvPr/>
        </p:nvSpPr>
        <p:spPr>
          <a:xfrm>
            <a:off x="870805" y="4243578"/>
            <a:ext cx="2296837" cy="1485064"/>
          </a:xfrm>
          <a:custGeom>
            <a:avLst/>
            <a:gdLst>
              <a:gd name="connsiteX0" fmla="*/ 2134212 w 2296837"/>
              <a:gd name="connsiteY0" fmla="*/ 513890 h 1485064"/>
              <a:gd name="connsiteX1" fmla="*/ 1151232 w 2296837"/>
              <a:gd name="connsiteY1" fmla="*/ 18590 h 1485064"/>
              <a:gd name="connsiteX2" fmla="*/ 198732 w 2296837"/>
              <a:gd name="connsiteY2" fmla="*/ 178610 h 1485064"/>
              <a:gd name="connsiteX3" fmla="*/ 8232 w 2296837"/>
              <a:gd name="connsiteY3" fmla="*/ 864410 h 1485064"/>
              <a:gd name="connsiteX4" fmla="*/ 351132 w 2296837"/>
              <a:gd name="connsiteY4" fmla="*/ 1451150 h 1485064"/>
              <a:gd name="connsiteX5" fmla="*/ 1699872 w 2296837"/>
              <a:gd name="connsiteY5" fmla="*/ 1352090 h 1485064"/>
              <a:gd name="connsiteX6" fmla="*/ 2256132 w 2296837"/>
              <a:gd name="connsiteY6" fmla="*/ 833930 h 1485064"/>
              <a:gd name="connsiteX7" fmla="*/ 2134212 w 2296837"/>
              <a:gd name="connsiteY7" fmla="*/ 513890 h 1485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96837" h="1485064">
                <a:moveTo>
                  <a:pt x="2134212" y="513890"/>
                </a:moveTo>
                <a:cubicBezTo>
                  <a:pt x="1950062" y="378000"/>
                  <a:pt x="1473812" y="74470"/>
                  <a:pt x="1151232" y="18590"/>
                </a:cubicBezTo>
                <a:cubicBezTo>
                  <a:pt x="828652" y="-37290"/>
                  <a:pt x="389232" y="37640"/>
                  <a:pt x="198732" y="178610"/>
                </a:cubicBezTo>
                <a:cubicBezTo>
                  <a:pt x="8232" y="319580"/>
                  <a:pt x="-17168" y="652320"/>
                  <a:pt x="8232" y="864410"/>
                </a:cubicBezTo>
                <a:cubicBezTo>
                  <a:pt x="33632" y="1076500"/>
                  <a:pt x="69192" y="1369870"/>
                  <a:pt x="351132" y="1451150"/>
                </a:cubicBezTo>
                <a:cubicBezTo>
                  <a:pt x="633072" y="1532430"/>
                  <a:pt x="1382372" y="1454960"/>
                  <a:pt x="1699872" y="1352090"/>
                </a:cubicBezTo>
                <a:cubicBezTo>
                  <a:pt x="2017372" y="1249220"/>
                  <a:pt x="2186282" y="971090"/>
                  <a:pt x="2256132" y="833930"/>
                </a:cubicBezTo>
                <a:cubicBezTo>
                  <a:pt x="2325982" y="696770"/>
                  <a:pt x="2318362" y="649780"/>
                  <a:pt x="2134212" y="513890"/>
                </a:cubicBezTo>
                <a:close/>
              </a:path>
            </a:pathLst>
          </a:custGeom>
          <a:noFill/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7" name="Rectangle 76"/>
          <p:cNvSpPr/>
          <p:nvPr/>
        </p:nvSpPr>
        <p:spPr>
          <a:xfrm>
            <a:off x="39004" y="5979319"/>
            <a:ext cx="477843" cy="44324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8" name="Straight Connector 77"/>
          <p:cNvCxnSpPr/>
          <p:nvPr/>
        </p:nvCxnSpPr>
        <p:spPr>
          <a:xfrm flipV="1">
            <a:off x="516847" y="3249157"/>
            <a:ext cx="0" cy="31053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/>
          <p:cNvSpPr txBox="1"/>
          <p:nvPr/>
        </p:nvSpPr>
        <p:spPr>
          <a:xfrm>
            <a:off x="-18510" y="1763815"/>
            <a:ext cx="419797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mtClean="0"/>
              <a:t>Analogy of classical predator-prey cycles</a:t>
            </a:r>
          </a:p>
          <a:p>
            <a:endParaRPr lang="cs-CZ"/>
          </a:p>
          <a:p>
            <a:r>
              <a:rPr lang="cs-CZ" smtClean="0"/>
              <a:t>(spruce-bark beetles, elephants and shrub)</a:t>
            </a:r>
            <a:endParaRPr lang="cs-CZ"/>
          </a:p>
        </p:txBody>
      </p:sp>
      <p:sp>
        <p:nvSpPr>
          <p:cNvPr id="53" name="TextBox 52"/>
          <p:cNvSpPr txBox="1"/>
          <p:nvPr/>
        </p:nvSpPr>
        <p:spPr>
          <a:xfrm>
            <a:off x="4964536" y="1740585"/>
            <a:ext cx="4197974" cy="923330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mtClean="0"/>
              <a:t>No self-catalysis (i.e. not exponential growth) → stable point equilibrium due to 	  decreasing ZGI</a:t>
            </a:r>
            <a:endParaRPr lang="cs-CZ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5877145" y="4059070"/>
            <a:ext cx="0" cy="63342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>
            <a:off x="5885492" y="4064798"/>
            <a:ext cx="249306" cy="11701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5877145" y="4064798"/>
            <a:ext cx="257653" cy="61122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4473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-15082" y="-15915"/>
            <a:ext cx="9159081" cy="366713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smtClean="0">
                <a:solidFill>
                  <a:schemeClr val="bg1"/>
                </a:solidFill>
              </a:rPr>
              <a:t>Multitrophic interactions</a:t>
            </a:r>
            <a:endParaRPr lang="cs-CZ" altLang="cs-CZ" sz="1800">
              <a:solidFill>
                <a:schemeClr val="bg1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38" y="1583794"/>
            <a:ext cx="7732389" cy="3735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9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-15082" y="-15915"/>
            <a:ext cx="9159081" cy="3667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smtClean="0">
                <a:solidFill>
                  <a:schemeClr val="bg1"/>
                </a:solidFill>
              </a:rPr>
              <a:t>Multitrophic interactions</a:t>
            </a: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9680" y="458670"/>
            <a:ext cx="2287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s-CZ"/>
              <a:t>More trophic </a:t>
            </a:r>
            <a:r>
              <a:rPr lang="cs-CZ" smtClean="0"/>
              <a:t>levels</a:t>
            </a:r>
            <a:endParaRPr lang="cs-CZ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2327" y="1620930"/>
            <a:ext cx="1797050" cy="505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7812360" y="5582220"/>
            <a:ext cx="990110" cy="99011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Oval 6"/>
          <p:cNvSpPr/>
          <p:nvPr/>
        </p:nvSpPr>
        <p:spPr>
          <a:xfrm>
            <a:off x="7812360" y="2836915"/>
            <a:ext cx="990110" cy="9901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Oval 7"/>
          <p:cNvSpPr/>
          <p:nvPr/>
        </p:nvSpPr>
        <p:spPr>
          <a:xfrm>
            <a:off x="6192180" y="4277075"/>
            <a:ext cx="990110" cy="9901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al 8"/>
          <p:cNvSpPr/>
          <p:nvPr/>
        </p:nvSpPr>
        <p:spPr>
          <a:xfrm>
            <a:off x="6192180" y="1576775"/>
            <a:ext cx="990110" cy="99011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val 9"/>
          <p:cNvSpPr/>
          <p:nvPr/>
        </p:nvSpPr>
        <p:spPr>
          <a:xfrm>
            <a:off x="6372200" y="5762240"/>
            <a:ext cx="630070" cy="630070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val 10"/>
          <p:cNvSpPr/>
          <p:nvPr/>
        </p:nvSpPr>
        <p:spPr>
          <a:xfrm>
            <a:off x="6372200" y="3079325"/>
            <a:ext cx="630070" cy="63007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Oval 11"/>
          <p:cNvSpPr/>
          <p:nvPr/>
        </p:nvSpPr>
        <p:spPr>
          <a:xfrm>
            <a:off x="7992380" y="4457095"/>
            <a:ext cx="630070" cy="630070"/>
          </a:xfrm>
          <a:prstGeom prst="ellipse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5" name="Straight Arrow Connector 4"/>
          <p:cNvCxnSpPr>
            <a:stCxn id="9" idx="4"/>
            <a:endCxn id="11" idx="0"/>
          </p:cNvCxnSpPr>
          <p:nvPr/>
        </p:nvCxnSpPr>
        <p:spPr>
          <a:xfrm>
            <a:off x="6687235" y="2566885"/>
            <a:ext cx="0" cy="512440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8" idx="0"/>
          </p:cNvCxnSpPr>
          <p:nvPr/>
        </p:nvCxnSpPr>
        <p:spPr>
          <a:xfrm>
            <a:off x="6687235" y="3709395"/>
            <a:ext cx="0" cy="567680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8" idx="4"/>
            <a:endCxn id="10" idx="0"/>
          </p:cNvCxnSpPr>
          <p:nvPr/>
        </p:nvCxnSpPr>
        <p:spPr>
          <a:xfrm>
            <a:off x="6687235" y="5267185"/>
            <a:ext cx="0" cy="495055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stCxn id="7" idx="4"/>
            <a:endCxn id="12" idx="0"/>
          </p:cNvCxnSpPr>
          <p:nvPr/>
        </p:nvCxnSpPr>
        <p:spPr>
          <a:xfrm>
            <a:off x="8307415" y="3827025"/>
            <a:ext cx="0" cy="630070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2" idx="4"/>
            <a:endCxn id="3" idx="0"/>
          </p:cNvCxnSpPr>
          <p:nvPr/>
        </p:nvCxnSpPr>
        <p:spPr>
          <a:xfrm>
            <a:off x="8307415" y="5087165"/>
            <a:ext cx="0" cy="495055"/>
          </a:xfrm>
          <a:prstGeom prst="straightConnector1">
            <a:avLst/>
          </a:prstGeom>
          <a:ln w="38100"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-31019" y="1583795"/>
            <a:ext cx="3837934" cy="2031325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b="1" smtClean="0"/>
              <a:t>Trophic cascades</a:t>
            </a:r>
            <a:r>
              <a:rPr lang="cs-CZ" smtClean="0"/>
              <a:t> may or may not be stable, dependent on type of producer response (regrowth) and functional response of predators</a:t>
            </a:r>
          </a:p>
          <a:p>
            <a:endParaRPr lang="cs-CZ"/>
          </a:p>
          <a:p>
            <a:r>
              <a:rPr lang="cs-CZ" smtClean="0"/>
              <a:t>Typically, longer food chains have a tendency to destabilize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66784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975" y="548680"/>
            <a:ext cx="4797023" cy="3281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-15082" y="-15915"/>
            <a:ext cx="9159081" cy="3667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smtClean="0">
                <a:solidFill>
                  <a:schemeClr val="bg1"/>
                </a:solidFill>
              </a:rPr>
              <a:t>Multitrophic interactions</a:t>
            </a: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9680" y="458670"/>
            <a:ext cx="40833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s-CZ">
                <a:solidFill>
                  <a:schemeClr val="bg1">
                    <a:lumMod val="65000"/>
                  </a:schemeClr>
                </a:solidFill>
              </a:rPr>
              <a:t>More trophic levels</a:t>
            </a:r>
          </a:p>
          <a:p>
            <a:pPr marL="285750" indent="-285750">
              <a:buFont typeface="Arial" charset="0"/>
              <a:buChar char="•"/>
            </a:pPr>
            <a:r>
              <a:rPr lang="cs-CZ" smtClean="0"/>
              <a:t>Multiple species of prey and predators</a:t>
            </a:r>
            <a:endParaRPr lang="cs-CZ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1780" y="4169657"/>
            <a:ext cx="6512560" cy="2674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-31019" y="1403775"/>
            <a:ext cx="3972950" cy="2585323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b="1" smtClean="0"/>
              <a:t>Predator:Prey ratio</a:t>
            </a:r>
            <a:r>
              <a:rPr lang="cs-CZ" smtClean="0"/>
              <a:t> depends itself predictably on prey biomass (ecosystem productivity) and thus violates the classical rule of trophic pyramid</a:t>
            </a:r>
          </a:p>
          <a:p>
            <a:endParaRPr lang="cs-CZ"/>
          </a:p>
          <a:p>
            <a:r>
              <a:rPr lang="cs-CZ" smtClean="0"/>
              <a:t>PERHAPS INDIVIDUAL SPECIES‘ POPULATIONS ARE NOT THE PROPER UNITS FOR UNDERSTANDING TROPHIC INTERACTIONS?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4127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-15082" y="-15915"/>
            <a:ext cx="9159081" cy="3667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smtClean="0">
                <a:solidFill>
                  <a:schemeClr val="bg1"/>
                </a:solidFill>
              </a:rPr>
              <a:t>Multitrophic interactions</a:t>
            </a: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680" y="458670"/>
            <a:ext cx="40833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s-CZ">
                <a:solidFill>
                  <a:schemeClr val="bg1">
                    <a:lumMod val="65000"/>
                  </a:schemeClr>
                </a:solidFill>
              </a:rPr>
              <a:t>More trophic levels</a:t>
            </a:r>
          </a:p>
          <a:p>
            <a:pPr marL="285750" indent="-285750">
              <a:buFont typeface="Arial" charset="0"/>
              <a:buChar char="•"/>
            </a:pPr>
            <a:r>
              <a:rPr lang="cs-CZ" smtClean="0">
                <a:solidFill>
                  <a:schemeClr val="bg1">
                    <a:lumMod val="65000"/>
                  </a:schemeClr>
                </a:solidFill>
              </a:rPr>
              <a:t>Multiple species of prey and predators</a:t>
            </a:r>
          </a:p>
          <a:p>
            <a:pPr marL="285750" indent="-285750">
              <a:buFont typeface="Arial" charset="0"/>
              <a:buChar char="•"/>
            </a:pPr>
            <a:r>
              <a:rPr lang="cs-CZ" smtClean="0"/>
              <a:t>Trophic networks (food webs)</a:t>
            </a:r>
            <a:endParaRPr lang="cs-CZ"/>
          </a:p>
        </p:txBody>
      </p:sp>
      <p:pic>
        <p:nvPicPr>
          <p:cNvPr id="4" name="Picture 3" descr="http://www.southernfriedscience.com/wp-content/uploads/2012/02/Cod-768x1024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425" y="370007"/>
            <a:ext cx="4854575" cy="646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81" y="1943835"/>
            <a:ext cx="3541635" cy="1105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Big Fish Eat Little Fish, Pieter van der Heyden (Netherlandish, ca. 1525–1569), Engraving; first state of four 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002" y="3159125"/>
            <a:ext cx="4883002" cy="3698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065" y="3159125"/>
            <a:ext cx="4285360" cy="1754326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mtClean="0"/>
              <a:t>Patterns in food web are well explained by </a:t>
            </a:r>
            <a:r>
              <a:rPr lang="cs-CZ" i="1" smtClean="0"/>
              <a:t>niche model</a:t>
            </a:r>
            <a:r>
              <a:rPr lang="cs-CZ" smtClean="0"/>
              <a:t> that assumes simple hierarchy in consumption</a:t>
            </a:r>
          </a:p>
          <a:p>
            <a:endParaRPr lang="cs-CZ"/>
          </a:p>
          <a:p>
            <a:r>
              <a:rPr lang="cs-CZ" smtClean="0"/>
              <a:t>PERHAPS LINKS BETWEEN INDIVIDUAL SPECIES ARE NOT THE PROPER UNITS?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6105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-15082" y="-15915"/>
            <a:ext cx="9159081" cy="366713"/>
          </a:xfrm>
          <a:prstGeom prst="rect">
            <a:avLst/>
          </a:prstGeom>
          <a:solidFill>
            <a:srgbClr val="C000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smtClean="0">
                <a:solidFill>
                  <a:schemeClr val="bg1"/>
                </a:solidFill>
              </a:rPr>
              <a:t>Concluding remarks</a:t>
            </a:r>
            <a:endParaRPr lang="cs-CZ" altLang="cs-CZ" sz="1800">
              <a:solidFill>
                <a:schemeClr val="bg1"/>
              </a:solidFill>
            </a:endParaRPr>
          </a:p>
        </p:txBody>
      </p:sp>
      <p:pic>
        <p:nvPicPr>
          <p:cNvPr id="3" name="Picture 2" descr="http://www.tfaoi.com/cm/4cm/4cm85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5" y="534172"/>
            <a:ext cx="4123122" cy="6031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863609" y="550580"/>
            <a:ext cx="4275475" cy="60170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mtClean="0"/>
              <a:t>Mutual interactions between predators and prey prevent simple causal inferences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/>
              <a:t>Cycles may last one generation or many generations; long cycles may be hardly observable, so we can underestimate cyclic dynamics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mtClean="0"/>
              <a:t>Patterns observed in nature, including predator-prey cycles, may reflect more complex multispecies processes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/>
              <a:t>Predation can be promoted by parasites, who need to finish their life cycles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/>
              <a:t>There are several other, so far unaccounted effects, namely space – spatial aggregation and movement may change dynamics from cyclic to stable at large scale</a:t>
            </a:r>
          </a:p>
          <a:p>
            <a:pPr marL="285750" indent="-285750">
              <a:spcAft>
                <a:spcPts val="600"/>
              </a:spcAft>
              <a:buFont typeface="Arial" charset="0"/>
              <a:buChar char="•"/>
            </a:pPr>
            <a:r>
              <a:rPr lang="cs-CZ" smtClean="0"/>
              <a:t>Predators may affect prey not only via direct consumption, but also via altered behaviour (ecology of fear)</a:t>
            </a:r>
          </a:p>
        </p:txBody>
      </p:sp>
    </p:spTree>
    <p:extLst>
      <p:ext uri="{BB962C8B-B14F-4D97-AF65-F5344CB8AC3E}">
        <p14:creationId xmlns:p14="http://schemas.microsoft.com/office/powerpoint/2010/main" val="261955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1" y="3058884"/>
            <a:ext cx="4860539" cy="3799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 descr="https://www.lypophrenia.com/wp-content/uploads/2011/01/walton-ford-paul-kasmin-gallery-borodino-watercol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784" y="1199657"/>
            <a:ext cx="5654061" cy="2972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-15082" y="-15915"/>
            <a:ext cx="9159081" cy="366713"/>
          </a:xfrm>
          <a:prstGeom prst="rect">
            <a:avLst/>
          </a:prstGeom>
          <a:solidFill>
            <a:srgbClr val="FF0000"/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smtClean="0">
                <a:solidFill>
                  <a:schemeClr val="bg1"/>
                </a:solidFill>
              </a:rPr>
              <a:t>Predator-prey interactions</a:t>
            </a: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1510" y="368660"/>
            <a:ext cx="616002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cs-CZ" sz="1600" smtClean="0"/>
              <a:t>Predators may (but may not) affect population dynamics of prey</a:t>
            </a:r>
          </a:p>
          <a:p>
            <a:pPr marL="285750" indent="-285750">
              <a:buFont typeface="Arial" charset="0"/>
              <a:buChar char="•"/>
            </a:pPr>
            <a:r>
              <a:rPr lang="cs-CZ" sz="1600" smtClean="0"/>
              <a:t>Predators </a:t>
            </a:r>
            <a:r>
              <a:rPr lang="cs-CZ" sz="1600"/>
              <a:t>may (but may not) </a:t>
            </a:r>
            <a:r>
              <a:rPr lang="cs-CZ" sz="1600" smtClean="0"/>
              <a:t>regulate population </a:t>
            </a:r>
            <a:r>
              <a:rPr lang="cs-CZ" sz="1600"/>
              <a:t>of </a:t>
            </a:r>
            <a:r>
              <a:rPr lang="cs-CZ" sz="1600" smtClean="0"/>
              <a:t>prey</a:t>
            </a:r>
          </a:p>
          <a:p>
            <a:pPr marL="285750" indent="-285750">
              <a:buFont typeface="Arial" charset="0"/>
              <a:buChar char="•"/>
            </a:pPr>
            <a:r>
              <a:rPr lang="cs-CZ" sz="1600" smtClean="0"/>
              <a:t>Predator-prey dynamics may (but may not) lead to population cycles</a:t>
            </a:r>
            <a:endParaRPr lang="cs-CZ" sz="1600"/>
          </a:p>
        </p:txBody>
      </p:sp>
    </p:spTree>
    <p:extLst>
      <p:ext uri="{BB962C8B-B14F-4D97-AF65-F5344CB8AC3E}">
        <p14:creationId xmlns:p14="http://schemas.microsoft.com/office/powerpoint/2010/main" val="1101781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493785"/>
            <a:ext cx="7344098" cy="36904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411760" y="953725"/>
            <a:ext cx="37271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u="sng" smtClean="0"/>
              <a:t>Classification of predator-prey interactions</a:t>
            </a:r>
            <a:endParaRPr lang="cs-CZ" sz="1600" u="sng"/>
          </a:p>
        </p:txBody>
      </p:sp>
      <p:sp>
        <p:nvSpPr>
          <p:cNvPr id="4" name="Text Box 6"/>
          <p:cNvSpPr txBox="1">
            <a:spLocks noChangeArrowheads="1"/>
          </p:cNvSpPr>
          <p:nvPr/>
        </p:nvSpPr>
        <p:spPr bwMode="auto">
          <a:xfrm>
            <a:off x="-15082" y="-15915"/>
            <a:ext cx="9159081" cy="3667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smtClean="0">
                <a:solidFill>
                  <a:schemeClr val="bg1"/>
                </a:solidFill>
              </a:rPr>
              <a:t>Predator-prey interactions</a:t>
            </a:r>
            <a:endParaRPr lang="cs-CZ" altLang="cs-CZ" sz="18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060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6"/>
          <p:cNvSpPr txBox="1">
            <a:spLocks noChangeArrowheads="1"/>
          </p:cNvSpPr>
          <p:nvPr/>
        </p:nvSpPr>
        <p:spPr bwMode="auto">
          <a:xfrm>
            <a:off x="-15082" y="-15915"/>
            <a:ext cx="9159081" cy="3667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smtClean="0">
                <a:solidFill>
                  <a:schemeClr val="bg1"/>
                </a:solidFill>
              </a:rPr>
              <a:t>Predator-prey interactions</a:t>
            </a:r>
            <a:endParaRPr lang="cs-CZ" altLang="cs-CZ" sz="1800">
              <a:solidFill>
                <a:schemeClr val="bg1"/>
              </a:solidFill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0161215"/>
              </p:ext>
            </p:extLst>
          </p:nvPr>
        </p:nvGraphicFramePr>
        <p:xfrm>
          <a:off x="1961709" y="1583795"/>
          <a:ext cx="3960438" cy="3645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20146"/>
                <a:gridCol w="1320146"/>
                <a:gridCol w="1320146"/>
              </a:tblGrid>
              <a:tr h="1215135">
                <a:tc>
                  <a:txBody>
                    <a:bodyPr/>
                    <a:lstStyle/>
                    <a:p>
                      <a:r>
                        <a:rPr lang="cs-CZ" b="0" smtClean="0">
                          <a:solidFill>
                            <a:schemeClr val="tx1"/>
                          </a:solidFill>
                        </a:rPr>
                        <a:t>high</a:t>
                      </a:r>
                      <a:endParaRPr lang="cs-CZ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smtClean="0">
                          <a:solidFill>
                            <a:schemeClr val="tx1"/>
                          </a:solidFill>
                        </a:rPr>
                        <a:t>predators</a:t>
                      </a:r>
                      <a:endParaRPr lang="cs-CZ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smtClean="0">
                          <a:solidFill>
                            <a:schemeClr val="tx1"/>
                          </a:solidFill>
                        </a:rPr>
                        <a:t>parasitoids</a:t>
                      </a:r>
                      <a:endParaRPr lang="cs-CZ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215135">
                <a:tc>
                  <a:txBody>
                    <a:bodyPr/>
                    <a:lstStyle/>
                    <a:p>
                      <a:r>
                        <a:rPr lang="cs-CZ" b="0" smtClean="0">
                          <a:solidFill>
                            <a:schemeClr val="tx1"/>
                          </a:solidFill>
                        </a:rPr>
                        <a:t>low</a:t>
                      </a:r>
                      <a:endParaRPr lang="cs-CZ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smtClean="0">
                          <a:solidFill>
                            <a:schemeClr val="tx1"/>
                          </a:solidFill>
                        </a:rPr>
                        <a:t>herbivores</a:t>
                      </a:r>
                      <a:endParaRPr lang="cs-CZ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b="0" smtClean="0">
                          <a:solidFill>
                            <a:schemeClr val="tx1"/>
                          </a:solidFill>
                        </a:rPr>
                        <a:t>parasites,</a:t>
                      </a:r>
                    </a:p>
                    <a:p>
                      <a:r>
                        <a:rPr lang="cs-CZ" b="0" smtClean="0">
                          <a:solidFill>
                            <a:schemeClr val="tx1"/>
                          </a:solidFill>
                        </a:rPr>
                        <a:t>pathogens</a:t>
                      </a:r>
                      <a:endParaRPr lang="cs-CZ" b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1215135">
                <a:tc>
                  <a:txBody>
                    <a:bodyPr/>
                    <a:lstStyle/>
                    <a:p>
                      <a:endParaRPr lang="cs-CZ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cs-CZ" smtClean="0"/>
                        <a:t>low</a:t>
                      </a:r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1"/>
                      <a:r>
                        <a:rPr lang="cs-CZ" smtClean="0"/>
                        <a:t>high</a:t>
                      </a:r>
                      <a:endParaRPr lang="cs-CZ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4121948" y="5274204"/>
            <a:ext cx="1004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mtClean="0"/>
              <a:t>intimacy</a:t>
            </a:r>
            <a:endParaRPr lang="cs-CZ" b="1"/>
          </a:p>
        </p:txBody>
      </p:sp>
      <p:sp>
        <p:nvSpPr>
          <p:cNvPr id="8" name="TextBox 7"/>
          <p:cNvSpPr txBox="1"/>
          <p:nvPr/>
        </p:nvSpPr>
        <p:spPr>
          <a:xfrm rot="16200000">
            <a:off x="1254660" y="2537991"/>
            <a:ext cx="9733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smtClean="0"/>
              <a:t>lethality</a:t>
            </a:r>
            <a:endParaRPr lang="cs-CZ" b="1"/>
          </a:p>
        </p:txBody>
      </p:sp>
      <p:sp>
        <p:nvSpPr>
          <p:cNvPr id="9" name="TextBox 8"/>
          <p:cNvSpPr txBox="1"/>
          <p:nvPr/>
        </p:nvSpPr>
        <p:spPr>
          <a:xfrm>
            <a:off x="2411760" y="953725"/>
            <a:ext cx="37271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600" u="sng" smtClean="0"/>
              <a:t>Classification of predator-prey interactions</a:t>
            </a:r>
            <a:endParaRPr lang="cs-CZ" sz="1600" u="sng"/>
          </a:p>
        </p:txBody>
      </p:sp>
    </p:spTree>
    <p:extLst>
      <p:ext uri="{BB962C8B-B14F-4D97-AF65-F5344CB8AC3E}">
        <p14:creationId xmlns:p14="http://schemas.microsoft.com/office/powerpoint/2010/main" val="347398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" name="Group 93"/>
          <p:cNvGrpSpPr/>
          <p:nvPr/>
        </p:nvGrpSpPr>
        <p:grpSpPr>
          <a:xfrm>
            <a:off x="237811" y="3383995"/>
            <a:ext cx="2101729" cy="786201"/>
            <a:chOff x="237811" y="5274205"/>
            <a:chExt cx="2101729" cy="786201"/>
          </a:xfrm>
        </p:grpSpPr>
        <p:sp>
          <p:nvSpPr>
            <p:cNvPr id="6" name="TextBox 5"/>
            <p:cNvSpPr txBox="1"/>
            <p:nvPr/>
          </p:nvSpPr>
          <p:spPr>
            <a:xfrm>
              <a:off x="237811" y="5274205"/>
              <a:ext cx="21017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u="sng" smtClean="0">
                  <a:solidFill>
                    <a:schemeClr val="tx2"/>
                  </a:solidFill>
                </a:rPr>
                <a:t>Zero-growth isocline</a:t>
              </a:r>
              <a:endParaRPr lang="cs-CZ" u="sng">
                <a:solidFill>
                  <a:schemeClr val="tx2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69310" y="5691074"/>
                  <a:ext cx="1656864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0=</m:t>
                        </m:r>
                        <m:r>
                          <a:rPr lang="cs-CZ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𝑟𝑅</m:t>
                        </m:r>
                        <m:r>
                          <a:rPr lang="cs-CZ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𝑎𝑁𝑅</m:t>
                        </m:r>
                      </m:oMath>
                    </m:oMathPara>
                  </a14:m>
                  <a:endParaRPr lang="cs-CZ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310" y="5691074"/>
                  <a:ext cx="1656864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7811" y="4239090"/>
                <a:ext cx="846770" cy="56669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𝑁</m:t>
                      </m:r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𝑟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cs-CZ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11" y="4239090"/>
                <a:ext cx="846770" cy="56669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Group 94"/>
          <p:cNvGrpSpPr/>
          <p:nvPr/>
        </p:nvGrpSpPr>
        <p:grpSpPr>
          <a:xfrm>
            <a:off x="2488061" y="3383995"/>
            <a:ext cx="2101729" cy="810090"/>
            <a:chOff x="2488061" y="5274205"/>
            <a:chExt cx="2101729" cy="810090"/>
          </a:xfrm>
        </p:grpSpPr>
        <p:sp>
          <p:nvSpPr>
            <p:cNvPr id="10" name="TextBox 9"/>
            <p:cNvSpPr txBox="1"/>
            <p:nvPr/>
          </p:nvSpPr>
          <p:spPr>
            <a:xfrm>
              <a:off x="2488061" y="5274205"/>
              <a:ext cx="21017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u="sng" smtClean="0">
                  <a:solidFill>
                    <a:srgbClr val="FF0000"/>
                  </a:solidFill>
                </a:rPr>
                <a:t>Zero-growth isocline</a:t>
              </a:r>
              <a:endParaRPr lang="cs-CZ" u="sng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564565" y="5714963"/>
                  <a:ext cx="18181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0=</m:t>
                        </m:r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𝑓𝑎𝑅𝑁</m:t>
                        </m:r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𝑞𝑁</m:t>
                        </m:r>
                      </m:oMath>
                    </m:oMathPara>
                  </a14:m>
                  <a:endParaRPr lang="cs-CZ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4565" y="5714963"/>
                  <a:ext cx="1818190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64565" y="4239090"/>
                <a:ext cx="953659" cy="615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𝑅</m:t>
                      </m:r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𝑞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𝑓𝑎</m:t>
                          </m:r>
                        </m:den>
                      </m:f>
                    </m:oMath>
                  </m:oMathPara>
                </a14:m>
                <a:endParaRPr lang="cs-CZ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565" y="4239090"/>
                <a:ext cx="953659" cy="6152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55108" y="503675"/>
            <a:ext cx="3148811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600" b="1" smtClean="0"/>
              <a:t>Coupled dynamics of </a:t>
            </a:r>
            <a:r>
              <a:rPr lang="cs-CZ" sz="1600" b="1" smtClean="0">
                <a:solidFill>
                  <a:schemeClr val="tx2"/>
                </a:solidFill>
              </a:rPr>
              <a:t>prey R</a:t>
            </a:r>
            <a:r>
              <a:rPr lang="cs-CZ" sz="1600" b="1" smtClean="0"/>
              <a:t> </a:t>
            </a:r>
          </a:p>
          <a:p>
            <a:r>
              <a:rPr lang="cs-CZ" sz="1600" b="1"/>
              <a:t>	</a:t>
            </a:r>
            <a:r>
              <a:rPr lang="cs-CZ" sz="1600" b="1" smtClean="0"/>
              <a:t>                and </a:t>
            </a:r>
            <a:r>
              <a:rPr lang="cs-CZ" sz="1600" b="1" smtClean="0">
                <a:solidFill>
                  <a:srgbClr val="FF0000"/>
                </a:solidFill>
              </a:rPr>
              <a:t>predator N</a:t>
            </a:r>
            <a:endParaRPr lang="cs-CZ" sz="1600" b="1">
              <a:solidFill>
                <a:srgbClr val="FF0000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5499893" y="5350454"/>
            <a:ext cx="3420380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5499893" y="2245109"/>
            <a:ext cx="0" cy="31053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7075068" y="2245109"/>
            <a:ext cx="0" cy="310534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8590716" y="5364123"/>
                <a:ext cx="3917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solidFill>
                            <a:schemeClr val="tx2"/>
                          </a:solidFill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0716" y="5364123"/>
                <a:ext cx="391774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5139853" y="2060443"/>
                <a:ext cx="4115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853" y="2060443"/>
                <a:ext cx="411523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598238" y="5360223"/>
                <a:ext cx="781368" cy="4990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𝑅</m:t>
                      </m:r>
                      <m:r>
                        <a:rPr lang="cs-CZ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𝑞</m:t>
                          </m:r>
                        </m:num>
                        <m:den>
                          <m:r>
                            <a:rPr lang="cs-CZ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𝑓𝑎</m:t>
                          </m:r>
                        </m:den>
                      </m:f>
                    </m:oMath>
                  </m:oMathPara>
                </a14:m>
                <a:endParaRPr lang="cs-CZ" sz="14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238" y="5360223"/>
                <a:ext cx="781368" cy="499047"/>
              </a:xfrm>
              <a:prstGeom prst="rect">
                <a:avLst/>
              </a:prstGeom>
              <a:blipFill rotWithShape="1">
                <a:blip r:embed="rId8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4653445" y="3453899"/>
                <a:ext cx="698716" cy="4612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𝑁</m:t>
                      </m:r>
                      <m:r>
                        <a:rPr lang="cs-CZ" sz="14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14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14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𝑟</m:t>
                          </m:r>
                        </m:num>
                        <m:den>
                          <m:r>
                            <a:rPr lang="cs-CZ" sz="14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cs-CZ" sz="140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3445" y="3453899"/>
                <a:ext cx="698716" cy="46128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3" name="Group 92"/>
          <p:cNvGrpSpPr/>
          <p:nvPr/>
        </p:nvGrpSpPr>
        <p:grpSpPr>
          <a:xfrm>
            <a:off x="26495" y="1233896"/>
            <a:ext cx="4557840" cy="1643220"/>
            <a:chOff x="26495" y="3124106"/>
            <a:chExt cx="4557840" cy="164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269310" y="4149080"/>
                  <a:ext cx="1815882" cy="61824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cs-CZ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cs-CZ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𝑑</m:t>
                            </m:r>
                            <m:r>
                              <a:rPr lang="cs-CZ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𝑅</m:t>
                            </m:r>
                          </m:num>
                          <m:den>
                            <m:r>
                              <a:rPr lang="cs-CZ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𝑑</m:t>
                            </m:r>
                            <m:r>
                              <a:rPr lang="cs-CZ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𝑡</m:t>
                            </m:r>
                          </m:den>
                        </m:f>
                        <m:r>
                          <a:rPr lang="cs-CZ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cs-CZ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𝑟𝑅</m:t>
                        </m:r>
                        <m:r>
                          <a:rPr lang="cs-CZ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𝑎𝑁𝑅</m:t>
                        </m:r>
                      </m:oMath>
                    </m:oMathPara>
                  </a14:m>
                  <a:endParaRPr lang="cs-CZ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310" y="4149080"/>
                  <a:ext cx="1815882" cy="618246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2547828" y="4149080"/>
                  <a:ext cx="1996957" cy="61824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cs-CZ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cs-CZ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</m:t>
                            </m:r>
                            <m:r>
                              <a:rPr lang="cs-CZ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𝑁</m:t>
                            </m:r>
                          </m:num>
                          <m:den>
                            <m:r>
                              <a:rPr lang="cs-CZ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</m:t>
                            </m:r>
                            <m:r>
                              <a:rPr lang="cs-CZ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</m:den>
                        </m:f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𝑓𝑎𝑅𝑁</m:t>
                        </m:r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𝑞𝑁</m:t>
                        </m:r>
                      </m:oMath>
                    </m:oMathPara>
                  </a14:m>
                  <a:endParaRPr lang="cs-CZ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7828" y="4149080"/>
                  <a:ext cx="1996957" cy="618246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TextBox 84"/>
            <p:cNvSpPr txBox="1"/>
            <p:nvPr/>
          </p:nvSpPr>
          <p:spPr>
            <a:xfrm>
              <a:off x="26495" y="3130805"/>
              <a:ext cx="1045571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smtClean="0"/>
                <a:t>growth constant</a:t>
              </a:r>
              <a:endParaRPr lang="cs-CZ" sz="140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148030" y="3130805"/>
              <a:ext cx="1453090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smtClean="0"/>
                <a:t>efficiency of </a:t>
              </a:r>
            </a:p>
            <a:p>
              <a:pPr algn="ctr"/>
              <a:r>
                <a:rPr lang="cs-CZ" sz="1400" smtClean="0"/>
                <a:t>resource removal</a:t>
              </a:r>
              <a:endParaRPr lang="cs-CZ" sz="140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692273" y="3130805"/>
              <a:ext cx="979627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smtClean="0"/>
                <a:t>conversion</a:t>
              </a:r>
            </a:p>
            <a:p>
              <a:pPr algn="ctr"/>
              <a:r>
                <a:rPr lang="cs-CZ" sz="1400" smtClean="0"/>
                <a:t>to biomass</a:t>
              </a:r>
              <a:endParaRPr lang="cs-CZ" sz="140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728588" y="3124106"/>
              <a:ext cx="855747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smtClean="0"/>
                <a:t>mortality</a:t>
              </a:r>
            </a:p>
            <a:p>
              <a:pPr algn="ctr"/>
              <a:endParaRPr lang="cs-CZ" sz="1400"/>
            </a:p>
          </p:txBody>
        </p:sp>
        <p:cxnSp>
          <p:nvCxnSpPr>
            <p:cNvPr id="89" name="Straight Arrow Connector 88"/>
            <p:cNvCxnSpPr>
              <a:stCxn id="85" idx="2"/>
            </p:cNvCxnSpPr>
            <p:nvPr/>
          </p:nvCxnSpPr>
          <p:spPr>
            <a:xfrm>
              <a:off x="549281" y="3654025"/>
              <a:ext cx="63648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86" idx="2"/>
            </p:cNvCxnSpPr>
            <p:nvPr/>
          </p:nvCxnSpPr>
          <p:spPr>
            <a:xfrm flipH="1">
              <a:off x="1556665" y="3654025"/>
              <a:ext cx="31791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87" idx="2"/>
            </p:cNvCxnSpPr>
            <p:nvPr/>
          </p:nvCxnSpPr>
          <p:spPr>
            <a:xfrm>
              <a:off x="3182087" y="3654025"/>
              <a:ext cx="174778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88" idx="2"/>
            </p:cNvCxnSpPr>
            <p:nvPr/>
          </p:nvCxnSpPr>
          <p:spPr>
            <a:xfrm flipH="1">
              <a:off x="4156461" y="3647326"/>
              <a:ext cx="1" cy="72677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3" name="Straight Arrow Connector 72"/>
          <p:cNvCxnSpPr/>
          <p:nvPr/>
        </p:nvCxnSpPr>
        <p:spPr>
          <a:xfrm flipV="1">
            <a:off x="8172400" y="2627516"/>
            <a:ext cx="0" cy="66625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7542330" y="3293768"/>
            <a:ext cx="630070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/>
          <p:nvPr/>
        </p:nvCxnSpPr>
        <p:spPr>
          <a:xfrm flipH="1" flipV="1">
            <a:off x="7632340" y="2717526"/>
            <a:ext cx="540060" cy="5850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H="1">
            <a:off x="5499894" y="3693132"/>
            <a:ext cx="3167561" cy="8593"/>
          </a:xfrm>
          <a:prstGeom prst="line">
            <a:avLst/>
          </a:prstGeom>
          <a:ln w="381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 rot="10800000" flipV="1">
            <a:off x="6057165" y="4256520"/>
            <a:ext cx="0" cy="66625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 rot="10800000" flipH="1">
            <a:off x="6057165" y="4256520"/>
            <a:ext cx="630070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 rot="10800000" flipH="1" flipV="1">
            <a:off x="6057165" y="4247696"/>
            <a:ext cx="540060" cy="5850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/>
          <p:nvPr/>
        </p:nvCxnSpPr>
        <p:spPr>
          <a:xfrm flipH="1" flipV="1">
            <a:off x="7554457" y="4174155"/>
            <a:ext cx="0" cy="66625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Arrow Connector 53"/>
          <p:cNvCxnSpPr/>
          <p:nvPr/>
        </p:nvCxnSpPr>
        <p:spPr>
          <a:xfrm>
            <a:off x="7554457" y="4840407"/>
            <a:ext cx="662586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7554457" y="4264165"/>
            <a:ext cx="567931" cy="5850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6507215" y="2681698"/>
            <a:ext cx="0" cy="6929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H="1" flipV="1">
            <a:off x="5877145" y="2681698"/>
            <a:ext cx="630070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/>
          <p:nvPr/>
        </p:nvCxnSpPr>
        <p:spPr>
          <a:xfrm flipH="1">
            <a:off x="5967155" y="2672521"/>
            <a:ext cx="540060" cy="60846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/>
          <p:cNvSpPr/>
          <p:nvPr/>
        </p:nvSpPr>
        <p:spPr>
          <a:xfrm>
            <a:off x="6162128" y="2743381"/>
            <a:ext cx="1843091" cy="1899502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8" name="Text Box 6"/>
          <p:cNvSpPr txBox="1">
            <a:spLocks noChangeArrowheads="1"/>
          </p:cNvSpPr>
          <p:nvPr/>
        </p:nvSpPr>
        <p:spPr bwMode="auto">
          <a:xfrm>
            <a:off x="-15082" y="-15915"/>
            <a:ext cx="9159081" cy="3667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smtClean="0">
                <a:solidFill>
                  <a:schemeClr val="bg1"/>
                </a:solidFill>
              </a:rPr>
              <a:t>Predator-prey interactions – basic model (Lotka-Volterra)</a:t>
            </a:r>
            <a:endParaRPr lang="cs-CZ" altLang="cs-CZ" sz="1800">
              <a:solidFill>
                <a:schemeClr val="bg1"/>
              </a:solidFill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531" y="3290898"/>
            <a:ext cx="4140459" cy="3513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45" name="TextBox 44"/>
              <p:cNvSpPr txBox="1"/>
              <p:nvPr/>
            </p:nvSpPr>
            <p:spPr>
              <a:xfrm>
                <a:off x="6047718" y="785529"/>
                <a:ext cx="1719637" cy="6182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cs-CZ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i="1" smtClean="0"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𝑁</m:t>
                          </m:r>
                        </m:num>
                        <m:den>
                          <m:r>
                            <a:rPr lang="cs-CZ" i="1" smtClean="0">
                              <a:latin typeface="Cambria Math"/>
                            </a:rPr>
                            <m:t>𝑑</m:t>
                          </m:r>
                          <m:r>
                            <a:rPr lang="cs-CZ" b="0" i="1" smtClean="0">
                              <a:latin typeface="Cambria Math"/>
                            </a:rPr>
                            <m:t>𝑡</m:t>
                          </m:r>
                        </m:den>
                      </m:f>
                      <m:r>
                        <a:rPr lang="cs-CZ" b="0" i="1" smtClean="0">
                          <a:latin typeface="Cambria Math"/>
                        </a:rPr>
                        <m:t>=</m:t>
                      </m:r>
                      <m:r>
                        <a:rPr lang="cs-CZ" b="0" i="1" smtClean="0">
                          <a:solidFill>
                            <a:srgbClr val="00B050"/>
                          </a:solidFill>
                          <a:latin typeface="Cambria Math"/>
                        </a:rPr>
                        <m:t>𝑏𝑁</m:t>
                      </m:r>
                      <m:r>
                        <a:rPr lang="cs-CZ" b="0" i="1" smtClean="0">
                          <a:latin typeface="Cambria Math"/>
                        </a:rPr>
                        <m:t>−</m:t>
                      </m:r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𝑞𝑁</m:t>
                      </m:r>
                    </m:oMath>
                  </m:oMathPara>
                </a14:m>
                <a:endParaRPr lang="cs-CZ">
                  <a:solidFill>
                    <a:srgbClr val="FF0000"/>
                  </a:solidFill>
                </a:endParaRPr>
              </a:p>
            </p:txBody>
          </p:sp>
        </mc:Choice>
        <mc:Fallback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47718" y="785529"/>
                <a:ext cx="1719637" cy="618246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6" name="TextovéPole 8"/>
          <p:cNvSpPr txBox="1"/>
          <p:nvPr/>
        </p:nvSpPr>
        <p:spPr>
          <a:xfrm>
            <a:off x="6306961" y="404373"/>
            <a:ext cx="886653" cy="369332"/>
          </a:xfrm>
          <a:prstGeom prst="rect">
            <a:avLst/>
          </a:prstGeom>
          <a:solidFill>
            <a:srgbClr val="00B050"/>
          </a:solidFill>
        </p:spPr>
        <p:txBody>
          <a:bodyPr wrap="none" rtlCol="0">
            <a:spAutoFit/>
          </a:bodyPr>
          <a:lstStyle/>
          <a:p>
            <a:r>
              <a:rPr lang="cs-CZ" smtClean="0">
                <a:solidFill>
                  <a:schemeClr val="bg1"/>
                </a:solidFill>
              </a:rPr>
              <a:t>natality</a:t>
            </a:r>
            <a:endParaRPr lang="cs-CZ">
              <a:solidFill>
                <a:schemeClr val="bg1"/>
              </a:solidFill>
            </a:endParaRPr>
          </a:p>
        </p:txBody>
      </p:sp>
      <p:sp>
        <p:nvSpPr>
          <p:cNvPr id="51" name="TextovéPole 22"/>
          <p:cNvSpPr txBox="1"/>
          <p:nvPr/>
        </p:nvSpPr>
        <p:spPr>
          <a:xfrm>
            <a:off x="7354767" y="400587"/>
            <a:ext cx="1042658" cy="369332"/>
          </a:xfrm>
          <a:prstGeom prst="rect">
            <a:avLst/>
          </a:prstGeom>
          <a:solidFill>
            <a:srgbClr val="FF0000"/>
          </a:solidFill>
        </p:spPr>
        <p:txBody>
          <a:bodyPr wrap="none" rtlCol="0">
            <a:spAutoFit/>
          </a:bodyPr>
          <a:lstStyle/>
          <a:p>
            <a:r>
              <a:rPr lang="cs-CZ" smtClean="0">
                <a:solidFill>
                  <a:schemeClr val="bg1"/>
                </a:solidFill>
              </a:rPr>
              <a:t>mortality</a:t>
            </a:r>
            <a:endParaRPr lang="cs-CZ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326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62" grpId="0"/>
      <p:bldP spid="63" grpId="0"/>
      <p:bldP spid="64" grpId="0"/>
      <p:bldP spid="65" grpId="0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Obdélník 7"/>
          <p:cNvSpPr/>
          <p:nvPr/>
        </p:nvSpPr>
        <p:spPr>
          <a:xfrm>
            <a:off x="4043948" y="2348880"/>
            <a:ext cx="225025" cy="4572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Obdélník 20"/>
          <p:cNvSpPr/>
          <p:nvPr/>
        </p:nvSpPr>
        <p:spPr>
          <a:xfrm>
            <a:off x="1466655" y="2348880"/>
            <a:ext cx="320184" cy="45005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0" name="Obdélník 6"/>
          <p:cNvSpPr/>
          <p:nvPr/>
        </p:nvSpPr>
        <p:spPr>
          <a:xfrm>
            <a:off x="3308310" y="2348880"/>
            <a:ext cx="363590" cy="4572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Obdélník 3"/>
          <p:cNvSpPr/>
          <p:nvPr/>
        </p:nvSpPr>
        <p:spPr>
          <a:xfrm>
            <a:off x="936419" y="2342968"/>
            <a:ext cx="142113" cy="45005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93" name="Group 92"/>
          <p:cNvGrpSpPr/>
          <p:nvPr/>
        </p:nvGrpSpPr>
        <p:grpSpPr>
          <a:xfrm>
            <a:off x="26495" y="1233896"/>
            <a:ext cx="4557840" cy="1643220"/>
            <a:chOff x="26495" y="3124106"/>
            <a:chExt cx="4557840" cy="164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269310" y="4149080"/>
                  <a:ext cx="1815882" cy="61824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cs-CZ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cs-CZ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𝑑</m:t>
                            </m:r>
                            <m:r>
                              <a:rPr lang="cs-CZ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𝑅</m:t>
                            </m:r>
                          </m:num>
                          <m:den>
                            <m:r>
                              <a:rPr lang="cs-CZ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𝑑</m:t>
                            </m:r>
                            <m:r>
                              <a:rPr lang="cs-CZ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𝑡</m:t>
                            </m:r>
                          </m:den>
                        </m:f>
                        <m:r>
                          <a:rPr lang="cs-CZ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cs-CZ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𝑟𝑅</m:t>
                        </m:r>
                        <m:r>
                          <a:rPr lang="cs-CZ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𝑎𝑁𝑅</m:t>
                        </m:r>
                      </m:oMath>
                    </m:oMathPara>
                  </a14:m>
                  <a:endParaRPr lang="cs-CZ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310" y="4149080"/>
                  <a:ext cx="1815882" cy="618246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2547828" y="4149080"/>
                  <a:ext cx="1996957" cy="618246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cs-CZ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cs-CZ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</m:t>
                            </m:r>
                            <m:r>
                              <a:rPr lang="cs-CZ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𝑁</m:t>
                            </m:r>
                          </m:num>
                          <m:den>
                            <m:r>
                              <a:rPr lang="cs-CZ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</m:t>
                            </m:r>
                            <m:r>
                              <a:rPr lang="cs-CZ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</m:den>
                        </m:f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𝑓𝑎𝑅𝑁</m:t>
                        </m:r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𝑞𝑁</m:t>
                        </m:r>
                      </m:oMath>
                    </m:oMathPara>
                  </a14:m>
                  <a:endParaRPr lang="cs-CZ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7828" y="4149080"/>
                  <a:ext cx="1996957" cy="618246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/>
                  </a:stretch>
                </a:blipFill>
                <a:ln>
                  <a:solidFill>
                    <a:schemeClr val="tx1"/>
                  </a:solidFill>
                </a:ln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TextBox 84"/>
            <p:cNvSpPr txBox="1"/>
            <p:nvPr/>
          </p:nvSpPr>
          <p:spPr>
            <a:xfrm>
              <a:off x="26495" y="3130805"/>
              <a:ext cx="1045571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cs-CZ" sz="1400" smtClean="0"/>
                <a:t>growth constant</a:t>
              </a:r>
              <a:endParaRPr lang="cs-CZ" sz="140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148030" y="3130805"/>
              <a:ext cx="1453090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smtClean="0"/>
                <a:t>efficiency of </a:t>
              </a:r>
            </a:p>
            <a:p>
              <a:pPr algn="ctr"/>
              <a:r>
                <a:rPr lang="cs-CZ" sz="1400" smtClean="0"/>
                <a:t>resource removal</a:t>
              </a:r>
              <a:endParaRPr lang="cs-CZ" sz="140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692273" y="3130805"/>
              <a:ext cx="979627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smtClean="0"/>
                <a:t>conversion</a:t>
              </a:r>
            </a:p>
            <a:p>
              <a:pPr algn="ctr"/>
              <a:r>
                <a:rPr lang="cs-CZ" sz="1400" smtClean="0"/>
                <a:t>to biomass</a:t>
              </a:r>
              <a:endParaRPr lang="cs-CZ" sz="140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728588" y="3124106"/>
              <a:ext cx="855747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smtClean="0"/>
                <a:t>mortality</a:t>
              </a:r>
            </a:p>
            <a:p>
              <a:pPr algn="ctr"/>
              <a:endParaRPr lang="cs-CZ" sz="1400"/>
            </a:p>
          </p:txBody>
        </p:sp>
        <p:cxnSp>
          <p:nvCxnSpPr>
            <p:cNvPr id="89" name="Straight Arrow Connector 88"/>
            <p:cNvCxnSpPr>
              <a:stCxn id="85" idx="2"/>
            </p:cNvCxnSpPr>
            <p:nvPr/>
          </p:nvCxnSpPr>
          <p:spPr>
            <a:xfrm>
              <a:off x="549281" y="3654025"/>
              <a:ext cx="63648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86" idx="2"/>
            </p:cNvCxnSpPr>
            <p:nvPr/>
          </p:nvCxnSpPr>
          <p:spPr>
            <a:xfrm flipH="1">
              <a:off x="1556665" y="3654025"/>
              <a:ext cx="31791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87" idx="2"/>
            </p:cNvCxnSpPr>
            <p:nvPr/>
          </p:nvCxnSpPr>
          <p:spPr>
            <a:xfrm>
              <a:off x="3182087" y="3654025"/>
              <a:ext cx="174778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88" idx="2"/>
            </p:cNvCxnSpPr>
            <p:nvPr/>
          </p:nvCxnSpPr>
          <p:spPr>
            <a:xfrm flipH="1">
              <a:off x="4156461" y="3647326"/>
              <a:ext cx="1" cy="72677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 Box 6"/>
          <p:cNvSpPr txBox="1">
            <a:spLocks noChangeArrowheads="1"/>
          </p:cNvSpPr>
          <p:nvPr/>
        </p:nvSpPr>
        <p:spPr bwMode="auto">
          <a:xfrm>
            <a:off x="-15082" y="-15915"/>
            <a:ext cx="9159081" cy="366713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800" smtClean="0">
                <a:solidFill>
                  <a:schemeClr val="bg1"/>
                </a:solidFill>
              </a:rPr>
              <a:t>Predator-prey interactions – basic model (Lotka-Volterra)</a:t>
            </a:r>
            <a:endParaRPr lang="cs-CZ" altLang="cs-CZ" sz="1800">
              <a:solidFill>
                <a:schemeClr val="bg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-15240" y="6039290"/>
            <a:ext cx="6951262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smtClean="0"/>
              <a:t>Lotka-Volterra model – leads to neutral cycles, as it is entirely symmetric</a:t>
            </a:r>
            <a:endParaRPr lang="cs-CZ"/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5499893" y="5350454"/>
            <a:ext cx="3420380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5499893" y="2245109"/>
            <a:ext cx="0" cy="31053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/>
          <p:cNvCxnSpPr/>
          <p:nvPr/>
        </p:nvCxnSpPr>
        <p:spPr>
          <a:xfrm flipV="1">
            <a:off x="7075068" y="2245109"/>
            <a:ext cx="0" cy="310534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Rectangle 67"/>
              <p:cNvSpPr/>
              <p:nvPr/>
            </p:nvSpPr>
            <p:spPr>
              <a:xfrm>
                <a:off x="8590716" y="5364123"/>
                <a:ext cx="3917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solidFill>
                            <a:schemeClr val="tx2"/>
                          </a:solidFill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68" name="Rectangle 6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0716" y="5364123"/>
                <a:ext cx="391774" cy="3693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Rectangle 68"/>
              <p:cNvSpPr/>
              <p:nvPr/>
            </p:nvSpPr>
            <p:spPr>
              <a:xfrm>
                <a:off x="5139853" y="2060443"/>
                <a:ext cx="4115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69" name="Rectangle 6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853" y="2060443"/>
                <a:ext cx="411523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/>
              <p:cNvSpPr txBox="1"/>
              <p:nvPr/>
            </p:nvSpPr>
            <p:spPr>
              <a:xfrm>
                <a:off x="6598238" y="5360223"/>
                <a:ext cx="781368" cy="4990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𝑅</m:t>
                      </m:r>
                      <m:r>
                        <a:rPr lang="cs-CZ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𝑞</m:t>
                          </m:r>
                        </m:num>
                        <m:den>
                          <m:r>
                            <a:rPr lang="cs-CZ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𝑓𝑎</m:t>
                          </m:r>
                        </m:den>
                      </m:f>
                    </m:oMath>
                  </m:oMathPara>
                </a14:m>
                <a:endParaRPr lang="cs-CZ" sz="14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70" name="TextBox 6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238" y="5360223"/>
                <a:ext cx="781368" cy="499047"/>
              </a:xfrm>
              <a:prstGeom prst="rect">
                <a:avLst/>
              </a:prstGeom>
              <a:blipFill rotWithShape="1">
                <a:blip r:embed="rId6"/>
                <a:stretch>
                  <a:fillRect b="-4878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1" name="TextBox 70"/>
              <p:cNvSpPr txBox="1"/>
              <p:nvPr/>
            </p:nvSpPr>
            <p:spPr>
              <a:xfrm>
                <a:off x="4653445" y="3453899"/>
                <a:ext cx="698716" cy="46128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𝑁</m:t>
                      </m:r>
                      <m:r>
                        <a:rPr lang="cs-CZ" sz="14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14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14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𝑟</m:t>
                          </m:r>
                        </m:num>
                        <m:den>
                          <m:r>
                            <a:rPr lang="cs-CZ" sz="14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𝑎</m:t>
                          </m:r>
                        </m:den>
                      </m:f>
                    </m:oMath>
                  </m:oMathPara>
                </a14:m>
                <a:endParaRPr lang="cs-CZ" sz="140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71" name="TextBox 7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53445" y="3453899"/>
                <a:ext cx="698716" cy="46128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2" name="Straight Arrow Connector 71"/>
          <p:cNvCxnSpPr/>
          <p:nvPr/>
        </p:nvCxnSpPr>
        <p:spPr>
          <a:xfrm flipV="1">
            <a:off x="8005219" y="3087075"/>
            <a:ext cx="0" cy="666252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6444998" y="2746749"/>
            <a:ext cx="630070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/>
          <p:nvPr/>
        </p:nvCxnSpPr>
        <p:spPr>
          <a:xfrm flipH="1">
            <a:off x="5499894" y="3693132"/>
            <a:ext cx="3167561" cy="8593"/>
          </a:xfrm>
          <a:prstGeom prst="line">
            <a:avLst/>
          </a:prstGeom>
          <a:ln w="38100">
            <a:solidFill>
              <a:schemeClr val="accent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rot="10800000" flipH="1">
            <a:off x="7083674" y="4644135"/>
            <a:ext cx="630070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6167743" y="3701725"/>
            <a:ext cx="0" cy="69290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Oval 78"/>
          <p:cNvSpPr/>
          <p:nvPr/>
        </p:nvSpPr>
        <p:spPr>
          <a:xfrm>
            <a:off x="6162128" y="2743381"/>
            <a:ext cx="1843091" cy="1899502"/>
          </a:xfrm>
          <a:prstGeom prst="ellipse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2" name="TextovéPole 8"/>
          <p:cNvSpPr txBox="1"/>
          <p:nvPr/>
        </p:nvSpPr>
        <p:spPr>
          <a:xfrm>
            <a:off x="238829" y="3108459"/>
            <a:ext cx="886653" cy="369332"/>
          </a:xfrm>
          <a:prstGeom prst="rect">
            <a:avLst/>
          </a:prstGeom>
          <a:solidFill>
            <a:srgbClr val="92D050"/>
          </a:solidFill>
        </p:spPr>
        <p:txBody>
          <a:bodyPr wrap="none" rtlCol="0">
            <a:spAutoFit/>
          </a:bodyPr>
          <a:lstStyle/>
          <a:p>
            <a:r>
              <a:rPr lang="cs-CZ" smtClean="0">
                <a:solidFill>
                  <a:schemeClr val="bg1"/>
                </a:solidFill>
              </a:rPr>
              <a:t>natality</a:t>
            </a:r>
            <a:endParaRPr lang="cs-CZ">
              <a:solidFill>
                <a:schemeClr val="bg1"/>
              </a:solidFill>
            </a:endParaRPr>
          </a:p>
        </p:txBody>
      </p:sp>
      <p:sp>
        <p:nvSpPr>
          <p:cNvPr id="33" name="TextovéPole 22"/>
          <p:cNvSpPr txBox="1"/>
          <p:nvPr/>
        </p:nvSpPr>
        <p:spPr>
          <a:xfrm>
            <a:off x="1286635" y="3104673"/>
            <a:ext cx="1042658" cy="369332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smtClean="0">
                <a:solidFill>
                  <a:schemeClr val="bg1"/>
                </a:solidFill>
              </a:rPr>
              <a:t>mortality</a:t>
            </a:r>
            <a:endParaRPr lang="cs-CZ">
              <a:solidFill>
                <a:schemeClr val="bg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4029" y="3797782"/>
            <a:ext cx="420325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smtClean="0"/>
              <a:t>Mortality of prey is entirely due to predation, and natality of predator is entirely due to prey</a:t>
            </a:r>
          </a:p>
          <a:p>
            <a:r>
              <a:rPr lang="cs-CZ" sz="1600" smtClean="0"/>
              <a:t>(the other terms are constant→exponential)</a:t>
            </a:r>
            <a:endParaRPr lang="cs-CZ" sz="1600"/>
          </a:p>
        </p:txBody>
      </p:sp>
    </p:spTree>
    <p:extLst>
      <p:ext uri="{BB962C8B-B14F-4D97-AF65-F5344CB8AC3E}">
        <p14:creationId xmlns:p14="http://schemas.microsoft.com/office/powerpoint/2010/main" val="68051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smtClean="0">
                <a:solidFill>
                  <a:schemeClr val="bg1"/>
                </a:solidFill>
              </a:rPr>
              <a:t>POPULATION REGULATION AND CARRYING CAPACITY</a:t>
            </a:r>
            <a:endParaRPr lang="en-US" altLang="cs-CZ" sz="1800">
              <a:solidFill>
                <a:schemeClr val="bg1"/>
              </a:solidFill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237811" y="3383995"/>
            <a:ext cx="2101729" cy="786201"/>
            <a:chOff x="237811" y="5274205"/>
            <a:chExt cx="2101729" cy="786201"/>
          </a:xfrm>
        </p:grpSpPr>
        <p:sp>
          <p:nvSpPr>
            <p:cNvPr id="6" name="TextBox 5"/>
            <p:cNvSpPr txBox="1"/>
            <p:nvPr/>
          </p:nvSpPr>
          <p:spPr>
            <a:xfrm>
              <a:off x="237811" y="5274205"/>
              <a:ext cx="21017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u="sng" smtClean="0">
                  <a:solidFill>
                    <a:schemeClr val="tx2"/>
                  </a:solidFill>
                </a:rPr>
                <a:t>Zero-growth isocline</a:t>
              </a:r>
              <a:endParaRPr lang="cs-CZ" u="sng">
                <a:solidFill>
                  <a:schemeClr val="tx2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TextBox 7"/>
                <p:cNvSpPr txBox="1"/>
                <p:nvPr/>
              </p:nvSpPr>
              <p:spPr>
                <a:xfrm>
                  <a:off x="269310" y="5691074"/>
                  <a:ext cx="154196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0=</m:t>
                        </m:r>
                        <m:r>
                          <a:rPr lang="cs-CZ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cs-CZ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𝑎𝑁𝑅</m:t>
                        </m:r>
                      </m:oMath>
                    </m:oMathPara>
                  </a14:m>
                  <a:endParaRPr lang="cs-CZ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310" y="5691074"/>
                  <a:ext cx="1541961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37811" y="4239090"/>
                <a:ext cx="995337" cy="610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𝑁</m:t>
                      </m:r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𝑃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𝑎𝑅</m:t>
                          </m:r>
                        </m:den>
                      </m:f>
                    </m:oMath>
                  </m:oMathPara>
                </a14:m>
                <a:endParaRPr lang="cs-CZ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11" y="4239090"/>
                <a:ext cx="995337" cy="61087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5" name="Group 94"/>
          <p:cNvGrpSpPr/>
          <p:nvPr/>
        </p:nvGrpSpPr>
        <p:grpSpPr>
          <a:xfrm>
            <a:off x="2488061" y="3383995"/>
            <a:ext cx="2101729" cy="810090"/>
            <a:chOff x="2488061" y="5274205"/>
            <a:chExt cx="2101729" cy="810090"/>
          </a:xfrm>
        </p:grpSpPr>
        <p:sp>
          <p:nvSpPr>
            <p:cNvPr id="10" name="TextBox 9"/>
            <p:cNvSpPr txBox="1"/>
            <p:nvPr/>
          </p:nvSpPr>
          <p:spPr>
            <a:xfrm>
              <a:off x="2488061" y="5274205"/>
              <a:ext cx="21017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u="sng" smtClean="0">
                  <a:solidFill>
                    <a:srgbClr val="FF0000"/>
                  </a:solidFill>
                </a:rPr>
                <a:t>Zero-growth isocline</a:t>
              </a:r>
              <a:endParaRPr lang="cs-CZ" u="sng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/>
                <p:cNvSpPr txBox="1"/>
                <p:nvPr/>
              </p:nvSpPr>
              <p:spPr>
                <a:xfrm>
                  <a:off x="2564565" y="5714963"/>
                  <a:ext cx="18181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0=</m:t>
                        </m:r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𝑓𝑎𝑅𝑁</m:t>
                        </m:r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𝑞𝑁</m:t>
                        </m:r>
                      </m:oMath>
                    </m:oMathPara>
                  </a14:m>
                  <a:endParaRPr lang="cs-CZ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4565" y="5714963"/>
                  <a:ext cx="1818190" cy="36933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2564565" y="4239090"/>
                <a:ext cx="953659" cy="615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𝑅</m:t>
                      </m:r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𝑞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𝑓𝑎</m:t>
                          </m:r>
                        </m:den>
                      </m:f>
                    </m:oMath>
                  </m:oMathPara>
                </a14:m>
                <a:endParaRPr lang="cs-CZ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565" y="4239090"/>
                <a:ext cx="953659" cy="61529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/>
          <p:cNvSpPr txBox="1"/>
          <p:nvPr/>
        </p:nvSpPr>
        <p:spPr>
          <a:xfrm>
            <a:off x="55108" y="503675"/>
            <a:ext cx="369274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600" smtClean="0"/>
              <a:t>→ </a:t>
            </a:r>
            <a:r>
              <a:rPr lang="cs-CZ" sz="1600" b="1" smtClean="0"/>
              <a:t>Coupled dynamics of </a:t>
            </a:r>
            <a:r>
              <a:rPr lang="cs-CZ" sz="1600" b="1" smtClean="0">
                <a:solidFill>
                  <a:schemeClr val="tx2"/>
                </a:solidFill>
              </a:rPr>
              <a:t>resources R</a:t>
            </a:r>
            <a:r>
              <a:rPr lang="cs-CZ" sz="1600" b="1" smtClean="0"/>
              <a:t> </a:t>
            </a:r>
          </a:p>
          <a:p>
            <a:r>
              <a:rPr lang="cs-CZ" sz="1600" b="1"/>
              <a:t>	</a:t>
            </a:r>
            <a:r>
              <a:rPr lang="cs-CZ" sz="1600" b="1" smtClean="0"/>
              <a:t>                and </a:t>
            </a:r>
            <a:r>
              <a:rPr lang="cs-CZ" sz="1600" b="1" smtClean="0">
                <a:solidFill>
                  <a:srgbClr val="FF0000"/>
                </a:solidFill>
              </a:rPr>
              <a:t>population size N</a:t>
            </a:r>
            <a:endParaRPr lang="cs-CZ" sz="1600" b="1">
              <a:solidFill>
                <a:srgbClr val="FF0000"/>
              </a:solidFill>
            </a:endParaRPr>
          </a:p>
        </p:txBody>
      </p:sp>
      <p:cxnSp>
        <p:nvCxnSpPr>
          <p:cNvPr id="53" name="Straight Connector 52"/>
          <p:cNvCxnSpPr/>
          <p:nvPr/>
        </p:nvCxnSpPr>
        <p:spPr>
          <a:xfrm flipV="1">
            <a:off x="5499893" y="4486753"/>
            <a:ext cx="3420380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flipV="1">
            <a:off x="5499893" y="1381408"/>
            <a:ext cx="0" cy="31053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7075068" y="1381408"/>
            <a:ext cx="0" cy="310534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Freeform 60"/>
          <p:cNvSpPr/>
          <p:nvPr/>
        </p:nvSpPr>
        <p:spPr>
          <a:xfrm>
            <a:off x="5913803" y="1381408"/>
            <a:ext cx="2872800" cy="2520280"/>
          </a:xfrm>
          <a:custGeom>
            <a:avLst/>
            <a:gdLst>
              <a:gd name="connsiteX0" fmla="*/ 0 w 2872800"/>
              <a:gd name="connsiteY0" fmla="*/ 0 h 2200498"/>
              <a:gd name="connsiteX1" fmla="*/ 309600 w 2872800"/>
              <a:gd name="connsiteY1" fmla="*/ 1015200 h 2200498"/>
              <a:gd name="connsiteX2" fmla="*/ 813600 w 2872800"/>
              <a:gd name="connsiteY2" fmla="*/ 1605600 h 2200498"/>
              <a:gd name="connsiteX3" fmla="*/ 1814400 w 2872800"/>
              <a:gd name="connsiteY3" fmla="*/ 2044800 h 2200498"/>
              <a:gd name="connsiteX4" fmla="*/ 2649600 w 2872800"/>
              <a:gd name="connsiteY4" fmla="*/ 2188800 h 2200498"/>
              <a:gd name="connsiteX5" fmla="*/ 2872800 w 2872800"/>
              <a:gd name="connsiteY5" fmla="*/ 2181600 h 2200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2800" h="2200498">
                <a:moveTo>
                  <a:pt x="0" y="0"/>
                </a:moveTo>
                <a:cubicBezTo>
                  <a:pt x="87000" y="373800"/>
                  <a:pt x="174000" y="747600"/>
                  <a:pt x="309600" y="1015200"/>
                </a:cubicBezTo>
                <a:cubicBezTo>
                  <a:pt x="445200" y="1282800"/>
                  <a:pt x="562800" y="1434000"/>
                  <a:pt x="813600" y="1605600"/>
                </a:cubicBezTo>
                <a:cubicBezTo>
                  <a:pt x="1064400" y="1777200"/>
                  <a:pt x="1508400" y="1947600"/>
                  <a:pt x="1814400" y="2044800"/>
                </a:cubicBezTo>
                <a:cubicBezTo>
                  <a:pt x="2120400" y="2142000"/>
                  <a:pt x="2473200" y="2166000"/>
                  <a:pt x="2649600" y="2188800"/>
                </a:cubicBezTo>
                <a:cubicBezTo>
                  <a:pt x="2826000" y="2211600"/>
                  <a:pt x="2849400" y="2196600"/>
                  <a:pt x="2872800" y="2181600"/>
                </a:cubicBezTo>
              </a:path>
            </a:pathLst>
          </a:cu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2" name="Rectangle 61"/>
              <p:cNvSpPr/>
              <p:nvPr/>
            </p:nvSpPr>
            <p:spPr>
              <a:xfrm>
                <a:off x="8590716" y="4500422"/>
                <a:ext cx="3917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solidFill>
                            <a:schemeClr val="tx2"/>
                          </a:solidFill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62" name="Rectangle 6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0716" y="4500422"/>
                <a:ext cx="391774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Rectangle 62"/>
              <p:cNvSpPr/>
              <p:nvPr/>
            </p:nvSpPr>
            <p:spPr>
              <a:xfrm>
                <a:off x="5139853" y="1196742"/>
                <a:ext cx="4115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63" name="Rectangle 6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853" y="1196742"/>
                <a:ext cx="411523" cy="36933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598238" y="4496522"/>
                <a:ext cx="781368" cy="4990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𝑅</m:t>
                      </m:r>
                      <m:r>
                        <a:rPr lang="cs-CZ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𝑞</m:t>
                          </m:r>
                        </m:num>
                        <m:den>
                          <m:r>
                            <a:rPr lang="cs-CZ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𝑓𝑎</m:t>
                          </m:r>
                        </m:den>
                      </m:f>
                    </m:oMath>
                  </m:oMathPara>
                </a14:m>
                <a:endParaRPr lang="cs-CZ" sz="14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238" y="4496522"/>
                <a:ext cx="781368" cy="499047"/>
              </a:xfrm>
              <a:prstGeom prst="rect">
                <a:avLst/>
              </a:prstGeom>
              <a:blipFill rotWithShape="1">
                <a:blip r:embed="rId8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/>
              <p:cNvSpPr txBox="1"/>
              <p:nvPr/>
            </p:nvSpPr>
            <p:spPr>
              <a:xfrm>
                <a:off x="5466873" y="863715"/>
                <a:ext cx="813428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𝑁</m:t>
                      </m:r>
                      <m:r>
                        <a:rPr lang="cs-CZ" sz="14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14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14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𝑃</m:t>
                          </m:r>
                        </m:num>
                        <m:den>
                          <m:r>
                            <a:rPr lang="cs-CZ" sz="14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𝑎𝑅</m:t>
                          </m:r>
                        </m:den>
                      </m:f>
                    </m:oMath>
                  </m:oMathPara>
                </a14:m>
                <a:endParaRPr lang="cs-CZ" sz="140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65" name="TextBox 6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873" y="863715"/>
                <a:ext cx="813428" cy="495649"/>
              </a:xfrm>
              <a:prstGeom prst="rect">
                <a:avLst/>
              </a:prstGeom>
              <a:blipFill rotWithShape="1">
                <a:blip r:embed="rId9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7" name="Straight Arrow Connector 66"/>
          <p:cNvCxnSpPr/>
          <p:nvPr/>
        </p:nvCxnSpPr>
        <p:spPr>
          <a:xfrm>
            <a:off x="5913803" y="3518097"/>
            <a:ext cx="0" cy="63342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>
            <a:off x="6732240" y="1536034"/>
            <a:ext cx="0" cy="316710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/>
          <p:nvPr/>
        </p:nvCxnSpPr>
        <p:spPr>
          <a:xfrm flipV="1">
            <a:off x="7452320" y="3901688"/>
            <a:ext cx="0" cy="249829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/>
          <p:cNvCxnSpPr/>
          <p:nvPr/>
        </p:nvCxnSpPr>
        <p:spPr>
          <a:xfrm flipV="1">
            <a:off x="8172400" y="2222688"/>
            <a:ext cx="0" cy="711394"/>
          </a:xfrm>
          <a:prstGeom prst="straightConnector1">
            <a:avLst/>
          </a:prstGeom>
          <a:ln w="127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/>
          <p:nvPr/>
        </p:nvCxnSpPr>
        <p:spPr>
          <a:xfrm flipH="1">
            <a:off x="6192180" y="1536034"/>
            <a:ext cx="540060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/>
          <p:nvPr/>
        </p:nvCxnSpPr>
        <p:spPr>
          <a:xfrm flipH="1">
            <a:off x="7632340" y="2934082"/>
            <a:ext cx="540060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/>
          <p:cNvCxnSpPr/>
          <p:nvPr/>
        </p:nvCxnSpPr>
        <p:spPr>
          <a:xfrm>
            <a:off x="5922150" y="3523825"/>
            <a:ext cx="498613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/>
          <p:cNvCxnSpPr/>
          <p:nvPr/>
        </p:nvCxnSpPr>
        <p:spPr>
          <a:xfrm>
            <a:off x="7448762" y="4149674"/>
            <a:ext cx="498613" cy="0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6" name="Group 95"/>
          <p:cNvGrpSpPr/>
          <p:nvPr/>
        </p:nvGrpSpPr>
        <p:grpSpPr>
          <a:xfrm>
            <a:off x="4887035" y="5274205"/>
            <a:ext cx="4243982" cy="1250632"/>
            <a:chOff x="4887035" y="5274205"/>
            <a:chExt cx="4243982" cy="1250632"/>
          </a:xfrm>
        </p:grpSpPr>
        <p:sp>
          <p:nvSpPr>
            <p:cNvPr id="81" name="TextBox 80"/>
            <p:cNvSpPr txBox="1"/>
            <p:nvPr/>
          </p:nvSpPr>
          <p:spPr>
            <a:xfrm>
              <a:off x="4887035" y="5274205"/>
              <a:ext cx="424398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u="sng" smtClean="0">
                  <a:solidFill>
                    <a:srgbClr val="FF0000"/>
                  </a:solidFill>
                </a:rPr>
                <a:t>Carrying capacity</a:t>
              </a:r>
              <a:r>
                <a:rPr lang="cs-CZ" smtClean="0">
                  <a:solidFill>
                    <a:srgbClr val="FF0000"/>
                  </a:solidFill>
                </a:rPr>
                <a:t> = zero growth for </a:t>
              </a:r>
              <a:r>
                <a:rPr lang="cs-CZ" smtClean="0">
                  <a:solidFill>
                    <a:schemeClr val="tx2"/>
                  </a:solidFill>
                </a:rPr>
                <a:t>R</a:t>
              </a:r>
              <a:r>
                <a:rPr lang="cs-CZ" smtClean="0">
                  <a:solidFill>
                    <a:srgbClr val="FF0000"/>
                  </a:solidFill>
                </a:rPr>
                <a:t> </a:t>
              </a:r>
              <a:r>
                <a:rPr lang="cs-CZ" smtClean="0"/>
                <a:t>and</a:t>
              </a:r>
              <a:r>
                <a:rPr lang="cs-CZ" smtClean="0">
                  <a:solidFill>
                    <a:srgbClr val="FF0000"/>
                  </a:solidFill>
                </a:rPr>
                <a:t> N</a:t>
              </a:r>
              <a:endParaRPr lang="cs-CZ" u="sng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2" name="TextBox 81"/>
                <p:cNvSpPr txBox="1"/>
                <p:nvPr/>
              </p:nvSpPr>
              <p:spPr>
                <a:xfrm>
                  <a:off x="5157065" y="5859270"/>
                  <a:ext cx="2277290" cy="665567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𝑁</m:t>
                        </m:r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𝑃</m:t>
                            </m:r>
                          </m:num>
                          <m:den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𝑎𝑅</m:t>
                            </m:r>
                          </m:den>
                        </m:f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𝑃𝑓𝑎</m:t>
                            </m:r>
                          </m:num>
                          <m:den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𝑎𝑞</m:t>
                            </m:r>
                          </m:den>
                        </m:f>
                        <m:r>
                          <a:rPr lang="cs-CZ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f>
                          <m:fPr>
                            <m:ctrlP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𝑃𝑓</m:t>
                            </m:r>
                          </m:num>
                          <m:den>
                            <m:r>
                              <a:rPr lang="cs-CZ" b="0" i="1" smtClean="0">
                                <a:solidFill>
                                  <a:schemeClr val="tx1"/>
                                </a:solidFill>
                                <a:latin typeface="Cambria Math"/>
                              </a:rPr>
                              <m:t>𝑞</m:t>
                            </m:r>
                          </m:den>
                        </m:f>
                      </m:oMath>
                    </m:oMathPara>
                  </a14:m>
                  <a:endParaRPr lang="cs-CZ">
                    <a:solidFill>
                      <a:schemeClr val="tx1"/>
                    </a:solidFill>
                  </a:endParaRPr>
                </a:p>
              </p:txBody>
            </p:sp>
          </mc:Choice>
          <mc:Fallback xmlns="">
            <p:sp>
              <p:nvSpPr>
                <p:cNvPr id="82" name="TextBox 8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57065" y="5859270"/>
                  <a:ext cx="2277290" cy="665567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93" name="Group 92"/>
          <p:cNvGrpSpPr/>
          <p:nvPr/>
        </p:nvGrpSpPr>
        <p:grpSpPr>
          <a:xfrm>
            <a:off x="55108" y="1233896"/>
            <a:ext cx="4529227" cy="1643220"/>
            <a:chOff x="55108" y="3124106"/>
            <a:chExt cx="4529227" cy="164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3" name="TextBox 82"/>
                <p:cNvSpPr txBox="1"/>
                <p:nvPr/>
              </p:nvSpPr>
              <p:spPr>
                <a:xfrm>
                  <a:off x="269310" y="4149080"/>
                  <a:ext cx="1700978" cy="6182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cs-CZ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cs-CZ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𝑑</m:t>
                            </m:r>
                            <m:r>
                              <a:rPr lang="cs-CZ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𝑅</m:t>
                            </m:r>
                          </m:num>
                          <m:den>
                            <m:r>
                              <a:rPr lang="cs-CZ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𝑑</m:t>
                            </m:r>
                            <m:r>
                              <a:rPr lang="cs-CZ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𝑡</m:t>
                            </m:r>
                          </m:den>
                        </m:f>
                        <m:r>
                          <a:rPr lang="cs-CZ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cs-CZ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cs-CZ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𝑎𝑁𝑅</m:t>
                        </m:r>
                      </m:oMath>
                    </m:oMathPara>
                  </a14:m>
                  <a:endParaRPr lang="cs-CZ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310" y="4149080"/>
                  <a:ext cx="1700978" cy="618246"/>
                </a:xfrm>
                <a:prstGeom prst="rect">
                  <a:avLst/>
                </a:prstGeom>
                <a:blipFill rotWithShape="1"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TextBox 83"/>
                <p:cNvSpPr txBox="1"/>
                <p:nvPr/>
              </p:nvSpPr>
              <p:spPr>
                <a:xfrm>
                  <a:off x="2547828" y="4149080"/>
                  <a:ext cx="1996957" cy="6182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cs-CZ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cs-CZ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</m:t>
                            </m:r>
                            <m:r>
                              <a:rPr lang="cs-CZ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𝑁</m:t>
                            </m:r>
                          </m:num>
                          <m:den>
                            <m:r>
                              <a:rPr lang="cs-CZ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</m:t>
                            </m:r>
                            <m:r>
                              <a:rPr lang="cs-CZ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</m:den>
                        </m:f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𝑓𝑎𝑅𝑁</m:t>
                        </m:r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𝑞𝑁</m:t>
                        </m:r>
                      </m:oMath>
                    </m:oMathPara>
                  </a14:m>
                  <a:endParaRPr lang="cs-CZ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7828" y="4149080"/>
                  <a:ext cx="1996957" cy="618246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85" name="TextBox 84"/>
            <p:cNvSpPr txBox="1"/>
            <p:nvPr/>
          </p:nvSpPr>
          <p:spPr>
            <a:xfrm>
              <a:off x="55108" y="3130805"/>
              <a:ext cx="1029769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smtClean="0"/>
                <a:t>production </a:t>
              </a:r>
            </a:p>
            <a:p>
              <a:pPr algn="ctr"/>
              <a:r>
                <a:rPr lang="cs-CZ" sz="1400" smtClean="0"/>
                <a:t>of resource</a:t>
              </a:r>
              <a:endParaRPr lang="cs-CZ" sz="1400"/>
            </a:p>
          </p:txBody>
        </p:sp>
        <p:sp>
          <p:nvSpPr>
            <p:cNvPr id="86" name="TextBox 85"/>
            <p:cNvSpPr txBox="1"/>
            <p:nvPr/>
          </p:nvSpPr>
          <p:spPr>
            <a:xfrm>
              <a:off x="1148030" y="3130805"/>
              <a:ext cx="1453090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smtClean="0"/>
                <a:t>efficiency of </a:t>
              </a:r>
            </a:p>
            <a:p>
              <a:pPr algn="ctr"/>
              <a:r>
                <a:rPr lang="cs-CZ" sz="1400" smtClean="0"/>
                <a:t>resource removal</a:t>
              </a:r>
              <a:endParaRPr lang="cs-CZ" sz="140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2692273" y="3130805"/>
              <a:ext cx="979627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smtClean="0"/>
                <a:t>conversion</a:t>
              </a:r>
            </a:p>
            <a:p>
              <a:pPr algn="ctr"/>
              <a:r>
                <a:rPr lang="cs-CZ" sz="1400" smtClean="0"/>
                <a:t>to biomass</a:t>
              </a:r>
              <a:endParaRPr lang="cs-CZ" sz="1400"/>
            </a:p>
          </p:txBody>
        </p:sp>
        <p:sp>
          <p:nvSpPr>
            <p:cNvPr id="88" name="TextBox 87"/>
            <p:cNvSpPr txBox="1"/>
            <p:nvPr/>
          </p:nvSpPr>
          <p:spPr>
            <a:xfrm>
              <a:off x="3728588" y="3124106"/>
              <a:ext cx="855747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smtClean="0"/>
                <a:t>mortality</a:t>
              </a:r>
            </a:p>
            <a:p>
              <a:pPr algn="ctr"/>
              <a:endParaRPr lang="cs-CZ" sz="1400"/>
            </a:p>
          </p:txBody>
        </p:sp>
        <p:cxnSp>
          <p:nvCxnSpPr>
            <p:cNvPr id="89" name="Straight Arrow Connector 88"/>
            <p:cNvCxnSpPr>
              <a:stCxn id="85" idx="2"/>
            </p:cNvCxnSpPr>
            <p:nvPr/>
          </p:nvCxnSpPr>
          <p:spPr>
            <a:xfrm>
              <a:off x="569993" y="3654025"/>
              <a:ext cx="470297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Arrow Connector 89"/>
            <p:cNvCxnSpPr>
              <a:stCxn id="86" idx="2"/>
            </p:cNvCxnSpPr>
            <p:nvPr/>
          </p:nvCxnSpPr>
          <p:spPr>
            <a:xfrm flipH="1">
              <a:off x="1466655" y="3654025"/>
              <a:ext cx="40792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>
              <a:stCxn id="87" idx="2"/>
            </p:cNvCxnSpPr>
            <p:nvPr/>
          </p:nvCxnSpPr>
          <p:spPr>
            <a:xfrm>
              <a:off x="3182087" y="3654025"/>
              <a:ext cx="174778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Straight Arrow Connector 91"/>
            <p:cNvCxnSpPr>
              <a:stCxn id="88" idx="2"/>
            </p:cNvCxnSpPr>
            <p:nvPr/>
          </p:nvCxnSpPr>
          <p:spPr>
            <a:xfrm flipH="1">
              <a:off x="4156461" y="3647326"/>
              <a:ext cx="1" cy="72677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0" name="Group 109"/>
          <p:cNvGrpSpPr/>
          <p:nvPr/>
        </p:nvGrpSpPr>
        <p:grpSpPr>
          <a:xfrm>
            <a:off x="5913803" y="1536034"/>
            <a:ext cx="2258597" cy="2615484"/>
            <a:chOff x="5913803" y="1536034"/>
            <a:chExt cx="2258597" cy="2615484"/>
          </a:xfrm>
        </p:grpSpPr>
        <p:cxnSp>
          <p:nvCxnSpPr>
            <p:cNvPr id="98" name="Straight Arrow Connector 97"/>
            <p:cNvCxnSpPr/>
            <p:nvPr/>
          </p:nvCxnSpPr>
          <p:spPr>
            <a:xfrm flipH="1">
              <a:off x="6295710" y="1536034"/>
              <a:ext cx="436530" cy="31671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Arrow Connector 98"/>
            <p:cNvCxnSpPr/>
            <p:nvPr/>
          </p:nvCxnSpPr>
          <p:spPr>
            <a:xfrm>
              <a:off x="5913803" y="3523825"/>
              <a:ext cx="527683" cy="535413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Arrow Connector 101"/>
            <p:cNvCxnSpPr/>
            <p:nvPr/>
          </p:nvCxnSpPr>
          <p:spPr>
            <a:xfrm flipH="1" flipV="1">
              <a:off x="7632340" y="2317233"/>
              <a:ext cx="540060" cy="61684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Arrow Connector 104"/>
            <p:cNvCxnSpPr/>
            <p:nvPr/>
          </p:nvCxnSpPr>
          <p:spPr>
            <a:xfrm flipV="1">
              <a:off x="7452320" y="3969060"/>
              <a:ext cx="450050" cy="182458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8" name="Freeform 47"/>
          <p:cNvSpPr/>
          <p:nvPr/>
        </p:nvSpPr>
        <p:spPr>
          <a:xfrm>
            <a:off x="6471027" y="2769777"/>
            <a:ext cx="1476348" cy="1131911"/>
          </a:xfrm>
          <a:custGeom>
            <a:avLst/>
            <a:gdLst>
              <a:gd name="connsiteX0" fmla="*/ 1476348 w 1476348"/>
              <a:gd name="connsiteY0" fmla="*/ 612000 h 1131911"/>
              <a:gd name="connsiteX1" fmla="*/ 1116348 w 1476348"/>
              <a:gd name="connsiteY1" fmla="*/ 158400 h 1131911"/>
              <a:gd name="connsiteX2" fmla="*/ 641148 w 1476348"/>
              <a:gd name="connsiteY2" fmla="*/ 0 h 1131911"/>
              <a:gd name="connsiteX3" fmla="*/ 173148 w 1476348"/>
              <a:gd name="connsiteY3" fmla="*/ 158400 h 1131911"/>
              <a:gd name="connsiteX4" fmla="*/ 348 w 1476348"/>
              <a:gd name="connsiteY4" fmla="*/ 705600 h 1131911"/>
              <a:gd name="connsiteX5" fmla="*/ 209148 w 1476348"/>
              <a:gd name="connsiteY5" fmla="*/ 1051200 h 1131911"/>
              <a:gd name="connsiteX6" fmla="*/ 662748 w 1476348"/>
              <a:gd name="connsiteY6" fmla="*/ 1116000 h 1131911"/>
              <a:gd name="connsiteX7" fmla="*/ 921948 w 1476348"/>
              <a:gd name="connsiteY7" fmla="*/ 820800 h 1131911"/>
              <a:gd name="connsiteX8" fmla="*/ 885948 w 1476348"/>
              <a:gd name="connsiteY8" fmla="*/ 475200 h 1131911"/>
              <a:gd name="connsiteX9" fmla="*/ 439548 w 1476348"/>
              <a:gd name="connsiteY9" fmla="*/ 396000 h 1131911"/>
              <a:gd name="connsiteX10" fmla="*/ 281148 w 1476348"/>
              <a:gd name="connsiteY10" fmla="*/ 777600 h 1131911"/>
              <a:gd name="connsiteX11" fmla="*/ 547548 w 1476348"/>
              <a:gd name="connsiteY11" fmla="*/ 900000 h 1131911"/>
              <a:gd name="connsiteX12" fmla="*/ 705948 w 1476348"/>
              <a:gd name="connsiteY12" fmla="*/ 741600 h 1131911"/>
              <a:gd name="connsiteX13" fmla="*/ 561948 w 1476348"/>
              <a:gd name="connsiteY13" fmla="*/ 684000 h 11319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476348" h="1131911">
                <a:moveTo>
                  <a:pt x="1476348" y="612000"/>
                </a:moveTo>
                <a:cubicBezTo>
                  <a:pt x="1365948" y="436200"/>
                  <a:pt x="1255548" y="260400"/>
                  <a:pt x="1116348" y="158400"/>
                </a:cubicBezTo>
                <a:cubicBezTo>
                  <a:pt x="977148" y="56400"/>
                  <a:pt x="798348" y="0"/>
                  <a:pt x="641148" y="0"/>
                </a:cubicBezTo>
                <a:cubicBezTo>
                  <a:pt x="483948" y="0"/>
                  <a:pt x="279948" y="40800"/>
                  <a:pt x="173148" y="158400"/>
                </a:cubicBezTo>
                <a:cubicBezTo>
                  <a:pt x="66348" y="276000"/>
                  <a:pt x="-5652" y="556800"/>
                  <a:pt x="348" y="705600"/>
                </a:cubicBezTo>
                <a:cubicBezTo>
                  <a:pt x="6348" y="854400"/>
                  <a:pt x="98748" y="982800"/>
                  <a:pt x="209148" y="1051200"/>
                </a:cubicBezTo>
                <a:cubicBezTo>
                  <a:pt x="319548" y="1119600"/>
                  <a:pt x="543948" y="1154400"/>
                  <a:pt x="662748" y="1116000"/>
                </a:cubicBezTo>
                <a:cubicBezTo>
                  <a:pt x="781548" y="1077600"/>
                  <a:pt x="884748" y="927600"/>
                  <a:pt x="921948" y="820800"/>
                </a:cubicBezTo>
                <a:cubicBezTo>
                  <a:pt x="959148" y="714000"/>
                  <a:pt x="966348" y="546000"/>
                  <a:pt x="885948" y="475200"/>
                </a:cubicBezTo>
                <a:cubicBezTo>
                  <a:pt x="805548" y="404400"/>
                  <a:pt x="540348" y="345600"/>
                  <a:pt x="439548" y="396000"/>
                </a:cubicBezTo>
                <a:cubicBezTo>
                  <a:pt x="338748" y="446400"/>
                  <a:pt x="263148" y="693600"/>
                  <a:pt x="281148" y="777600"/>
                </a:cubicBezTo>
                <a:cubicBezTo>
                  <a:pt x="299148" y="861600"/>
                  <a:pt x="476748" y="906000"/>
                  <a:pt x="547548" y="900000"/>
                </a:cubicBezTo>
                <a:cubicBezTo>
                  <a:pt x="618348" y="894000"/>
                  <a:pt x="703548" y="777600"/>
                  <a:pt x="705948" y="741600"/>
                </a:cubicBezTo>
                <a:cubicBezTo>
                  <a:pt x="708348" y="705600"/>
                  <a:pt x="635148" y="694800"/>
                  <a:pt x="561948" y="684000"/>
                </a:cubicBezTo>
              </a:path>
            </a:pathLst>
          </a:custGeom>
          <a:ln w="28575">
            <a:solidFill>
              <a:schemeClr val="tx1"/>
            </a:solidFill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9" name="TextBox 48"/>
          <p:cNvSpPr txBox="1"/>
          <p:nvPr/>
        </p:nvSpPr>
        <p:spPr>
          <a:xfrm>
            <a:off x="4707015" y="376483"/>
            <a:ext cx="4436985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r>
              <a:rPr lang="cs-CZ" smtClean="0"/>
              <a:t>Constant growth of „prey“ (no self-catalysis)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1191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61" grpId="0" animBg="1"/>
      <p:bldP spid="62" grpId="0"/>
      <p:bldP spid="63" grpId="0"/>
      <p:bldP spid="64" grpId="0"/>
      <p:bldP spid="65" grpId="0"/>
      <p:bldP spid="4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366713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cs-CZ" altLang="cs-CZ" sz="1800" smtClean="0">
                <a:solidFill>
                  <a:schemeClr val="bg1"/>
                </a:solidFill>
              </a:rPr>
              <a:t>POPULATION REGULATION AND CARRYING CAPACITY</a:t>
            </a:r>
            <a:endParaRPr lang="en-US" altLang="cs-CZ" sz="1800">
              <a:solidFill>
                <a:schemeClr val="bg1"/>
              </a:solidFill>
            </a:endParaRPr>
          </a:p>
        </p:txBody>
      </p:sp>
      <p:sp>
        <p:nvSpPr>
          <p:cNvPr id="81" name="TextBox 80"/>
          <p:cNvSpPr txBox="1"/>
          <p:nvPr/>
        </p:nvSpPr>
        <p:spPr>
          <a:xfrm>
            <a:off x="4887035" y="5274205"/>
            <a:ext cx="42439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u="sng" smtClean="0">
                <a:solidFill>
                  <a:srgbClr val="FF0000"/>
                </a:solidFill>
              </a:rPr>
              <a:t>Carrying capacity</a:t>
            </a:r>
            <a:r>
              <a:rPr lang="cs-CZ" smtClean="0">
                <a:solidFill>
                  <a:srgbClr val="FF0000"/>
                </a:solidFill>
              </a:rPr>
              <a:t> – zero growth for </a:t>
            </a:r>
            <a:r>
              <a:rPr lang="cs-CZ" smtClean="0">
                <a:solidFill>
                  <a:schemeClr val="tx2"/>
                </a:solidFill>
              </a:rPr>
              <a:t>R</a:t>
            </a:r>
            <a:r>
              <a:rPr lang="cs-CZ" smtClean="0">
                <a:solidFill>
                  <a:srgbClr val="FF0000"/>
                </a:solidFill>
              </a:rPr>
              <a:t> </a:t>
            </a:r>
            <a:r>
              <a:rPr lang="cs-CZ" smtClean="0"/>
              <a:t>and</a:t>
            </a:r>
            <a:r>
              <a:rPr lang="cs-CZ" smtClean="0">
                <a:solidFill>
                  <a:srgbClr val="FF0000"/>
                </a:solidFill>
              </a:rPr>
              <a:t> N</a:t>
            </a:r>
            <a:endParaRPr lang="cs-CZ" u="sng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/>
              <p:cNvSpPr txBox="1"/>
              <p:nvPr/>
            </p:nvSpPr>
            <p:spPr>
              <a:xfrm>
                <a:off x="5157065" y="5859270"/>
                <a:ext cx="2277290" cy="66556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𝑁</m:t>
                      </m:r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𝑎𝑅</m:t>
                          </m:r>
                        </m:den>
                      </m:f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𝑃𝑓𝑎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𝑎𝑞</m:t>
                          </m:r>
                        </m:den>
                      </m:f>
                      <m:r>
                        <a:rPr lang="cs-CZ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𝑃𝑓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𝑞</m:t>
                          </m:r>
                        </m:den>
                      </m:f>
                    </m:oMath>
                  </m:oMathPara>
                </a14:m>
                <a:endParaRPr lang="cs-CZ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82" name="TextBox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57065" y="5859270"/>
                <a:ext cx="2277290" cy="665567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Straight Connector 44"/>
          <p:cNvCxnSpPr/>
          <p:nvPr/>
        </p:nvCxnSpPr>
        <p:spPr>
          <a:xfrm flipV="1">
            <a:off x="5499893" y="4486753"/>
            <a:ext cx="3420380" cy="1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5499893" y="1381408"/>
            <a:ext cx="0" cy="310534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7075068" y="1381408"/>
            <a:ext cx="0" cy="310534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Freeform 49"/>
          <p:cNvSpPr/>
          <p:nvPr/>
        </p:nvSpPr>
        <p:spPr>
          <a:xfrm>
            <a:off x="5913803" y="1381408"/>
            <a:ext cx="2872800" cy="2520280"/>
          </a:xfrm>
          <a:custGeom>
            <a:avLst/>
            <a:gdLst>
              <a:gd name="connsiteX0" fmla="*/ 0 w 2872800"/>
              <a:gd name="connsiteY0" fmla="*/ 0 h 2200498"/>
              <a:gd name="connsiteX1" fmla="*/ 309600 w 2872800"/>
              <a:gd name="connsiteY1" fmla="*/ 1015200 h 2200498"/>
              <a:gd name="connsiteX2" fmla="*/ 813600 w 2872800"/>
              <a:gd name="connsiteY2" fmla="*/ 1605600 h 2200498"/>
              <a:gd name="connsiteX3" fmla="*/ 1814400 w 2872800"/>
              <a:gd name="connsiteY3" fmla="*/ 2044800 h 2200498"/>
              <a:gd name="connsiteX4" fmla="*/ 2649600 w 2872800"/>
              <a:gd name="connsiteY4" fmla="*/ 2188800 h 2200498"/>
              <a:gd name="connsiteX5" fmla="*/ 2872800 w 2872800"/>
              <a:gd name="connsiteY5" fmla="*/ 2181600 h 22004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872800" h="2200498">
                <a:moveTo>
                  <a:pt x="0" y="0"/>
                </a:moveTo>
                <a:cubicBezTo>
                  <a:pt x="87000" y="373800"/>
                  <a:pt x="174000" y="747600"/>
                  <a:pt x="309600" y="1015200"/>
                </a:cubicBezTo>
                <a:cubicBezTo>
                  <a:pt x="445200" y="1282800"/>
                  <a:pt x="562800" y="1434000"/>
                  <a:pt x="813600" y="1605600"/>
                </a:cubicBezTo>
                <a:cubicBezTo>
                  <a:pt x="1064400" y="1777200"/>
                  <a:pt x="1508400" y="1947600"/>
                  <a:pt x="1814400" y="2044800"/>
                </a:cubicBezTo>
                <a:cubicBezTo>
                  <a:pt x="2120400" y="2142000"/>
                  <a:pt x="2473200" y="2166000"/>
                  <a:pt x="2649600" y="2188800"/>
                </a:cubicBezTo>
                <a:cubicBezTo>
                  <a:pt x="2826000" y="2211600"/>
                  <a:pt x="2849400" y="2196600"/>
                  <a:pt x="2872800" y="2181600"/>
                </a:cubicBezTo>
              </a:path>
            </a:pathLst>
          </a:custGeom>
          <a:ln w="28575">
            <a:solidFill>
              <a:schemeClr val="tx2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Rectangle 51"/>
              <p:cNvSpPr/>
              <p:nvPr/>
            </p:nvSpPr>
            <p:spPr>
              <a:xfrm>
                <a:off x="8590716" y="4500422"/>
                <a:ext cx="391774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solidFill>
                            <a:schemeClr val="tx2"/>
                          </a:solidFill>
                          <a:latin typeface="Cambria Math"/>
                        </a:rPr>
                        <m:t>𝑅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52" name="Rectangle 5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0716" y="4500422"/>
                <a:ext cx="391774" cy="3693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4" name="Rectangle 53"/>
              <p:cNvSpPr/>
              <p:nvPr/>
            </p:nvSpPr>
            <p:spPr>
              <a:xfrm>
                <a:off x="5139853" y="1196742"/>
                <a:ext cx="411523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i="1">
                          <a:solidFill>
                            <a:srgbClr val="FF0000"/>
                          </a:solidFill>
                          <a:latin typeface="Cambria Math"/>
                        </a:rPr>
                        <m:t>𝑁</m:t>
                      </m:r>
                    </m:oMath>
                  </m:oMathPara>
                </a14:m>
                <a:endParaRPr lang="cs-CZ"/>
              </a:p>
            </p:txBody>
          </p:sp>
        </mc:Choice>
        <mc:Fallback xmlns="">
          <p:sp>
            <p:nvSpPr>
              <p:cNvPr id="54" name="Rectangle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39853" y="1196742"/>
                <a:ext cx="411523" cy="36933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/>
              <p:cNvSpPr txBox="1"/>
              <p:nvPr/>
            </p:nvSpPr>
            <p:spPr>
              <a:xfrm>
                <a:off x="6598238" y="4496522"/>
                <a:ext cx="781368" cy="49904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𝑅</m:t>
                      </m:r>
                      <m:r>
                        <a:rPr lang="cs-CZ" sz="1400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𝑞</m:t>
                          </m:r>
                        </m:num>
                        <m:den>
                          <m:r>
                            <a:rPr lang="cs-CZ" sz="1400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𝑓𝑎</m:t>
                          </m:r>
                        </m:den>
                      </m:f>
                    </m:oMath>
                  </m:oMathPara>
                </a14:m>
                <a:endParaRPr lang="cs-CZ" sz="140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" name="TextBox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8238" y="4496522"/>
                <a:ext cx="781368" cy="499047"/>
              </a:xfrm>
              <a:prstGeom prst="rect">
                <a:avLst/>
              </a:prstGeom>
              <a:blipFill rotWithShape="1">
                <a:blip r:embed="rId7"/>
                <a:stretch>
                  <a:fillRect b="-6173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5466873" y="863715"/>
                <a:ext cx="813428" cy="49564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14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𝑁</m:t>
                      </m:r>
                      <m:r>
                        <a:rPr lang="cs-CZ" sz="1400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sz="14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sz="14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𝑃</m:t>
                          </m:r>
                        </m:num>
                        <m:den>
                          <m:r>
                            <a:rPr lang="cs-CZ" sz="1400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𝑎𝑅</m:t>
                          </m:r>
                        </m:den>
                      </m:f>
                    </m:oMath>
                  </m:oMathPara>
                </a14:m>
                <a:endParaRPr lang="cs-CZ" sz="1400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6873" y="863715"/>
                <a:ext cx="813428" cy="495649"/>
              </a:xfrm>
              <a:prstGeom prst="rect">
                <a:avLst/>
              </a:prstGeom>
              <a:blipFill rotWithShape="1">
                <a:blip r:embed="rId8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7" name="TextovéPole 5"/>
          <p:cNvSpPr txBox="1">
            <a:spLocks noChangeArrowheads="1"/>
          </p:cNvSpPr>
          <p:nvPr/>
        </p:nvSpPr>
        <p:spPr bwMode="auto">
          <a:xfrm>
            <a:off x="1" y="5274205"/>
            <a:ext cx="4572000" cy="1077218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smtClean="0"/>
              <a:t>Carrying capacity depends not only on the influx of resource(s), but also on mortality – or, more generally, on the rate of the removal of the resource from the system!</a:t>
            </a:r>
            <a:endParaRPr lang="cs-CZ" altLang="cs-CZ" sz="1600"/>
          </a:p>
        </p:txBody>
      </p:sp>
      <p:cxnSp>
        <p:nvCxnSpPr>
          <p:cNvPr id="88" name="Straight Connector 87"/>
          <p:cNvCxnSpPr/>
          <p:nvPr/>
        </p:nvCxnSpPr>
        <p:spPr>
          <a:xfrm flipV="1">
            <a:off x="7857365" y="1403775"/>
            <a:ext cx="0" cy="310534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875545" y="2290445"/>
            <a:ext cx="8557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smtClean="0">
                <a:solidFill>
                  <a:srgbClr val="FF0000"/>
                </a:solidFill>
              </a:rPr>
              <a:t>higher </a:t>
            </a:r>
          </a:p>
          <a:p>
            <a:r>
              <a:rPr lang="cs-CZ" sz="1400" smtClean="0">
                <a:solidFill>
                  <a:srgbClr val="FF0000"/>
                </a:solidFill>
              </a:rPr>
              <a:t>mortality</a:t>
            </a:r>
            <a:endParaRPr lang="cs-CZ" sz="1400">
              <a:solidFill>
                <a:srgbClr val="FF0000"/>
              </a:solidFill>
            </a:endParaRPr>
          </a:p>
        </p:txBody>
      </p:sp>
      <p:cxnSp>
        <p:nvCxnSpPr>
          <p:cNvPr id="89" name="Straight Connector 88"/>
          <p:cNvCxnSpPr/>
          <p:nvPr/>
        </p:nvCxnSpPr>
        <p:spPr>
          <a:xfrm flipV="1">
            <a:off x="6132765" y="1403775"/>
            <a:ext cx="0" cy="3105348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TextBox 89"/>
          <p:cNvSpPr txBox="1"/>
          <p:nvPr/>
        </p:nvSpPr>
        <p:spPr>
          <a:xfrm>
            <a:off x="6102170" y="3359610"/>
            <a:ext cx="97533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400" smtClean="0">
                <a:solidFill>
                  <a:srgbClr val="FF0000"/>
                </a:solidFill>
              </a:rPr>
              <a:t>higher </a:t>
            </a:r>
          </a:p>
          <a:p>
            <a:r>
              <a:rPr lang="cs-CZ" sz="1400" smtClean="0">
                <a:solidFill>
                  <a:srgbClr val="FF0000"/>
                </a:solidFill>
              </a:rPr>
              <a:t>conversion</a:t>
            </a:r>
          </a:p>
          <a:p>
            <a:r>
              <a:rPr lang="cs-CZ" sz="1400" smtClean="0">
                <a:solidFill>
                  <a:srgbClr val="FF0000"/>
                </a:solidFill>
              </a:rPr>
              <a:t>rate</a:t>
            </a:r>
            <a:endParaRPr lang="cs-CZ" sz="140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49035" y="5763780"/>
            <a:ext cx="522095" cy="85654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31" name="Group 30"/>
          <p:cNvGrpSpPr/>
          <p:nvPr/>
        </p:nvGrpSpPr>
        <p:grpSpPr>
          <a:xfrm>
            <a:off x="237811" y="3383995"/>
            <a:ext cx="2101729" cy="786201"/>
            <a:chOff x="237811" y="5274205"/>
            <a:chExt cx="2101729" cy="786201"/>
          </a:xfrm>
        </p:grpSpPr>
        <p:sp>
          <p:nvSpPr>
            <p:cNvPr id="32" name="TextBox 31"/>
            <p:cNvSpPr txBox="1"/>
            <p:nvPr/>
          </p:nvSpPr>
          <p:spPr>
            <a:xfrm>
              <a:off x="237811" y="5274205"/>
              <a:ext cx="21017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u="sng" smtClean="0">
                  <a:solidFill>
                    <a:schemeClr val="tx2"/>
                  </a:solidFill>
                </a:rPr>
                <a:t>Zero-growth isocline</a:t>
              </a:r>
              <a:endParaRPr lang="cs-CZ" u="sng">
                <a:solidFill>
                  <a:schemeClr val="tx2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/>
                <p:cNvSpPr txBox="1"/>
                <p:nvPr/>
              </p:nvSpPr>
              <p:spPr>
                <a:xfrm>
                  <a:off x="269310" y="5691074"/>
                  <a:ext cx="1541961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0=</m:t>
                        </m:r>
                        <m:r>
                          <a:rPr lang="cs-CZ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cs-CZ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𝑎𝑁𝑅</m:t>
                        </m:r>
                      </m:oMath>
                    </m:oMathPara>
                  </a14:m>
                  <a:endParaRPr lang="cs-CZ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8" name="TextBox 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310" y="5691074"/>
                  <a:ext cx="1541961" cy="369332"/>
                </a:xfrm>
                <a:prstGeom prst="rect">
                  <a:avLst/>
                </a:prstGeom>
                <a:blipFill rotWithShape="1"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237811" y="4239090"/>
                <a:ext cx="995337" cy="61087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𝑁</m:t>
                      </m:r>
                      <m:r>
                        <a:rPr lang="cs-CZ" b="0" i="1" smtClean="0">
                          <a:solidFill>
                            <a:schemeClr val="tx2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𝑃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chemeClr val="tx2"/>
                              </a:solidFill>
                              <a:latin typeface="Cambria Math"/>
                            </a:rPr>
                            <m:t>𝑎𝑅</m:t>
                          </m:r>
                        </m:den>
                      </m:f>
                    </m:oMath>
                  </m:oMathPara>
                </a14:m>
                <a:endParaRPr lang="cs-CZ">
                  <a:solidFill>
                    <a:schemeClr val="tx2"/>
                  </a:solidFill>
                </a:endParaRPr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811" y="4239090"/>
                <a:ext cx="995337" cy="61087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5" name="Group 34"/>
          <p:cNvGrpSpPr/>
          <p:nvPr/>
        </p:nvGrpSpPr>
        <p:grpSpPr>
          <a:xfrm>
            <a:off x="2488061" y="3383995"/>
            <a:ext cx="2101729" cy="810090"/>
            <a:chOff x="2488061" y="5274205"/>
            <a:chExt cx="2101729" cy="810090"/>
          </a:xfrm>
        </p:grpSpPr>
        <p:sp>
          <p:nvSpPr>
            <p:cNvPr id="36" name="TextBox 35"/>
            <p:cNvSpPr txBox="1"/>
            <p:nvPr/>
          </p:nvSpPr>
          <p:spPr>
            <a:xfrm>
              <a:off x="2488061" y="5274205"/>
              <a:ext cx="21017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u="sng" smtClean="0">
                  <a:solidFill>
                    <a:srgbClr val="FF0000"/>
                  </a:solidFill>
                </a:rPr>
                <a:t>Zero-growth isocline</a:t>
              </a:r>
              <a:endParaRPr lang="cs-CZ" u="sng">
                <a:solidFill>
                  <a:srgbClr val="FF0000"/>
                </a:solidFill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/>
                <p:cNvSpPr txBox="1"/>
                <p:nvPr/>
              </p:nvSpPr>
              <p:spPr>
                <a:xfrm>
                  <a:off x="2564565" y="5714963"/>
                  <a:ext cx="1818190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0=</m:t>
                        </m:r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𝑓𝑎𝑅𝑁</m:t>
                        </m:r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𝑞𝑁</m:t>
                        </m:r>
                      </m:oMath>
                    </m:oMathPara>
                  </a14:m>
                  <a:endParaRPr lang="cs-CZ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11" name="TextBox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4565" y="5714963"/>
                  <a:ext cx="1818190" cy="369332"/>
                </a:xfrm>
                <a:prstGeom prst="rect">
                  <a:avLst/>
                </a:prstGeom>
                <a:blipFill rotWithShape="1">
                  <a:blip r:embed="rId10"/>
                  <a:stretch>
                    <a:fillRect b="-11475"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2564565" y="4239090"/>
                <a:ext cx="953659" cy="6152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𝑅</m:t>
                      </m:r>
                      <m:r>
                        <a:rPr lang="cs-CZ" b="0" i="1" smtClean="0">
                          <a:solidFill>
                            <a:srgbClr val="FF0000"/>
                          </a:solidFill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𝑞</m:t>
                          </m:r>
                        </m:num>
                        <m:den>
                          <m:r>
                            <a:rPr lang="cs-CZ" b="0" i="1" smtClean="0">
                              <a:solidFill>
                                <a:srgbClr val="FF0000"/>
                              </a:solidFill>
                              <a:latin typeface="Cambria Math"/>
                            </a:rPr>
                            <m:t>𝑓𝑎</m:t>
                          </m:r>
                        </m:den>
                      </m:f>
                    </m:oMath>
                  </m:oMathPara>
                </a14:m>
                <a:endParaRPr lang="cs-CZ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4565" y="4239090"/>
                <a:ext cx="953659" cy="615297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TextBox 38"/>
          <p:cNvSpPr txBox="1"/>
          <p:nvPr/>
        </p:nvSpPr>
        <p:spPr>
          <a:xfrm>
            <a:off x="55108" y="503675"/>
            <a:ext cx="3692742" cy="5847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600" smtClean="0"/>
              <a:t>→ </a:t>
            </a:r>
            <a:r>
              <a:rPr lang="cs-CZ" sz="1600" b="1" smtClean="0"/>
              <a:t>Coupled dynamics of </a:t>
            </a:r>
            <a:r>
              <a:rPr lang="cs-CZ" sz="1600" b="1" smtClean="0">
                <a:solidFill>
                  <a:schemeClr val="tx2"/>
                </a:solidFill>
              </a:rPr>
              <a:t>resources R</a:t>
            </a:r>
            <a:r>
              <a:rPr lang="cs-CZ" sz="1600" b="1" smtClean="0"/>
              <a:t> </a:t>
            </a:r>
          </a:p>
          <a:p>
            <a:r>
              <a:rPr lang="cs-CZ" sz="1600" b="1"/>
              <a:t>	</a:t>
            </a:r>
            <a:r>
              <a:rPr lang="cs-CZ" sz="1600" b="1" smtClean="0"/>
              <a:t>                and </a:t>
            </a:r>
            <a:r>
              <a:rPr lang="cs-CZ" sz="1600" b="1" smtClean="0">
                <a:solidFill>
                  <a:srgbClr val="FF0000"/>
                </a:solidFill>
              </a:rPr>
              <a:t>population size N</a:t>
            </a:r>
            <a:endParaRPr lang="cs-CZ" sz="1600" b="1">
              <a:solidFill>
                <a:srgbClr val="FF0000"/>
              </a:solidFill>
            </a:endParaRPr>
          </a:p>
        </p:txBody>
      </p:sp>
      <p:grpSp>
        <p:nvGrpSpPr>
          <p:cNvPr id="40" name="Group 39"/>
          <p:cNvGrpSpPr/>
          <p:nvPr/>
        </p:nvGrpSpPr>
        <p:grpSpPr>
          <a:xfrm>
            <a:off x="55108" y="1233896"/>
            <a:ext cx="4529227" cy="1643220"/>
            <a:chOff x="55108" y="3124106"/>
            <a:chExt cx="4529227" cy="164322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TextBox 40"/>
                <p:cNvSpPr txBox="1"/>
                <p:nvPr/>
              </p:nvSpPr>
              <p:spPr>
                <a:xfrm>
                  <a:off x="269310" y="4149080"/>
                  <a:ext cx="1700978" cy="6182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cs-CZ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cs-CZ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𝑑</m:t>
                            </m:r>
                            <m:r>
                              <a:rPr lang="cs-CZ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𝑅</m:t>
                            </m:r>
                          </m:num>
                          <m:den>
                            <m:r>
                              <a:rPr lang="cs-CZ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𝑑</m:t>
                            </m:r>
                            <m:r>
                              <a:rPr lang="cs-CZ" b="0" i="1" smtClean="0">
                                <a:solidFill>
                                  <a:schemeClr val="tx2"/>
                                </a:solidFill>
                                <a:latin typeface="Cambria Math"/>
                              </a:rPr>
                              <m:t>𝑡</m:t>
                            </m:r>
                          </m:den>
                        </m:f>
                        <m:r>
                          <a:rPr lang="cs-CZ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cs-CZ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𝑃</m:t>
                        </m:r>
                        <m:r>
                          <a:rPr lang="cs-CZ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b="0" i="1" smtClean="0">
                            <a:solidFill>
                              <a:schemeClr val="tx2"/>
                            </a:solidFill>
                            <a:latin typeface="Cambria Math"/>
                          </a:rPr>
                          <m:t>𝑎𝑁𝑅</m:t>
                        </m:r>
                      </m:oMath>
                    </m:oMathPara>
                  </a14:m>
                  <a:endParaRPr lang="cs-CZ">
                    <a:solidFill>
                      <a:schemeClr val="tx2"/>
                    </a:solidFill>
                  </a:endParaRPr>
                </a:p>
              </p:txBody>
            </p:sp>
          </mc:Choice>
          <mc:Fallback xmlns="">
            <p:sp>
              <p:nvSpPr>
                <p:cNvPr id="83" name="TextBox 8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9310" y="4149080"/>
                  <a:ext cx="1700978" cy="618246"/>
                </a:xfrm>
                <a:prstGeom prst="rect">
                  <a:avLst/>
                </a:prstGeom>
                <a:blipFill rotWithShape="1"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" name="TextBox 41"/>
                <p:cNvSpPr txBox="1"/>
                <p:nvPr/>
              </p:nvSpPr>
              <p:spPr>
                <a:xfrm>
                  <a:off x="2547828" y="4149080"/>
                  <a:ext cx="1996957" cy="618246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cs-CZ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cs-CZ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</m:t>
                            </m:r>
                            <m:r>
                              <a:rPr lang="cs-CZ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𝑁</m:t>
                            </m:r>
                          </m:num>
                          <m:den>
                            <m:r>
                              <a:rPr lang="cs-CZ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𝑑</m:t>
                            </m:r>
                            <m:r>
                              <a:rPr lang="cs-CZ" b="0" i="1" smtClean="0">
                                <a:solidFill>
                                  <a:srgbClr val="FF0000"/>
                                </a:solidFill>
                                <a:latin typeface="Cambria Math"/>
                              </a:rPr>
                              <m:t>𝑡</m:t>
                            </m:r>
                          </m:den>
                        </m:f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𝑓𝑎𝑅𝑁</m:t>
                        </m:r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cs-CZ" b="0" i="1" smtClean="0">
                            <a:solidFill>
                              <a:srgbClr val="FF0000"/>
                            </a:solidFill>
                            <a:latin typeface="Cambria Math"/>
                          </a:rPr>
                          <m:t>𝑞𝑁</m:t>
                        </m:r>
                      </m:oMath>
                    </m:oMathPara>
                  </a14:m>
                  <a:endParaRPr lang="cs-CZ">
                    <a:solidFill>
                      <a:srgbClr val="FF0000"/>
                    </a:solidFill>
                  </a:endParaRPr>
                </a:p>
              </p:txBody>
            </p:sp>
          </mc:Choice>
          <mc:Fallback xmlns="">
            <p:sp>
              <p:nvSpPr>
                <p:cNvPr id="84" name="TextBox 8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7828" y="4149080"/>
                  <a:ext cx="1996957" cy="618246"/>
                </a:xfrm>
                <a:prstGeom prst="rect">
                  <a:avLst/>
                </a:prstGeom>
                <a:blipFill rotWithShape="1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cs-CZ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3" name="TextBox 52"/>
            <p:cNvSpPr txBox="1"/>
            <p:nvPr/>
          </p:nvSpPr>
          <p:spPr>
            <a:xfrm>
              <a:off x="55108" y="3130805"/>
              <a:ext cx="1029769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smtClean="0"/>
                <a:t>production </a:t>
              </a:r>
            </a:p>
            <a:p>
              <a:pPr algn="ctr"/>
              <a:r>
                <a:rPr lang="cs-CZ" sz="1400" smtClean="0"/>
                <a:t>of resource</a:t>
              </a:r>
              <a:endParaRPr lang="cs-CZ" sz="1400"/>
            </a:p>
          </p:txBody>
        </p:sp>
        <p:sp>
          <p:nvSpPr>
            <p:cNvPr id="55" name="TextBox 54"/>
            <p:cNvSpPr txBox="1"/>
            <p:nvPr/>
          </p:nvSpPr>
          <p:spPr>
            <a:xfrm>
              <a:off x="1148030" y="3130805"/>
              <a:ext cx="1453090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smtClean="0"/>
                <a:t>efficiency of </a:t>
              </a:r>
            </a:p>
            <a:p>
              <a:pPr algn="ctr"/>
              <a:r>
                <a:rPr lang="cs-CZ" sz="1400" smtClean="0"/>
                <a:t>resource removal</a:t>
              </a:r>
              <a:endParaRPr lang="cs-CZ" sz="1400"/>
            </a:p>
          </p:txBody>
        </p:sp>
        <p:sp>
          <p:nvSpPr>
            <p:cNvPr id="57" name="TextBox 56"/>
            <p:cNvSpPr txBox="1"/>
            <p:nvPr/>
          </p:nvSpPr>
          <p:spPr>
            <a:xfrm>
              <a:off x="2692273" y="3130805"/>
              <a:ext cx="979627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smtClean="0"/>
                <a:t>conversion</a:t>
              </a:r>
            </a:p>
            <a:p>
              <a:pPr algn="ctr"/>
              <a:r>
                <a:rPr lang="cs-CZ" sz="1400" smtClean="0"/>
                <a:t>to biomass</a:t>
              </a:r>
              <a:endParaRPr lang="cs-CZ" sz="1400"/>
            </a:p>
          </p:txBody>
        </p:sp>
        <p:sp>
          <p:nvSpPr>
            <p:cNvPr id="59" name="TextBox 58"/>
            <p:cNvSpPr txBox="1"/>
            <p:nvPr/>
          </p:nvSpPr>
          <p:spPr>
            <a:xfrm>
              <a:off x="3728588" y="3124106"/>
              <a:ext cx="855747" cy="52322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cs-CZ" sz="1400" smtClean="0"/>
                <a:t>mortality</a:t>
              </a:r>
            </a:p>
            <a:p>
              <a:pPr algn="ctr"/>
              <a:endParaRPr lang="cs-CZ" sz="1400"/>
            </a:p>
          </p:txBody>
        </p:sp>
        <p:cxnSp>
          <p:nvCxnSpPr>
            <p:cNvPr id="60" name="Straight Arrow Connector 59"/>
            <p:cNvCxnSpPr>
              <a:stCxn id="53" idx="2"/>
            </p:cNvCxnSpPr>
            <p:nvPr/>
          </p:nvCxnSpPr>
          <p:spPr>
            <a:xfrm>
              <a:off x="569993" y="3654025"/>
              <a:ext cx="470297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/>
            <p:cNvCxnSpPr>
              <a:stCxn id="55" idx="2"/>
            </p:cNvCxnSpPr>
            <p:nvPr/>
          </p:nvCxnSpPr>
          <p:spPr>
            <a:xfrm flipH="1">
              <a:off x="1466655" y="3654025"/>
              <a:ext cx="407920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/>
            <p:cNvCxnSpPr>
              <a:stCxn id="57" idx="2"/>
            </p:cNvCxnSpPr>
            <p:nvPr/>
          </p:nvCxnSpPr>
          <p:spPr>
            <a:xfrm>
              <a:off x="3182087" y="3654025"/>
              <a:ext cx="174778" cy="72008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Arrow Connector 62"/>
            <p:cNvCxnSpPr>
              <a:stCxn id="59" idx="2"/>
            </p:cNvCxnSpPr>
            <p:nvPr/>
          </p:nvCxnSpPr>
          <p:spPr>
            <a:xfrm flipH="1">
              <a:off x="4156461" y="3647326"/>
              <a:ext cx="1" cy="726779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06711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90" grpId="0"/>
    </p:bldLst>
  </p:timing>
</p:sld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7925</TotalTime>
  <Words>1937</Words>
  <Application>Microsoft Office PowerPoint</Application>
  <PresentationFormat>On-screen Show (4:3)</PresentationFormat>
  <Paragraphs>351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Motiv systému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UK CTS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David Storch</dc:creator>
  <cp:lastModifiedBy>storch</cp:lastModifiedBy>
  <cp:revision>345</cp:revision>
  <dcterms:created xsi:type="dcterms:W3CDTF">2016-09-19T23:48:52Z</dcterms:created>
  <dcterms:modified xsi:type="dcterms:W3CDTF">2025-02-26T09:24:17Z</dcterms:modified>
</cp:coreProperties>
</file>