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90" r:id="rId5"/>
    <p:sldId id="257" r:id="rId6"/>
    <p:sldId id="261" r:id="rId7"/>
    <p:sldId id="262" r:id="rId8"/>
    <p:sldId id="263" r:id="rId9"/>
    <p:sldId id="264" r:id="rId10"/>
    <p:sldId id="267" r:id="rId11"/>
    <p:sldId id="265" r:id="rId12"/>
    <p:sldId id="297" r:id="rId13"/>
    <p:sldId id="287" r:id="rId14"/>
    <p:sldId id="269" r:id="rId15"/>
    <p:sldId id="270" r:id="rId16"/>
    <p:sldId id="271" r:id="rId17"/>
    <p:sldId id="272" r:id="rId18"/>
    <p:sldId id="273" r:id="rId19"/>
    <p:sldId id="274" r:id="rId20"/>
    <p:sldId id="293" r:id="rId21"/>
    <p:sldId id="275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77" r:id="rId32"/>
    <p:sldId id="288" r:id="rId33"/>
    <p:sldId id="289" r:id="rId34"/>
    <p:sldId id="291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76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46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16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97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0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43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30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26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79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59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82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59BB-CB1C-4068-ACD8-0BCA0EE12F9E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9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velorum.ballarat.edu.au/~rrussell/tutorials/microworlds/example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© Walton Ford, Nila, 200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364695"/>
            <a:ext cx="76898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ovéPole 1"/>
          <p:cNvSpPr txBox="1">
            <a:spLocks noChangeArrowheads="1"/>
          </p:cNvSpPr>
          <p:nvPr/>
        </p:nvSpPr>
        <p:spPr bwMode="auto">
          <a:xfrm>
            <a:off x="949501" y="0"/>
            <a:ext cx="724499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4400" b="1" smtClean="0">
                <a:solidFill>
                  <a:schemeClr val="bg1"/>
                </a:solidFill>
              </a:rPr>
              <a:t>Foundations of macroecology</a:t>
            </a:r>
          </a:p>
          <a:p>
            <a:pPr algn="ctr" eaLnBrk="1" hangingPunct="1"/>
            <a:r>
              <a:rPr lang="cs-CZ" sz="2400" b="1" smtClean="0">
                <a:solidFill>
                  <a:schemeClr val="bg1"/>
                </a:solidFill>
              </a:rPr>
              <a:t>Patterns of body mass, abundance and distribution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2052" name="Obdélník 2"/>
          <p:cNvSpPr>
            <a:spLocks noChangeArrowheads="1"/>
          </p:cNvSpPr>
          <p:nvPr/>
        </p:nvSpPr>
        <p:spPr bwMode="auto">
          <a:xfrm>
            <a:off x="0" y="62087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Central dogma of the Metabolic Theory of Ecology</a:t>
            </a:r>
            <a:endParaRPr lang="en-US" altLang="cs-CZ" sz="1800">
              <a:solidFill>
                <a:schemeClr val="bg1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107504" y="494828"/>
            <a:ext cx="2016224" cy="4153869"/>
            <a:chOff x="107504" y="494828"/>
            <a:chExt cx="2016224" cy="4153869"/>
          </a:xfrm>
        </p:grpSpPr>
        <p:grpSp>
          <p:nvGrpSpPr>
            <p:cNvPr id="2" name="Group 21"/>
            <p:cNvGrpSpPr>
              <a:grpSpLocks/>
            </p:cNvGrpSpPr>
            <p:nvPr/>
          </p:nvGrpSpPr>
          <p:grpSpPr bwMode="auto">
            <a:xfrm>
              <a:off x="107504" y="3221534"/>
              <a:ext cx="2016224" cy="1427163"/>
              <a:chOff x="599" y="2138"/>
              <a:chExt cx="1487" cy="899"/>
            </a:xfrm>
          </p:grpSpPr>
          <p:pic>
            <p:nvPicPr>
              <p:cNvPr id="3" name="Picture 980" descr="tree4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" y="2222"/>
                <a:ext cx="1406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Freeform 19"/>
              <p:cNvSpPr>
                <a:spLocks/>
              </p:cNvSpPr>
              <p:nvPr/>
            </p:nvSpPr>
            <p:spPr bwMode="auto">
              <a:xfrm>
                <a:off x="599" y="2138"/>
                <a:ext cx="1467" cy="899"/>
              </a:xfrm>
              <a:custGeom>
                <a:avLst/>
                <a:gdLst>
                  <a:gd name="T0" fmla="*/ 1467 w 1467"/>
                  <a:gd name="T1" fmla="*/ 312 h 899"/>
                  <a:gd name="T2" fmla="*/ 1295 w 1467"/>
                  <a:gd name="T3" fmla="*/ 292 h 899"/>
                  <a:gd name="T4" fmla="*/ 1069 w 1467"/>
                  <a:gd name="T5" fmla="*/ 325 h 899"/>
                  <a:gd name="T6" fmla="*/ 1030 w 1467"/>
                  <a:gd name="T7" fmla="*/ 378 h 899"/>
                  <a:gd name="T8" fmla="*/ 1010 w 1467"/>
                  <a:gd name="T9" fmla="*/ 437 h 899"/>
                  <a:gd name="T10" fmla="*/ 1016 w 1467"/>
                  <a:gd name="T11" fmla="*/ 576 h 899"/>
                  <a:gd name="T12" fmla="*/ 1076 w 1467"/>
                  <a:gd name="T13" fmla="*/ 603 h 899"/>
                  <a:gd name="T14" fmla="*/ 1374 w 1467"/>
                  <a:gd name="T15" fmla="*/ 616 h 899"/>
                  <a:gd name="T16" fmla="*/ 1328 w 1467"/>
                  <a:gd name="T17" fmla="*/ 669 h 899"/>
                  <a:gd name="T18" fmla="*/ 1295 w 1467"/>
                  <a:gd name="T19" fmla="*/ 676 h 899"/>
                  <a:gd name="T20" fmla="*/ 1222 w 1467"/>
                  <a:gd name="T21" fmla="*/ 702 h 899"/>
                  <a:gd name="T22" fmla="*/ 1036 w 1467"/>
                  <a:gd name="T23" fmla="*/ 802 h 899"/>
                  <a:gd name="T24" fmla="*/ 884 w 1467"/>
                  <a:gd name="T25" fmla="*/ 808 h 899"/>
                  <a:gd name="T26" fmla="*/ 785 w 1467"/>
                  <a:gd name="T27" fmla="*/ 835 h 899"/>
                  <a:gd name="T28" fmla="*/ 705 w 1467"/>
                  <a:gd name="T29" fmla="*/ 861 h 899"/>
                  <a:gd name="T30" fmla="*/ 593 w 1467"/>
                  <a:gd name="T31" fmla="*/ 894 h 899"/>
                  <a:gd name="T32" fmla="*/ 394 w 1467"/>
                  <a:gd name="T33" fmla="*/ 874 h 899"/>
                  <a:gd name="T34" fmla="*/ 301 w 1467"/>
                  <a:gd name="T35" fmla="*/ 802 h 899"/>
                  <a:gd name="T36" fmla="*/ 268 w 1467"/>
                  <a:gd name="T37" fmla="*/ 775 h 899"/>
                  <a:gd name="T38" fmla="*/ 195 w 1467"/>
                  <a:gd name="T39" fmla="*/ 716 h 899"/>
                  <a:gd name="T40" fmla="*/ 90 w 1467"/>
                  <a:gd name="T41" fmla="*/ 623 h 899"/>
                  <a:gd name="T42" fmla="*/ 30 w 1467"/>
                  <a:gd name="T43" fmla="*/ 563 h 899"/>
                  <a:gd name="T44" fmla="*/ 10 w 1467"/>
                  <a:gd name="T45" fmla="*/ 490 h 899"/>
                  <a:gd name="T46" fmla="*/ 50 w 1467"/>
                  <a:gd name="T47" fmla="*/ 305 h 899"/>
                  <a:gd name="T48" fmla="*/ 90 w 1467"/>
                  <a:gd name="T49" fmla="*/ 252 h 899"/>
                  <a:gd name="T50" fmla="*/ 162 w 1467"/>
                  <a:gd name="T51" fmla="*/ 186 h 899"/>
                  <a:gd name="T52" fmla="*/ 189 w 1467"/>
                  <a:gd name="T53" fmla="*/ 159 h 899"/>
                  <a:gd name="T54" fmla="*/ 229 w 1467"/>
                  <a:gd name="T55" fmla="*/ 133 h 899"/>
                  <a:gd name="T56" fmla="*/ 268 w 1467"/>
                  <a:gd name="T57" fmla="*/ 106 h 899"/>
                  <a:gd name="T58" fmla="*/ 301 w 1467"/>
                  <a:gd name="T59" fmla="*/ 87 h 899"/>
                  <a:gd name="T60" fmla="*/ 335 w 1467"/>
                  <a:gd name="T61" fmla="*/ 60 h 899"/>
                  <a:gd name="T62" fmla="*/ 381 w 1467"/>
                  <a:gd name="T63" fmla="*/ 47 h 899"/>
                  <a:gd name="T64" fmla="*/ 553 w 1467"/>
                  <a:gd name="T65" fmla="*/ 0 h 899"/>
                  <a:gd name="T66" fmla="*/ 997 w 1467"/>
                  <a:gd name="T67" fmla="*/ 27 h 899"/>
                  <a:gd name="T68" fmla="*/ 1069 w 1467"/>
                  <a:gd name="T69" fmla="*/ 67 h 899"/>
                  <a:gd name="T70" fmla="*/ 1281 w 1467"/>
                  <a:gd name="T71" fmla="*/ 80 h 899"/>
                  <a:gd name="T72" fmla="*/ 1367 w 1467"/>
                  <a:gd name="T73" fmla="*/ 146 h 899"/>
                  <a:gd name="T74" fmla="*/ 1420 w 1467"/>
                  <a:gd name="T75" fmla="*/ 186 h 899"/>
                  <a:gd name="T76" fmla="*/ 1427 w 1467"/>
                  <a:gd name="T77" fmla="*/ 206 h 899"/>
                  <a:gd name="T78" fmla="*/ 1434 w 1467"/>
                  <a:gd name="T79" fmla="*/ 298 h 899"/>
                  <a:gd name="T80" fmla="*/ 1467 w 1467"/>
                  <a:gd name="T81" fmla="*/ 312 h 8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67"/>
                  <a:gd name="T124" fmla="*/ 0 h 899"/>
                  <a:gd name="T125" fmla="*/ 1467 w 1467"/>
                  <a:gd name="T126" fmla="*/ 899 h 8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67" h="899">
                    <a:moveTo>
                      <a:pt x="1467" y="312"/>
                    </a:moveTo>
                    <a:cubicBezTo>
                      <a:pt x="1413" y="293"/>
                      <a:pt x="1352" y="299"/>
                      <a:pt x="1295" y="292"/>
                    </a:cubicBezTo>
                    <a:cubicBezTo>
                      <a:pt x="1141" y="298"/>
                      <a:pt x="1169" y="290"/>
                      <a:pt x="1069" y="325"/>
                    </a:cubicBezTo>
                    <a:cubicBezTo>
                      <a:pt x="1061" y="352"/>
                      <a:pt x="1042" y="352"/>
                      <a:pt x="1030" y="378"/>
                    </a:cubicBezTo>
                    <a:cubicBezTo>
                      <a:pt x="1025" y="390"/>
                      <a:pt x="1015" y="421"/>
                      <a:pt x="1010" y="437"/>
                    </a:cubicBezTo>
                    <a:cubicBezTo>
                      <a:pt x="1012" y="483"/>
                      <a:pt x="1008" y="530"/>
                      <a:pt x="1016" y="576"/>
                    </a:cubicBezTo>
                    <a:cubicBezTo>
                      <a:pt x="1016" y="579"/>
                      <a:pt x="1070" y="603"/>
                      <a:pt x="1076" y="603"/>
                    </a:cubicBezTo>
                    <a:cubicBezTo>
                      <a:pt x="1113" y="606"/>
                      <a:pt x="1339" y="615"/>
                      <a:pt x="1374" y="616"/>
                    </a:cubicBezTo>
                    <a:cubicBezTo>
                      <a:pt x="1371" y="620"/>
                      <a:pt x="1329" y="668"/>
                      <a:pt x="1328" y="669"/>
                    </a:cubicBezTo>
                    <a:cubicBezTo>
                      <a:pt x="1318" y="675"/>
                      <a:pt x="1306" y="674"/>
                      <a:pt x="1295" y="676"/>
                    </a:cubicBezTo>
                    <a:cubicBezTo>
                      <a:pt x="1276" y="694"/>
                      <a:pt x="1222" y="702"/>
                      <a:pt x="1222" y="702"/>
                    </a:cubicBezTo>
                    <a:cubicBezTo>
                      <a:pt x="1152" y="772"/>
                      <a:pt x="1142" y="796"/>
                      <a:pt x="1036" y="802"/>
                    </a:cubicBezTo>
                    <a:cubicBezTo>
                      <a:pt x="985" y="805"/>
                      <a:pt x="935" y="806"/>
                      <a:pt x="884" y="808"/>
                    </a:cubicBezTo>
                    <a:cubicBezTo>
                      <a:pt x="836" y="825"/>
                      <a:pt x="849" y="827"/>
                      <a:pt x="785" y="835"/>
                    </a:cubicBezTo>
                    <a:cubicBezTo>
                      <a:pt x="758" y="843"/>
                      <a:pt x="732" y="853"/>
                      <a:pt x="705" y="861"/>
                    </a:cubicBezTo>
                    <a:cubicBezTo>
                      <a:pt x="658" y="892"/>
                      <a:pt x="666" y="888"/>
                      <a:pt x="593" y="894"/>
                    </a:cubicBezTo>
                    <a:cubicBezTo>
                      <a:pt x="499" y="890"/>
                      <a:pt x="465" y="899"/>
                      <a:pt x="394" y="874"/>
                    </a:cubicBezTo>
                    <a:cubicBezTo>
                      <a:pt x="363" y="845"/>
                      <a:pt x="343" y="814"/>
                      <a:pt x="301" y="802"/>
                    </a:cubicBezTo>
                    <a:cubicBezTo>
                      <a:pt x="254" y="752"/>
                      <a:pt x="329" y="829"/>
                      <a:pt x="268" y="775"/>
                    </a:cubicBezTo>
                    <a:cubicBezTo>
                      <a:pt x="239" y="749"/>
                      <a:pt x="231" y="727"/>
                      <a:pt x="195" y="716"/>
                    </a:cubicBezTo>
                    <a:cubicBezTo>
                      <a:pt x="164" y="683"/>
                      <a:pt x="126" y="651"/>
                      <a:pt x="90" y="623"/>
                    </a:cubicBezTo>
                    <a:cubicBezTo>
                      <a:pt x="66" y="604"/>
                      <a:pt x="55" y="579"/>
                      <a:pt x="30" y="563"/>
                    </a:cubicBezTo>
                    <a:cubicBezTo>
                      <a:pt x="23" y="539"/>
                      <a:pt x="16" y="514"/>
                      <a:pt x="10" y="490"/>
                    </a:cubicBezTo>
                    <a:cubicBezTo>
                      <a:pt x="13" y="447"/>
                      <a:pt x="0" y="338"/>
                      <a:pt x="50" y="305"/>
                    </a:cubicBezTo>
                    <a:cubicBezTo>
                      <a:pt x="65" y="281"/>
                      <a:pt x="66" y="268"/>
                      <a:pt x="90" y="252"/>
                    </a:cubicBezTo>
                    <a:cubicBezTo>
                      <a:pt x="110" y="221"/>
                      <a:pt x="130" y="207"/>
                      <a:pt x="162" y="186"/>
                    </a:cubicBezTo>
                    <a:cubicBezTo>
                      <a:pt x="189" y="168"/>
                      <a:pt x="164" y="178"/>
                      <a:pt x="189" y="159"/>
                    </a:cubicBezTo>
                    <a:cubicBezTo>
                      <a:pt x="202" y="149"/>
                      <a:pt x="218" y="145"/>
                      <a:pt x="229" y="133"/>
                    </a:cubicBezTo>
                    <a:cubicBezTo>
                      <a:pt x="253" y="108"/>
                      <a:pt x="239" y="116"/>
                      <a:pt x="268" y="106"/>
                    </a:cubicBezTo>
                    <a:cubicBezTo>
                      <a:pt x="298" y="78"/>
                      <a:pt x="264" y="106"/>
                      <a:pt x="301" y="87"/>
                    </a:cubicBezTo>
                    <a:cubicBezTo>
                      <a:pt x="314" y="80"/>
                      <a:pt x="322" y="66"/>
                      <a:pt x="335" y="60"/>
                    </a:cubicBezTo>
                    <a:cubicBezTo>
                      <a:pt x="349" y="53"/>
                      <a:pt x="366" y="52"/>
                      <a:pt x="381" y="47"/>
                    </a:cubicBezTo>
                    <a:cubicBezTo>
                      <a:pt x="439" y="28"/>
                      <a:pt x="493" y="13"/>
                      <a:pt x="553" y="0"/>
                    </a:cubicBezTo>
                    <a:cubicBezTo>
                      <a:pt x="704" y="5"/>
                      <a:pt x="848" y="17"/>
                      <a:pt x="997" y="27"/>
                    </a:cubicBezTo>
                    <a:cubicBezTo>
                      <a:pt x="1023" y="37"/>
                      <a:pt x="1040" y="61"/>
                      <a:pt x="1069" y="67"/>
                    </a:cubicBezTo>
                    <a:cubicBezTo>
                      <a:pt x="1125" y="78"/>
                      <a:pt x="1259" y="79"/>
                      <a:pt x="1281" y="80"/>
                    </a:cubicBezTo>
                    <a:cubicBezTo>
                      <a:pt x="1320" y="94"/>
                      <a:pt x="1329" y="135"/>
                      <a:pt x="1367" y="146"/>
                    </a:cubicBezTo>
                    <a:cubicBezTo>
                      <a:pt x="1384" y="161"/>
                      <a:pt x="1401" y="174"/>
                      <a:pt x="1420" y="186"/>
                    </a:cubicBezTo>
                    <a:cubicBezTo>
                      <a:pt x="1422" y="193"/>
                      <a:pt x="1426" y="199"/>
                      <a:pt x="1427" y="206"/>
                    </a:cubicBezTo>
                    <a:cubicBezTo>
                      <a:pt x="1431" y="237"/>
                      <a:pt x="1424" y="269"/>
                      <a:pt x="1434" y="298"/>
                    </a:cubicBezTo>
                    <a:cubicBezTo>
                      <a:pt x="1438" y="309"/>
                      <a:pt x="1459" y="304"/>
                      <a:pt x="1467" y="31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" name="Oval 20"/>
              <p:cNvSpPr>
                <a:spLocks noChangeArrowheads="1"/>
              </p:cNvSpPr>
              <p:nvPr/>
            </p:nvSpPr>
            <p:spPr bwMode="auto">
              <a:xfrm>
                <a:off x="1610" y="229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</p:grpSp>
        <p:sp>
          <p:nvSpPr>
            <p:cNvPr id="36" name="TextovéPole 11"/>
            <p:cNvSpPr txBox="1">
              <a:spLocks noChangeArrowheads="1"/>
            </p:cNvSpPr>
            <p:nvPr/>
          </p:nvSpPr>
          <p:spPr bwMode="auto">
            <a:xfrm>
              <a:off x="522458" y="494828"/>
              <a:ext cx="1584176" cy="9233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mtClean="0">
                  <a:solidFill>
                    <a:schemeClr val="bg1"/>
                  </a:solidFill>
                </a:rPr>
                <a:t>Constraints on transportation networks</a:t>
              </a:r>
              <a:endParaRPr lang="cs-CZ" alt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2106634" y="489350"/>
            <a:ext cx="3011046" cy="5452051"/>
            <a:chOff x="2106634" y="489350"/>
            <a:chExt cx="3011046" cy="5452051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915816" y="1628800"/>
              <a:ext cx="2201864" cy="2103441"/>
              <a:chOff x="1493" y="256"/>
              <a:chExt cx="1387" cy="1325"/>
            </a:xfrm>
          </p:grpSpPr>
          <p:sp>
            <p:nvSpPr>
              <p:cNvPr id="7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1019" y="730"/>
                <a:ext cx="12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solidFill>
                      <a:srgbClr val="990033"/>
                    </a:solidFill>
                  </a:rPr>
                  <a:t>log</a:t>
                </a:r>
                <a:r>
                  <a:rPr lang="cs-CZ" altLang="cs-CZ" sz="1400"/>
                  <a:t> </a:t>
                </a:r>
                <a:r>
                  <a:rPr lang="cs-CZ" altLang="cs-CZ" sz="1400" i="1" smtClean="0"/>
                  <a:t>Total metabolic rate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i="1" smtClean="0"/>
                  <a:t>P</a:t>
                </a:r>
                <a:endParaRPr lang="cs-CZ" altLang="cs-CZ" sz="1400" i="1"/>
              </a:p>
            </p:txBody>
          </p: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1791" y="527"/>
                <a:ext cx="1089" cy="1054"/>
                <a:chOff x="1791" y="527"/>
                <a:chExt cx="1089" cy="1054"/>
              </a:xfrm>
            </p:grpSpPr>
            <p:sp>
              <p:nvSpPr>
                <p:cNvPr id="9" name="Freeform 7"/>
                <p:cNvSpPr>
                  <a:spLocks/>
                </p:cNvSpPr>
                <p:nvPr/>
              </p:nvSpPr>
              <p:spPr bwMode="auto">
                <a:xfrm>
                  <a:off x="1791" y="527"/>
                  <a:ext cx="1044" cy="817"/>
                </a:xfrm>
                <a:custGeom>
                  <a:avLst/>
                  <a:gdLst>
                    <a:gd name="T0" fmla="*/ 0 w 1044"/>
                    <a:gd name="T1" fmla="*/ 0 h 817"/>
                    <a:gd name="T2" fmla="*/ 0 w 1044"/>
                    <a:gd name="T3" fmla="*/ 817 h 817"/>
                    <a:gd name="T4" fmla="*/ 1044 w 1044"/>
                    <a:gd name="T5" fmla="*/ 817 h 817"/>
                    <a:gd name="T6" fmla="*/ 0 60000 65536"/>
                    <a:gd name="T7" fmla="*/ 0 60000 65536"/>
                    <a:gd name="T8" fmla="*/ 0 60000 65536"/>
                    <a:gd name="T9" fmla="*/ 0 w 1044"/>
                    <a:gd name="T10" fmla="*/ 0 h 817"/>
                    <a:gd name="T11" fmla="*/ 1044 w 1044"/>
                    <a:gd name="T12" fmla="*/ 817 h 8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4" h="817">
                      <a:moveTo>
                        <a:pt x="0" y="0"/>
                      </a:moveTo>
                      <a:lnTo>
                        <a:pt x="0" y="817"/>
                      </a:lnTo>
                      <a:lnTo>
                        <a:pt x="1044" y="817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791" y="618"/>
                  <a:ext cx="1089" cy="45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154" y="1389"/>
                  <a:ext cx="3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400">
                      <a:solidFill>
                        <a:srgbClr val="990033"/>
                      </a:solidFill>
                    </a:rPr>
                    <a:t>log</a:t>
                  </a:r>
                  <a:r>
                    <a:rPr lang="cs-CZ" altLang="cs-CZ" sz="1400"/>
                    <a:t> </a:t>
                  </a:r>
                  <a:r>
                    <a:rPr lang="cs-CZ" altLang="cs-CZ" sz="1400" i="1"/>
                    <a:t>M</a:t>
                  </a:r>
                </a:p>
              </p:txBody>
            </p:sp>
            <p:sp>
              <p:nvSpPr>
                <p:cNvPr id="1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200" y="845"/>
                  <a:ext cx="56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400"/>
                    <a:t>slope 3/4</a:t>
                  </a:r>
                </a:p>
              </p:txBody>
            </p:sp>
          </p:grpSp>
        </p:grpSp>
        <p:cxnSp>
          <p:nvCxnSpPr>
            <p:cNvPr id="23" name="Přímá spojnice se šipkou 22"/>
            <p:cNvCxnSpPr/>
            <p:nvPr/>
          </p:nvCxnSpPr>
          <p:spPr>
            <a:xfrm>
              <a:off x="2267744" y="3887143"/>
              <a:ext cx="64807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33"/>
            <p:cNvGrpSpPr>
              <a:grpSpLocks/>
            </p:cNvGrpSpPr>
            <p:nvPr/>
          </p:nvGrpSpPr>
          <p:grpSpPr bwMode="auto">
            <a:xfrm>
              <a:off x="2920577" y="3647455"/>
              <a:ext cx="2125663" cy="2293946"/>
              <a:chOff x="3401" y="171"/>
              <a:chExt cx="1339" cy="1445"/>
            </a:xfrm>
          </p:grpSpPr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3696" y="527"/>
                <a:ext cx="1044" cy="817"/>
              </a:xfrm>
              <a:custGeom>
                <a:avLst/>
                <a:gdLst>
                  <a:gd name="T0" fmla="*/ 0 w 1044"/>
                  <a:gd name="T1" fmla="*/ 0 h 817"/>
                  <a:gd name="T2" fmla="*/ 0 w 1044"/>
                  <a:gd name="T3" fmla="*/ 817 h 817"/>
                  <a:gd name="T4" fmla="*/ 1044 w 1044"/>
                  <a:gd name="T5" fmla="*/ 817 h 817"/>
                  <a:gd name="T6" fmla="*/ 0 60000 65536"/>
                  <a:gd name="T7" fmla="*/ 0 60000 65536"/>
                  <a:gd name="T8" fmla="*/ 0 60000 65536"/>
                  <a:gd name="T9" fmla="*/ 0 w 1044"/>
                  <a:gd name="T10" fmla="*/ 0 h 817"/>
                  <a:gd name="T11" fmla="*/ 1044 w 1044"/>
                  <a:gd name="T12" fmla="*/ 817 h 8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4" h="817">
                    <a:moveTo>
                      <a:pt x="0" y="0"/>
                    </a:moveTo>
                    <a:lnTo>
                      <a:pt x="0" y="817"/>
                    </a:lnTo>
                    <a:lnTo>
                      <a:pt x="1044" y="81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>
                <a:off x="3696" y="935"/>
                <a:ext cx="1044" cy="18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Text Box 24"/>
              <p:cNvSpPr txBox="1">
                <a:spLocks noChangeArrowheads="1"/>
              </p:cNvSpPr>
              <p:nvPr/>
            </p:nvSpPr>
            <p:spPr bwMode="auto">
              <a:xfrm>
                <a:off x="4059" y="1389"/>
                <a:ext cx="3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solidFill>
                      <a:srgbClr val="990033"/>
                    </a:solidFill>
                  </a:rPr>
                  <a:t>log</a:t>
                </a:r>
                <a:r>
                  <a:rPr lang="cs-CZ" altLang="cs-CZ" sz="1400"/>
                  <a:t> </a:t>
                </a:r>
                <a:r>
                  <a:rPr lang="cs-CZ" altLang="cs-CZ" sz="1400" i="1"/>
                  <a:t>M</a:t>
                </a:r>
              </a:p>
            </p:txBody>
          </p:sp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 rot="16200000">
                <a:off x="2843" y="729"/>
                <a:ext cx="144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solidFill>
                      <a:srgbClr val="990033"/>
                    </a:solidFill>
                  </a:rPr>
                  <a:t>log</a:t>
                </a:r>
                <a:r>
                  <a:rPr lang="cs-CZ" altLang="cs-CZ" sz="1400"/>
                  <a:t> </a:t>
                </a:r>
                <a:r>
                  <a:rPr lang="cs-CZ" altLang="cs-CZ" sz="1400" i="1" smtClean="0"/>
                  <a:t>Relative metabolic rate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i="1" smtClean="0"/>
                  <a:t> </a:t>
                </a:r>
                <a:r>
                  <a:rPr lang="cs-CZ" altLang="cs-CZ" sz="1400" smtClean="0"/>
                  <a:t>(P/M)</a:t>
                </a:r>
                <a:endParaRPr lang="cs-CZ" altLang="cs-CZ" sz="1400"/>
              </a:p>
            </p:txBody>
          </p:sp>
          <p:sp>
            <p:nvSpPr>
              <p:cNvPr id="35" name="Text Box 30"/>
              <p:cNvSpPr txBox="1">
                <a:spLocks noChangeArrowheads="1"/>
              </p:cNvSpPr>
              <p:nvPr/>
            </p:nvSpPr>
            <p:spPr bwMode="auto">
              <a:xfrm>
                <a:off x="4105" y="845"/>
                <a:ext cx="6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/>
                  <a:t>slope -1/4</a:t>
                </a:r>
              </a:p>
            </p:txBody>
          </p:sp>
        </p:grpSp>
        <p:sp>
          <p:nvSpPr>
            <p:cNvPr id="37" name="TextovéPole 11"/>
            <p:cNvSpPr txBox="1">
              <a:spLocks noChangeArrowheads="1"/>
            </p:cNvSpPr>
            <p:nvPr/>
          </p:nvSpPr>
          <p:spPr bwMode="auto">
            <a:xfrm>
              <a:off x="3285033" y="489350"/>
              <a:ext cx="1818481" cy="9233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mtClean="0">
                  <a:solidFill>
                    <a:schemeClr val="bg1"/>
                  </a:solidFill>
                </a:rPr>
                <a:t>Scaling of metabolic rate with body mass</a:t>
              </a:r>
              <a:endParaRPr lang="cs-CZ" altLang="cs-CZ">
                <a:solidFill>
                  <a:schemeClr val="bg1"/>
                </a:solidFill>
              </a:endParaRPr>
            </a:p>
          </p:txBody>
        </p:sp>
        <p:cxnSp>
          <p:nvCxnSpPr>
            <p:cNvPr id="39" name="Přímá spojnice se šipkou 38"/>
            <p:cNvCxnSpPr>
              <a:stCxn id="36" idx="3"/>
              <a:endCxn id="37" idx="1"/>
            </p:cNvCxnSpPr>
            <p:nvPr/>
          </p:nvCxnSpPr>
          <p:spPr>
            <a:xfrm flipV="1">
              <a:off x="2106634" y="951015"/>
              <a:ext cx="1178399" cy="547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5089521" y="476672"/>
            <a:ext cx="4018983" cy="6345138"/>
            <a:chOff x="5089521" y="476672"/>
            <a:chExt cx="4018983" cy="6345138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6155387" y="1412776"/>
              <a:ext cx="2881680" cy="2528838"/>
              <a:chOff x="-33" y="157"/>
              <a:chExt cx="2913" cy="2112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157"/>
                <a:ext cx="2631" cy="2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-544" y="1217"/>
                <a:ext cx="123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solidFill>
                      <a:srgbClr val="CC3300"/>
                    </a:solidFill>
                  </a:rPr>
                  <a:t>biomass production</a:t>
                </a:r>
              </a:p>
            </p:txBody>
          </p:sp>
        </p:grp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6172299" y="4157638"/>
              <a:ext cx="2936205" cy="2664172"/>
              <a:chOff x="3107" y="164"/>
              <a:chExt cx="2563" cy="2045"/>
            </a:xfrm>
          </p:grpSpPr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164"/>
                <a:ext cx="2382" cy="2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2670" y="985"/>
                <a:ext cx="107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solidFill>
                      <a:srgbClr val="CC3300"/>
                    </a:solidFill>
                  </a:rPr>
                  <a:t>population growth</a:t>
                </a:r>
              </a:p>
            </p:txBody>
          </p:sp>
        </p:grpSp>
        <p:cxnSp>
          <p:nvCxnSpPr>
            <p:cNvPr id="26" name="Přímá spojnice se šipkou 25"/>
            <p:cNvCxnSpPr/>
            <p:nvPr/>
          </p:nvCxnSpPr>
          <p:spPr>
            <a:xfrm>
              <a:off x="5220991" y="2829397"/>
              <a:ext cx="862877" cy="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5220991" y="5149229"/>
              <a:ext cx="862877" cy="165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11"/>
            <p:cNvSpPr txBox="1">
              <a:spLocks noChangeArrowheads="1"/>
            </p:cNvSpPr>
            <p:nvPr/>
          </p:nvSpPr>
          <p:spPr bwMode="auto">
            <a:xfrm>
              <a:off x="6155881" y="476672"/>
              <a:ext cx="2881186" cy="9233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mtClean="0">
                  <a:solidFill>
                    <a:schemeClr val="bg1"/>
                  </a:solidFill>
                </a:rPr>
                <a:t>Scaling of all other rates including biomass production</a:t>
              </a:r>
              <a:endParaRPr lang="cs-CZ" altLang="cs-CZ">
                <a:solidFill>
                  <a:schemeClr val="bg1"/>
                </a:solidFill>
              </a:endParaRPr>
            </a:p>
          </p:txBody>
        </p:sp>
        <p:cxnSp>
          <p:nvCxnSpPr>
            <p:cNvPr id="40" name="Přímá spojnice se šipkou 39"/>
            <p:cNvCxnSpPr>
              <a:endCxn id="38" idx="1"/>
            </p:cNvCxnSpPr>
            <p:nvPr/>
          </p:nvCxnSpPr>
          <p:spPr>
            <a:xfrm>
              <a:off x="5089521" y="931238"/>
              <a:ext cx="1066360" cy="709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-8933" y="6550223"/>
            <a:ext cx="4820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West, </a:t>
            </a:r>
            <a:r>
              <a:rPr lang="en-US" sz="1400" smtClean="0"/>
              <a:t>Brown &amp;</a:t>
            </a:r>
            <a:r>
              <a:rPr lang="cs-CZ" sz="1400" smtClean="0"/>
              <a:t> Enquist 1997 Science, Brown et al. 2004 Ecology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15688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692696"/>
            <a:ext cx="4301025" cy="4370005"/>
            <a:chOff x="0" y="1052736"/>
            <a:chExt cx="4623096" cy="460851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292703"/>
              <a:ext cx="1483393" cy="368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736"/>
              <a:ext cx="4623096" cy="42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3"/>
          <p:cNvGrpSpPr/>
          <p:nvPr/>
        </p:nvGrpSpPr>
        <p:grpSpPr>
          <a:xfrm>
            <a:off x="1455787" y="5098147"/>
            <a:ext cx="6644605" cy="428963"/>
            <a:chOff x="1455787" y="5696693"/>
            <a:chExt cx="6644605" cy="42896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787" y="5696693"/>
              <a:ext cx="3125388" cy="418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721449"/>
              <a:ext cx="3024336" cy="40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ovéPole 11"/>
          <p:cNvSpPr txBox="1">
            <a:spLocks noChangeArrowheads="1"/>
          </p:cNvSpPr>
          <p:nvPr/>
        </p:nvSpPr>
        <p:spPr bwMode="auto">
          <a:xfrm>
            <a:off x="0" y="5732814"/>
            <a:ext cx="4499992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mtClean="0"/>
              <a:t>¾ scaling within groups but isometric scaling (k≈1) across all ekaryotes</a:t>
            </a:r>
            <a:endParaRPr lang="cs-CZ" altLang="cs-CZ"/>
          </a:p>
        </p:txBody>
      </p:sp>
      <p:grpSp>
        <p:nvGrpSpPr>
          <p:cNvPr id="10" name="Skupina 4"/>
          <p:cNvGrpSpPr/>
          <p:nvPr/>
        </p:nvGrpSpPr>
        <p:grpSpPr>
          <a:xfrm>
            <a:off x="4716016" y="814230"/>
            <a:ext cx="4320480" cy="5575235"/>
            <a:chOff x="4499992" y="892466"/>
            <a:chExt cx="4644008" cy="5879521"/>
          </a:xfrm>
        </p:grpSpPr>
        <p:grpSp>
          <p:nvGrpSpPr>
            <p:cNvPr id="11" name="Skupina 1"/>
            <p:cNvGrpSpPr/>
            <p:nvPr/>
          </p:nvGrpSpPr>
          <p:grpSpPr>
            <a:xfrm>
              <a:off x="4499992" y="892466"/>
              <a:ext cx="4644008" cy="4552758"/>
              <a:chOff x="4499992" y="1108490"/>
              <a:chExt cx="4644008" cy="4552758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2842" y="5301618"/>
                <a:ext cx="1447510" cy="359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108490"/>
                <a:ext cx="4644008" cy="4166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ovéPole 12"/>
            <p:cNvSpPr txBox="1">
              <a:spLocks noChangeArrowheads="1"/>
            </p:cNvSpPr>
            <p:nvPr/>
          </p:nvSpPr>
          <p:spPr bwMode="auto">
            <a:xfrm>
              <a:off x="4788024" y="6125656"/>
              <a:ext cx="4355976" cy="6463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mtClean="0"/>
                <a:t>¾ scaling both within groups and               across all ekaryotes</a:t>
              </a:r>
              <a:endParaRPr lang="cs-CZ" altLang="cs-CZ"/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Is metabolism really the driving process?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16" name="TextovéPole 2"/>
          <p:cNvSpPr txBox="1"/>
          <p:nvPr/>
        </p:nvSpPr>
        <p:spPr>
          <a:xfrm>
            <a:off x="4983982" y="6611779"/>
            <a:ext cx="41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smtClean="0"/>
              <a:t>Hatton, Dobson, Storch, Galbraith </a:t>
            </a:r>
            <a:r>
              <a:rPr lang="en-GB" sz="1200" smtClean="0"/>
              <a:t>&amp;</a:t>
            </a:r>
            <a:r>
              <a:rPr lang="cs-CZ" sz="1200" smtClean="0"/>
              <a:t> Loreau 2019 PNAS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31620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Is metabolism really the driving process?</a:t>
            </a:r>
            <a:endParaRPr lang="en-US" altLang="cs-CZ" sz="1800">
              <a:solidFill>
                <a:schemeClr val="bg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99" y="548680"/>
            <a:ext cx="5857581" cy="186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26" y="2663480"/>
            <a:ext cx="5929210" cy="234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5405576"/>
            <a:ext cx="2160239" cy="43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46628"/>
            <a:ext cx="5472608" cy="45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8"/>
          <p:cNvGrpSpPr/>
          <p:nvPr/>
        </p:nvGrpSpPr>
        <p:grpSpPr>
          <a:xfrm>
            <a:off x="1455787" y="5945077"/>
            <a:ext cx="5996533" cy="356955"/>
            <a:chOff x="1455787" y="5696693"/>
            <a:chExt cx="6644605" cy="428963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787" y="5696693"/>
              <a:ext cx="3125388" cy="418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721449"/>
              <a:ext cx="3024336" cy="40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ovéPole 2"/>
          <p:cNvSpPr txBox="1"/>
          <p:nvPr/>
        </p:nvSpPr>
        <p:spPr>
          <a:xfrm>
            <a:off x="4983982" y="6611779"/>
            <a:ext cx="41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smtClean="0"/>
              <a:t>Hatton, Dobson, Storch, Galbraith </a:t>
            </a:r>
            <a:r>
              <a:rPr lang="en-GB" sz="1200" smtClean="0"/>
              <a:t>&amp;</a:t>
            </a:r>
            <a:r>
              <a:rPr lang="cs-CZ" sz="1200" smtClean="0"/>
              <a:t> Loreau 2019 PNAS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113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smtClean="0">
                <a:solidFill>
                  <a:schemeClr val="bg1"/>
                </a:solidFill>
              </a:rPr>
              <a:t>Body size – important remarks</a:t>
            </a:r>
            <a:endParaRPr lang="cs-CZ" altLang="cs-CZ" sz="1600">
              <a:solidFill>
                <a:schemeClr val="bg1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23850" y="765175"/>
            <a:ext cx="83518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cs-CZ" sz="1600" smtClean="0"/>
              <a:t>Body size affects all biological rates via affecting metabolic rate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cs-CZ" sz="1600" smtClean="0"/>
              <a:t>However, ¾ scaling could be due to body mass effect on growth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cs-CZ" sz="1600" smtClean="0"/>
              <a:t>On the other hand, body mass is itselft an output of life-history optimization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cs-CZ" sz="1600" smtClean="0"/>
              <a:t>Body size is in major focus of macroecology, as it is a generally shared property, but it does not necessarily mean it is the key variable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38041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019175"/>
            <a:ext cx="424021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63713" y="6491288"/>
            <a:ext cx="164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body mass (g)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 rot="-5400000">
            <a:off x="-1173163" y="1885950"/>
            <a:ext cx="2682875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population density D (n/km)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 rot="-5400000">
            <a:off x="-1462881" y="4929981"/>
            <a:ext cx="3262312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Population energy consumption C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930899" y="1030350"/>
            <a:ext cx="39243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rgbClr val="CC3300"/>
                </a:solidFill>
              </a:rPr>
              <a:t>density		D = KM</a:t>
            </a:r>
            <a:r>
              <a:rPr lang="cs-CZ" altLang="cs-CZ" sz="2000" baseline="30000">
                <a:solidFill>
                  <a:srgbClr val="CC3300"/>
                </a:solidFill>
              </a:rPr>
              <a:t>-3/4</a:t>
            </a:r>
          </a:p>
          <a:p>
            <a:pPr eaLnBrk="1" hangingPunct="1"/>
            <a:r>
              <a:rPr lang="cs-CZ" altLang="cs-CZ" sz="2000">
                <a:solidFill>
                  <a:srgbClr val="CC3300"/>
                </a:solidFill>
              </a:rPr>
              <a:t>metabolism	P = P</a:t>
            </a:r>
            <a:r>
              <a:rPr lang="cs-CZ" altLang="cs-CZ" sz="2000" baseline="-25000">
                <a:solidFill>
                  <a:srgbClr val="CC3300"/>
                </a:solidFill>
              </a:rPr>
              <a:t>0</a:t>
            </a:r>
            <a:r>
              <a:rPr lang="cs-CZ" altLang="cs-CZ" sz="2000">
                <a:solidFill>
                  <a:srgbClr val="CC3300"/>
                </a:solidFill>
              </a:rPr>
              <a:t>M</a:t>
            </a:r>
            <a:r>
              <a:rPr lang="cs-CZ" altLang="cs-CZ" sz="2000" baseline="30000">
                <a:solidFill>
                  <a:srgbClr val="CC3300"/>
                </a:solidFill>
              </a:rPr>
              <a:t>3/4</a:t>
            </a:r>
          </a:p>
          <a:p>
            <a:pPr eaLnBrk="1" hangingPunct="1"/>
            <a:endParaRPr lang="cs-CZ" altLang="cs-CZ" sz="2000">
              <a:solidFill>
                <a:srgbClr val="CC3300"/>
              </a:solidFill>
            </a:endParaRPr>
          </a:p>
          <a:p>
            <a:pPr eaLnBrk="1" hangingPunct="1"/>
            <a:r>
              <a:rPr lang="cs-CZ" altLang="cs-CZ" sz="2000">
                <a:solidFill>
                  <a:srgbClr val="CC3300"/>
                </a:solidFill>
              </a:rPr>
              <a:t>energy		C = D×P</a:t>
            </a:r>
          </a:p>
          <a:p>
            <a:pPr eaLnBrk="1" hangingPunct="1"/>
            <a:endParaRPr lang="cs-CZ" altLang="cs-CZ" sz="2000" b="1">
              <a:solidFill>
                <a:srgbClr val="CC3300"/>
              </a:solidFill>
            </a:endParaRPr>
          </a:p>
          <a:p>
            <a:pPr eaLnBrk="1" hangingPunct="1"/>
            <a:r>
              <a:rPr lang="cs-CZ" altLang="cs-CZ" sz="2000" b="1">
                <a:solidFill>
                  <a:srgbClr val="CC3300"/>
                </a:solidFill>
              </a:rPr>
              <a:t>C</a:t>
            </a:r>
            <a:r>
              <a:rPr lang="cs-CZ" altLang="cs-CZ" sz="2000">
                <a:solidFill>
                  <a:srgbClr val="CC3300"/>
                </a:solidFill>
              </a:rPr>
              <a:t> = KM</a:t>
            </a:r>
            <a:r>
              <a:rPr lang="cs-CZ" altLang="cs-CZ" sz="2000" baseline="30000">
                <a:solidFill>
                  <a:srgbClr val="CC3300"/>
                </a:solidFill>
              </a:rPr>
              <a:t>-3/4</a:t>
            </a:r>
            <a:r>
              <a:rPr lang="cs-CZ" altLang="cs-CZ" sz="2000">
                <a:solidFill>
                  <a:srgbClr val="CC3300"/>
                </a:solidFill>
              </a:rPr>
              <a:t>P</a:t>
            </a:r>
            <a:r>
              <a:rPr lang="cs-CZ" altLang="cs-CZ" sz="2000" baseline="-25000">
                <a:solidFill>
                  <a:srgbClr val="CC3300"/>
                </a:solidFill>
              </a:rPr>
              <a:t>0</a:t>
            </a:r>
            <a:r>
              <a:rPr lang="cs-CZ" altLang="cs-CZ" sz="2000">
                <a:solidFill>
                  <a:srgbClr val="CC3300"/>
                </a:solidFill>
              </a:rPr>
              <a:t>M</a:t>
            </a:r>
            <a:r>
              <a:rPr lang="cs-CZ" altLang="cs-CZ" sz="2000" baseline="30000">
                <a:solidFill>
                  <a:srgbClr val="CC3300"/>
                </a:solidFill>
              </a:rPr>
              <a:t>3/4</a:t>
            </a:r>
            <a:r>
              <a:rPr lang="cs-CZ" altLang="cs-CZ" sz="2000">
                <a:solidFill>
                  <a:srgbClr val="CC3300"/>
                </a:solidFill>
              </a:rPr>
              <a:t> = </a:t>
            </a:r>
            <a:r>
              <a:rPr lang="cs-CZ" altLang="cs-CZ" sz="2000" b="1">
                <a:solidFill>
                  <a:srgbClr val="CC3300"/>
                </a:solidFill>
              </a:rPr>
              <a:t>KP</a:t>
            </a:r>
            <a:r>
              <a:rPr lang="cs-CZ" altLang="cs-CZ" sz="2000" b="1" baseline="-25000">
                <a:solidFill>
                  <a:srgbClr val="CC3300"/>
                </a:solidFill>
              </a:rPr>
              <a:t>0</a:t>
            </a:r>
            <a:r>
              <a:rPr lang="cs-CZ" altLang="cs-CZ" sz="2000" b="1">
                <a:solidFill>
                  <a:srgbClr val="CC3300"/>
                </a:solidFill>
              </a:rPr>
              <a:t>M</a:t>
            </a:r>
            <a:r>
              <a:rPr lang="cs-CZ" altLang="cs-CZ" sz="2000" b="1" baseline="30000">
                <a:solidFill>
                  <a:srgbClr val="CC3300"/>
                </a:solidFill>
              </a:rPr>
              <a:t>0</a:t>
            </a:r>
            <a:r>
              <a:rPr lang="cs-CZ" altLang="cs-CZ" sz="2000">
                <a:solidFill>
                  <a:srgbClr val="CC3300"/>
                </a:solidFill>
              </a:rPr>
              <a:t> = </a:t>
            </a:r>
            <a:r>
              <a:rPr lang="cs-CZ" altLang="cs-CZ" sz="2000" b="1">
                <a:solidFill>
                  <a:srgbClr val="CC3300"/>
                </a:solidFill>
              </a:rPr>
              <a:t>kP</a:t>
            </a:r>
            <a:r>
              <a:rPr lang="cs-CZ" altLang="cs-CZ" sz="2000" b="1" baseline="-25000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39012" y="3213163"/>
            <a:ext cx="2427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-173038">
              <a:defRPr/>
            </a:pPr>
            <a:r>
              <a:rPr lang="cs-CZ">
                <a:solidFill>
                  <a:srgbClr val="FF0000"/>
                </a:solidFill>
              </a:rPr>
              <a:t>Energy equivalence </a:t>
            </a:r>
            <a:r>
              <a:rPr lang="cs-CZ" smtClean="0">
                <a:solidFill>
                  <a:srgbClr val="FF0000"/>
                </a:solidFill>
              </a:rPr>
              <a:t>rule</a:t>
            </a:r>
          </a:p>
          <a:p>
            <a:pPr marL="173038" indent="-173038">
              <a:defRPr/>
            </a:pPr>
            <a:r>
              <a:rPr lang="cs-CZ" smtClean="0">
                <a:solidFill>
                  <a:srgbClr val="FF0000"/>
                </a:solidFill>
              </a:rPr>
              <a:t>(Damuth rule)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5349999" y="3249675"/>
            <a:ext cx="977900" cy="3508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Body size-abundance relationship</a:t>
            </a:r>
            <a:endParaRPr lang="cs-CZ" alt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90" y="366713"/>
            <a:ext cx="6156216" cy="212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Body size-abundance relationship</a:t>
            </a:r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12601"/>
            <a:ext cx="4329680" cy="34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32" y="6309320"/>
            <a:ext cx="2304256" cy="33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16" y="4108745"/>
            <a:ext cx="4286984" cy="222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98" y="6309320"/>
            <a:ext cx="2304256" cy="33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12"/>
          <p:cNvSpPr txBox="1">
            <a:spLocks noChangeArrowheads="1"/>
          </p:cNvSpPr>
          <p:nvPr/>
        </p:nvSpPr>
        <p:spPr bwMode="auto">
          <a:xfrm>
            <a:off x="4932040" y="3070701"/>
            <a:ext cx="4222043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mtClean="0"/>
              <a:t>EER works well for maximum densities, less for total abundance for a region</a:t>
            </a:r>
            <a:endParaRPr lang="cs-CZ" altLang="cs-CZ"/>
          </a:p>
        </p:txBody>
      </p:sp>
      <p:sp>
        <p:nvSpPr>
          <p:cNvPr id="11" name="TextovéPole 2"/>
          <p:cNvSpPr txBox="1"/>
          <p:nvPr/>
        </p:nvSpPr>
        <p:spPr>
          <a:xfrm>
            <a:off x="4983982" y="6611779"/>
            <a:ext cx="41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smtClean="0"/>
              <a:t>Hatton, Dobson, Storch, Galbraith </a:t>
            </a:r>
            <a:r>
              <a:rPr lang="en-GB" sz="1200" smtClean="0"/>
              <a:t>&amp;</a:t>
            </a:r>
            <a:r>
              <a:rPr lang="cs-CZ" sz="1200" smtClean="0"/>
              <a:t> Loreau 2019 PNAS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8827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560000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22" y="366714"/>
            <a:ext cx="2695846" cy="247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Body size-abundance relationship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4932040" y="3070701"/>
            <a:ext cx="4222043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mtClean="0"/>
              <a:t>EER works well for maximum densities, less for total abundance for a region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34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538"/>
            <a:ext cx="317341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705225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Body size-abundance relationship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1052736"/>
            <a:ext cx="38164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May be reversed (positive) for groups of closely related species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Abundances can strongly differ between taxa (flying x non-flying)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2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755650" y="2373313"/>
            <a:ext cx="7620000" cy="4484687"/>
            <a:chOff x="624" y="1056"/>
            <a:chExt cx="4656" cy="2681"/>
          </a:xfrm>
        </p:grpSpPr>
        <p:grpSp>
          <p:nvGrpSpPr>
            <p:cNvPr id="9225" name="Group 3"/>
            <p:cNvGrpSpPr>
              <a:grpSpLocks/>
            </p:cNvGrpSpPr>
            <p:nvPr/>
          </p:nvGrpSpPr>
          <p:grpSpPr bwMode="auto">
            <a:xfrm>
              <a:off x="624" y="1056"/>
              <a:ext cx="4656" cy="2457"/>
              <a:chOff x="768" y="1191"/>
              <a:chExt cx="3848" cy="1937"/>
            </a:xfrm>
          </p:grpSpPr>
          <p:pic>
            <p:nvPicPr>
              <p:cNvPr id="922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03"/>
                <a:ext cx="1952" cy="1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191"/>
                <a:ext cx="1976" cy="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" y="3600"/>
              <a:ext cx="90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0513"/>
            <a:ext cx="331788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55650" y="557360"/>
            <a:ext cx="691276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s-CZ" altLang="cs-CZ" sz="1600">
                <a:solidFill>
                  <a:srgbClr val="CC3300"/>
                </a:solidFill>
              </a:rPr>
              <a:t>Explanation: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cs-CZ" altLang="cs-CZ" sz="1600" smtClean="0"/>
              <a:t>birds </a:t>
            </a:r>
            <a:r>
              <a:rPr lang="cs-CZ" altLang="cs-CZ" sz="1600"/>
              <a:t>fly, so they must specialize to most profitable food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cs-CZ" altLang="cs-CZ" sz="1600"/>
              <a:t>birds fly, so they can afford to live in low </a:t>
            </a:r>
            <a:r>
              <a:rPr lang="cs-CZ" altLang="cs-CZ" sz="1600" smtClean="0"/>
              <a:t>densities</a:t>
            </a:r>
            <a:endParaRPr lang="cs-CZ" altLang="cs-CZ" sz="1600"/>
          </a:p>
        </p:txBody>
      </p:sp>
      <p:sp>
        <p:nvSpPr>
          <p:cNvPr id="9221" name="Oval 9"/>
          <p:cNvSpPr>
            <a:spLocks noChangeArrowheads="1"/>
          </p:cNvSpPr>
          <p:nvPr/>
        </p:nvSpPr>
        <p:spPr bwMode="auto">
          <a:xfrm rot="-1557365">
            <a:off x="1365250" y="3363913"/>
            <a:ext cx="533400" cy="1600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9222" name="Oval 10"/>
          <p:cNvSpPr>
            <a:spLocks noChangeArrowheads="1"/>
          </p:cNvSpPr>
          <p:nvPr/>
        </p:nvSpPr>
        <p:spPr bwMode="auto">
          <a:xfrm rot="-3306593">
            <a:off x="6117431" y="3412332"/>
            <a:ext cx="782637" cy="2209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Body size-abundance relationship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12" name="TextovéPole 12"/>
          <p:cNvSpPr txBox="1">
            <a:spLocks noChangeArrowheads="1"/>
          </p:cNvSpPr>
          <p:nvPr/>
        </p:nvSpPr>
        <p:spPr bwMode="auto">
          <a:xfrm>
            <a:off x="539553" y="1628800"/>
            <a:ext cx="7836098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mtClean="0"/>
              <a:t>→ Abundances do not need to be maximized! Only stability counts in evolution!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33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build="p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Species-abundance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graphicFrame>
        <p:nvGraphicFramePr>
          <p:cNvPr id="3" name="Object 22"/>
          <p:cNvGraphicFramePr>
            <a:graphicFrameLocks noChangeAspect="1"/>
          </p:cNvGraphicFramePr>
          <p:nvPr/>
        </p:nvGraphicFramePr>
        <p:xfrm>
          <a:off x="131763" y="819150"/>
          <a:ext cx="3960812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Graph" r:id="rId3" imgW="5943600" imgH="4457700" progId="STATISTICA.Graph">
                  <p:embed/>
                </p:oleObj>
              </mc:Choice>
              <mc:Fallback>
                <p:oleObj name="Graph" r:id="rId3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819150"/>
                        <a:ext cx="3960812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3"/>
          <p:cNvGraphicFramePr>
            <a:graphicFrameLocks noChangeAspect="1"/>
          </p:cNvGraphicFramePr>
          <p:nvPr/>
        </p:nvGraphicFramePr>
        <p:xfrm>
          <a:off x="119063" y="3522663"/>
          <a:ext cx="3973512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Graph" r:id="rId5" imgW="5943600" imgH="4457700" progId="STATISTICA.Graph">
                  <p:embed/>
                </p:oleObj>
              </mc:Choice>
              <mc:Fallback>
                <p:oleObj name="Graph" r:id="rId5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522663"/>
                        <a:ext cx="3973512" cy="297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1116013" y="6330950"/>
            <a:ext cx="26193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species ranked by abundance</a:t>
            </a:r>
          </a:p>
        </p:txBody>
      </p:sp>
      <p:sp>
        <p:nvSpPr>
          <p:cNvPr id="6" name="TextovéPole 36"/>
          <p:cNvSpPr txBox="1">
            <a:spLocks noChangeArrowheads="1"/>
          </p:cNvSpPr>
          <p:nvPr/>
        </p:nvSpPr>
        <p:spPr bwMode="auto">
          <a:xfrm rot="16200000">
            <a:off x="-2063750" y="3300413"/>
            <a:ext cx="45831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number of breeding pairs in the Czech republic           </a:t>
            </a:r>
          </a:p>
        </p:txBody>
      </p:sp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4595976" y="4149419"/>
            <a:ext cx="4011864" cy="2663957"/>
            <a:chOff x="4702176" y="3667036"/>
            <a:chExt cx="3555058" cy="2655977"/>
          </a:xfrm>
        </p:grpSpPr>
        <p:graphicFrame>
          <p:nvGraphicFramePr>
            <p:cNvPr id="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981266"/>
                </p:ext>
              </p:extLst>
            </p:nvPr>
          </p:nvGraphicFramePr>
          <p:xfrm>
            <a:off x="4885651" y="3667036"/>
            <a:ext cx="3371583" cy="2534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9" name="Graph" r:id="rId7" imgW="5943600" imgH="4457700" progId="STATISTICA.Graph">
                    <p:embed/>
                  </p:oleObj>
                </mc:Choice>
                <mc:Fallback>
                  <p:oleObj name="Graph" r:id="rId7" imgW="5943600" imgH="4457700" progId="STATISTICA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5651" y="3667036"/>
                          <a:ext cx="3371583" cy="2534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ovéPole 37"/>
            <p:cNvSpPr txBox="1">
              <a:spLocks noChangeArrowheads="1"/>
            </p:cNvSpPr>
            <p:nvPr/>
          </p:nvSpPr>
          <p:spPr bwMode="auto">
            <a:xfrm>
              <a:off x="5479689" y="5916147"/>
              <a:ext cx="2743561" cy="406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>
                  <a:latin typeface="Calibri" pitchFamily="34" charset="0"/>
                </a:rPr>
                <a:t>number of breeding pairs</a:t>
              </a:r>
            </a:p>
          </p:txBody>
        </p:sp>
        <p:sp>
          <p:nvSpPr>
            <p:cNvPr id="10" name="TextovéPole 38"/>
            <p:cNvSpPr txBox="1">
              <a:spLocks noChangeArrowheads="1"/>
            </p:cNvSpPr>
            <p:nvPr/>
          </p:nvSpPr>
          <p:spPr bwMode="auto">
            <a:xfrm rot="-5400000">
              <a:off x="3877571" y="4507247"/>
              <a:ext cx="2053343" cy="40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>
                  <a:latin typeface="Calibri" pitchFamily="34" charset="0"/>
                </a:rPr>
                <a:t>number of species</a:t>
              </a:r>
            </a:p>
          </p:txBody>
        </p:sp>
      </p:grpSp>
      <p:sp>
        <p:nvSpPr>
          <p:cNvPr id="12" name="TextovéPole 12"/>
          <p:cNvSpPr txBox="1">
            <a:spLocks noChangeArrowheads="1"/>
          </p:cNvSpPr>
          <p:nvPr/>
        </p:nvSpPr>
        <p:spPr bwMode="auto">
          <a:xfrm>
            <a:off x="4392272" y="366713"/>
            <a:ext cx="4716016" cy="147732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mtClean="0"/>
              <a:t>Abundances are relatively equally spread across logarithmic classes (orders of magnitude)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smtClean="0"/>
              <a:t>Most species are orders of magnitude rarer than the commonnest ones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1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3"/>
          <p:cNvSpPr>
            <a:spLocks noChangeArrowheads="1"/>
          </p:cNvSpPr>
          <p:nvPr/>
        </p:nvSpPr>
        <p:spPr bwMode="auto">
          <a:xfrm>
            <a:off x="124797" y="548680"/>
            <a:ext cx="59708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>
                <a:solidFill>
                  <a:srgbClr val="FF0000"/>
                </a:solidFill>
              </a:rPr>
              <a:t>Macroecology</a:t>
            </a:r>
            <a:r>
              <a:rPr lang="cs-CZ" altLang="cs-CZ" sz="1600"/>
              <a:t> – deals with general ecological patterns or statistical regularities observable at large spatial and temporal scales</a:t>
            </a:r>
          </a:p>
        </p:txBody>
      </p:sp>
      <p:pic>
        <p:nvPicPr>
          <p:cNvPr id="2051" name="Picture 2" descr="http://www.press.uchicago.edu/dms/ucp/books/jacket/0226/07/02260761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66713"/>
            <a:ext cx="1428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354" y="1457489"/>
            <a:ext cx="505567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solidFill>
                  <a:srgbClr val="FF0000"/>
                </a:solidFill>
              </a:rPr>
              <a:t>Typical questions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cs-CZ" sz="1600" smtClean="0"/>
              <a:t>Why </a:t>
            </a:r>
            <a:r>
              <a:rPr lang="cs-CZ" sz="1600"/>
              <a:t>so many species are rare and only a few common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cs-CZ" sz="1600"/>
              <a:t>Why most species are small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cs-CZ" sz="1600"/>
              <a:t>Why are there geographic trend in organism properties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cs-CZ" sz="1600"/>
              <a:t>Why </a:t>
            </a:r>
            <a:r>
              <a:rPr lang="cs-CZ" sz="1600" smtClean="0"/>
              <a:t>species richness decreases from the equator</a:t>
            </a:r>
            <a:endParaRPr lang="cs-CZ" sz="1600"/>
          </a:p>
        </p:txBody>
      </p:sp>
      <p:pic>
        <p:nvPicPr>
          <p:cNvPr id="2054" name="Picture 4" descr="https://s3.amazonaws.com/cms.ipressroom.com/175/files/20137/import-content/James_Br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366713"/>
            <a:ext cx="14382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4"/>
          <p:cNvSpPr txBox="1"/>
          <p:nvPr/>
        </p:nvSpPr>
        <p:spPr>
          <a:xfrm>
            <a:off x="61922" y="3060076"/>
            <a:ext cx="3197798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smtClean="0">
                <a:solidFill>
                  <a:srgbClr val="FF0000"/>
                </a:solidFill>
              </a:rPr>
              <a:t>Typically studied variables</a:t>
            </a:r>
            <a:endParaRPr lang="cs-CZ" sz="160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cs-CZ" sz="1600" smtClean="0"/>
              <a:t>Species body size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cs-CZ" sz="1600" smtClean="0"/>
              <a:t>Metabolic rate (energy flow)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cs-CZ" sz="1600" smtClean="0"/>
              <a:t>Species abundance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cs-CZ" sz="1600" smtClean="0"/>
              <a:t>Species range size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cs-CZ" sz="1600" smtClean="0"/>
          </a:p>
          <a:p>
            <a:pPr marL="285750" indent="-285750">
              <a:buFont typeface="Arial" charset="0"/>
              <a:buChar char="•"/>
              <a:defRPr/>
            </a:pPr>
            <a:r>
              <a:rPr lang="cs-CZ" sz="1600" smtClean="0"/>
              <a:t>(Biodiversity) – separate lectures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What is macroecology?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2220" y="3430904"/>
            <a:ext cx="4664482" cy="1954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smtClean="0">
                <a:solidFill>
                  <a:srgbClr val="FF0000"/>
                </a:solidFill>
              </a:rPr>
              <a:t>Distribution of body sizes</a:t>
            </a:r>
          </a:p>
          <a:p>
            <a:pPr>
              <a:spcAft>
                <a:spcPts val="600"/>
              </a:spcAft>
            </a:pPr>
            <a:r>
              <a:rPr lang="cs-CZ" sz="1600" smtClean="0">
                <a:solidFill>
                  <a:srgbClr val="FF0000"/>
                </a:solidFill>
              </a:rPr>
              <a:t>Relationship between body size and biological rates</a:t>
            </a:r>
          </a:p>
          <a:p>
            <a:pPr>
              <a:spcAft>
                <a:spcPts val="600"/>
              </a:spcAft>
            </a:pPr>
            <a:r>
              <a:rPr lang="cs-CZ" sz="1600" smtClean="0">
                <a:solidFill>
                  <a:srgbClr val="FF0000"/>
                </a:solidFill>
              </a:rPr>
              <a:t>Body size-abundance relationship</a:t>
            </a:r>
          </a:p>
          <a:p>
            <a:pPr>
              <a:spcAft>
                <a:spcPts val="600"/>
              </a:spcAft>
            </a:pPr>
            <a:r>
              <a:rPr lang="cs-CZ" sz="1600" smtClean="0">
                <a:solidFill>
                  <a:srgbClr val="FF0000"/>
                </a:solidFill>
              </a:rPr>
              <a:t>Species-abundance distribution</a:t>
            </a:r>
          </a:p>
          <a:p>
            <a:pPr>
              <a:spcAft>
                <a:spcPts val="600"/>
              </a:spcAft>
            </a:pPr>
            <a:r>
              <a:rPr lang="cs-CZ" sz="1600" smtClean="0">
                <a:solidFill>
                  <a:srgbClr val="FF0000"/>
                </a:solidFill>
              </a:rPr>
              <a:t>Range size distribution</a:t>
            </a:r>
          </a:p>
          <a:p>
            <a:pPr>
              <a:spcAft>
                <a:spcPts val="600"/>
              </a:spcAft>
            </a:pPr>
            <a:r>
              <a:rPr lang="cs-CZ" sz="1600" smtClean="0">
                <a:solidFill>
                  <a:srgbClr val="FF0000"/>
                </a:solidFill>
              </a:rPr>
              <a:t>Latutudinal trends in range size, body size, abundance</a:t>
            </a:r>
            <a:endParaRPr lang="cs-CZ" sz="16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2357" y="2516188"/>
            <a:ext cx="1551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James Brown 1995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30065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utuput of the ''radplot'' function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24"/>
            <a:ext cx="2966528" cy="29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Species-abundance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1" y="2996952"/>
            <a:ext cx="8485875" cy="374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4392272" y="366713"/>
            <a:ext cx="4716016" cy="203132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mtClean="0"/>
              <a:t>Abundances are relatively equally spread across logarithmic classes (orders of magnitude)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smtClean="0"/>
              <a:t>Most species are orders of magnitude rarer than the commonnest ones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smtClean="0"/>
              <a:t>Hyperdominance of a few species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59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Species-abundance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4155625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Unequal division of resources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Random population multiplicative processes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Extensions of the Central Limit Theorem</a:t>
            </a:r>
            <a:endParaRPr lang="cs-CZ" sz="16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6" descr="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14676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Species-abundance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4155625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Unequal division of resources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Random population multiplicative processes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Extensions of the Central Limit Theorem</a:t>
            </a:r>
            <a:endParaRPr lang="cs-CZ" sz="16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6" descr="Robert May 1936 - 2020 | Merton College, Oxf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66713"/>
            <a:ext cx="186531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29875" y="2254861"/>
            <a:ext cx="2388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Bob May (Lord May of Oxford)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3553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Species-abundance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4155625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Unequal division of resources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Random population multiplicative processes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Extensions of the Central Limit Theorem</a:t>
            </a:r>
            <a:endParaRPr lang="cs-CZ" sz="1600"/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1619250" y="3789363"/>
            <a:ext cx="288925" cy="576262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cs-CZ" altLang="cs-CZ">
              <a:latin typeface="Calibri" pitchFamily="34" charset="0"/>
            </a:endParaRP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23850" y="2636838"/>
            <a:ext cx="2546350" cy="1096962"/>
            <a:chOff x="2064" y="2114"/>
            <a:chExt cx="1604" cy="691"/>
          </a:xfrm>
        </p:grpSpPr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382" y="2251"/>
              <a:ext cx="907" cy="371"/>
            </a:xfrm>
            <a:custGeom>
              <a:avLst/>
              <a:gdLst>
                <a:gd name="T0" fmla="*/ 0 w 907"/>
                <a:gd name="T1" fmla="*/ 371 h 371"/>
                <a:gd name="T2" fmla="*/ 182 w 907"/>
                <a:gd name="T3" fmla="*/ 326 h 371"/>
                <a:gd name="T4" fmla="*/ 318 w 907"/>
                <a:gd name="T5" fmla="*/ 190 h 371"/>
                <a:gd name="T6" fmla="*/ 409 w 907"/>
                <a:gd name="T7" fmla="*/ 53 h 371"/>
                <a:gd name="T8" fmla="*/ 499 w 907"/>
                <a:gd name="T9" fmla="*/ 8 h 371"/>
                <a:gd name="T10" fmla="*/ 590 w 907"/>
                <a:gd name="T11" fmla="*/ 99 h 371"/>
                <a:gd name="T12" fmla="*/ 681 w 907"/>
                <a:gd name="T13" fmla="*/ 280 h 371"/>
                <a:gd name="T14" fmla="*/ 907 w 907"/>
                <a:gd name="T15" fmla="*/ 371 h 3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7" h="371">
                  <a:moveTo>
                    <a:pt x="0" y="371"/>
                  </a:moveTo>
                  <a:cubicBezTo>
                    <a:pt x="64" y="363"/>
                    <a:pt x="129" y="356"/>
                    <a:pt x="182" y="326"/>
                  </a:cubicBezTo>
                  <a:cubicBezTo>
                    <a:pt x="235" y="296"/>
                    <a:pt x="280" y="235"/>
                    <a:pt x="318" y="190"/>
                  </a:cubicBezTo>
                  <a:cubicBezTo>
                    <a:pt x="356" y="145"/>
                    <a:pt x="379" y="83"/>
                    <a:pt x="409" y="53"/>
                  </a:cubicBezTo>
                  <a:cubicBezTo>
                    <a:pt x="439" y="23"/>
                    <a:pt x="469" y="0"/>
                    <a:pt x="499" y="8"/>
                  </a:cubicBezTo>
                  <a:cubicBezTo>
                    <a:pt x="529" y="16"/>
                    <a:pt x="560" y="54"/>
                    <a:pt x="590" y="99"/>
                  </a:cubicBezTo>
                  <a:cubicBezTo>
                    <a:pt x="620" y="144"/>
                    <a:pt x="628" y="235"/>
                    <a:pt x="681" y="280"/>
                  </a:cubicBezTo>
                  <a:cubicBezTo>
                    <a:pt x="734" y="325"/>
                    <a:pt x="820" y="348"/>
                    <a:pt x="907" y="371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2473" y="2114"/>
              <a:ext cx="907" cy="508"/>
            </a:xfrm>
            <a:custGeom>
              <a:avLst/>
              <a:gdLst>
                <a:gd name="T0" fmla="*/ 0 w 907"/>
                <a:gd name="T1" fmla="*/ 16127 h 371"/>
                <a:gd name="T2" fmla="*/ 182 w 907"/>
                <a:gd name="T3" fmla="*/ 14156 h 371"/>
                <a:gd name="T4" fmla="*/ 318 w 907"/>
                <a:gd name="T5" fmla="*/ 8240 h 371"/>
                <a:gd name="T6" fmla="*/ 409 w 907"/>
                <a:gd name="T7" fmla="*/ 2321 h 371"/>
                <a:gd name="T8" fmla="*/ 499 w 907"/>
                <a:gd name="T9" fmla="*/ 361 h 371"/>
                <a:gd name="T10" fmla="*/ 590 w 907"/>
                <a:gd name="T11" fmla="*/ 4316 h 371"/>
                <a:gd name="T12" fmla="*/ 681 w 907"/>
                <a:gd name="T13" fmla="*/ 12139 h 371"/>
                <a:gd name="T14" fmla="*/ 907 w 907"/>
                <a:gd name="T15" fmla="*/ 16127 h 3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7" h="371">
                  <a:moveTo>
                    <a:pt x="0" y="371"/>
                  </a:moveTo>
                  <a:cubicBezTo>
                    <a:pt x="64" y="363"/>
                    <a:pt x="129" y="356"/>
                    <a:pt x="182" y="326"/>
                  </a:cubicBezTo>
                  <a:cubicBezTo>
                    <a:pt x="235" y="296"/>
                    <a:pt x="280" y="235"/>
                    <a:pt x="318" y="190"/>
                  </a:cubicBezTo>
                  <a:cubicBezTo>
                    <a:pt x="356" y="145"/>
                    <a:pt x="379" y="83"/>
                    <a:pt x="409" y="53"/>
                  </a:cubicBezTo>
                  <a:cubicBezTo>
                    <a:pt x="439" y="23"/>
                    <a:pt x="469" y="0"/>
                    <a:pt x="499" y="8"/>
                  </a:cubicBezTo>
                  <a:cubicBezTo>
                    <a:pt x="529" y="16"/>
                    <a:pt x="560" y="54"/>
                    <a:pt x="590" y="99"/>
                  </a:cubicBezTo>
                  <a:cubicBezTo>
                    <a:pt x="620" y="144"/>
                    <a:pt x="628" y="235"/>
                    <a:pt x="681" y="280"/>
                  </a:cubicBezTo>
                  <a:cubicBezTo>
                    <a:pt x="734" y="325"/>
                    <a:pt x="820" y="348"/>
                    <a:pt x="907" y="371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2427" y="2641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382" y="2613"/>
              <a:ext cx="11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>
                  <a:latin typeface="Calibri" pitchFamily="34" charset="0"/>
                </a:rPr>
                <a:t>log abundance class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064" y="2296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008000"/>
                  </a:solidFill>
                  <a:latin typeface="Calibri" pitchFamily="34" charset="0"/>
                </a:rPr>
                <a:t>lognormal</a:t>
              </a: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3062" y="2205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chemeClr val="accent2"/>
                  </a:solidFill>
                  <a:latin typeface="Calibri" pitchFamily="34" charset="0"/>
                </a:rPr>
                <a:t>lognormal</a:t>
              </a:r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827088" y="4365625"/>
            <a:ext cx="2635250" cy="1268413"/>
            <a:chOff x="2381" y="3203"/>
            <a:chExt cx="1660" cy="799"/>
          </a:xfrm>
        </p:grpSpPr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472" y="3203"/>
              <a:ext cx="817" cy="598"/>
            </a:xfrm>
            <a:custGeom>
              <a:avLst/>
              <a:gdLst>
                <a:gd name="T0" fmla="*/ 0 w 1043"/>
                <a:gd name="T1" fmla="*/ 598 h 598"/>
                <a:gd name="T2" fmla="*/ 16 w 1043"/>
                <a:gd name="T3" fmla="*/ 507 h 598"/>
                <a:gd name="T4" fmla="*/ 30 w 1043"/>
                <a:gd name="T5" fmla="*/ 280 h 598"/>
                <a:gd name="T6" fmla="*/ 34 w 1043"/>
                <a:gd name="T7" fmla="*/ 144 h 598"/>
                <a:gd name="T8" fmla="*/ 38 w 1043"/>
                <a:gd name="T9" fmla="*/ 280 h 598"/>
                <a:gd name="T10" fmla="*/ 46 w 1043"/>
                <a:gd name="T11" fmla="*/ 53 h 598"/>
                <a:gd name="T12" fmla="*/ 55 w 1043"/>
                <a:gd name="T13" fmla="*/ 598 h 5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3" h="598">
                  <a:moveTo>
                    <a:pt x="0" y="598"/>
                  </a:moveTo>
                  <a:cubicBezTo>
                    <a:pt x="113" y="579"/>
                    <a:pt x="226" y="560"/>
                    <a:pt x="317" y="507"/>
                  </a:cubicBezTo>
                  <a:cubicBezTo>
                    <a:pt x="408" y="454"/>
                    <a:pt x="491" y="340"/>
                    <a:pt x="544" y="280"/>
                  </a:cubicBezTo>
                  <a:cubicBezTo>
                    <a:pt x="597" y="220"/>
                    <a:pt x="605" y="144"/>
                    <a:pt x="635" y="144"/>
                  </a:cubicBezTo>
                  <a:cubicBezTo>
                    <a:pt x="665" y="144"/>
                    <a:pt x="687" y="295"/>
                    <a:pt x="725" y="280"/>
                  </a:cubicBezTo>
                  <a:cubicBezTo>
                    <a:pt x="763" y="265"/>
                    <a:pt x="808" y="0"/>
                    <a:pt x="861" y="53"/>
                  </a:cubicBezTo>
                  <a:cubicBezTo>
                    <a:pt x="914" y="106"/>
                    <a:pt x="978" y="352"/>
                    <a:pt x="1043" y="5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2426" y="383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381" y="3810"/>
              <a:ext cx="11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>
                  <a:latin typeface="Calibri" pitchFamily="34" charset="0"/>
                </a:rPr>
                <a:t>log abundance class</a:t>
              </a: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3243" y="3385"/>
              <a:ext cx="7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FF0000"/>
                  </a:solidFill>
                  <a:latin typeface="Calibri" pitchFamily="34" charset="0"/>
                </a:rPr>
                <a:t>not-lognormal</a:t>
              </a:r>
            </a:p>
          </p:txBody>
        </p:sp>
      </p:grpSp>
      <p:pic>
        <p:nvPicPr>
          <p:cNvPr id="19" name="Picture 3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8" y="2582862"/>
            <a:ext cx="2362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Sli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8" y="2582861"/>
            <a:ext cx="2290192" cy="172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Slid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82862"/>
            <a:ext cx="2289322" cy="172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Slid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82862"/>
            <a:ext cx="2362967" cy="17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2"/>
          <p:cNvSpPr txBox="1"/>
          <p:nvPr/>
        </p:nvSpPr>
        <p:spPr>
          <a:xfrm>
            <a:off x="4983982" y="6611779"/>
            <a:ext cx="41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smtClean="0"/>
              <a:t>Šizling, Storch et al. 2029 PNAS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3040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chemeClr val="bg1"/>
                </a:solidFill>
              </a:rPr>
              <a:t>Abundance </a:t>
            </a:r>
            <a:r>
              <a:rPr lang="cs-CZ" altLang="cs-CZ" sz="1600" smtClean="0">
                <a:solidFill>
                  <a:schemeClr val="bg1"/>
                </a:solidFill>
              </a:rPr>
              <a:t>– important remarks</a:t>
            </a:r>
            <a:endParaRPr lang="cs-CZ" altLang="cs-CZ" sz="1600">
              <a:solidFill>
                <a:schemeClr val="bg1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23850" y="765175"/>
            <a:ext cx="83518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cs-CZ" sz="1600"/>
              <a:t>Abundance is related to body </a:t>
            </a:r>
            <a:r>
              <a:rPr lang="cs-CZ" sz="1600" smtClean="0"/>
              <a:t>size, but it may mask other, more important variables determining abundance (like population </a:t>
            </a:r>
            <a:r>
              <a:rPr lang="cs-CZ" sz="1600"/>
              <a:t>growth </a:t>
            </a:r>
            <a:r>
              <a:rPr lang="cs-CZ" sz="1600" smtClean="0"/>
              <a:t>rate)</a:t>
            </a:r>
            <a:endParaRPr lang="cs-CZ" sz="1600"/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cs-CZ" sz="1600"/>
              <a:t>None of these patterns is particularly strong, abundance varies considerably in space </a:t>
            </a:r>
            <a:r>
              <a:rPr lang="cs-CZ" sz="1600" smtClean="0"/>
              <a:t>and time and we do not understand inter- as well as intraspecific variation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cs-CZ" sz="1600" smtClean="0"/>
              <a:t>Species-abundance distribution is one of most general patterns, but we lack a generally accepted universal explanation</a:t>
            </a:r>
            <a:endParaRPr lang="cs-CZ" sz="1600"/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cs-CZ" sz="1600" smtClean="0"/>
              <a:t>We </a:t>
            </a:r>
            <a:r>
              <a:rPr lang="cs-CZ" sz="1600"/>
              <a:t>entirely lack information about global species </a:t>
            </a:r>
            <a:r>
              <a:rPr lang="cs-CZ" sz="1600" smtClean="0"/>
              <a:t>abundances (in contrast to ranges)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cs-CZ" sz="1600" smtClean="0"/>
              <a:t>ABUNDANCE – A BLIND SPOT OF ECOLOGY!</a:t>
            </a:r>
            <a:endParaRPr lang="cs-CZ" sz="1600"/>
          </a:p>
        </p:txBody>
      </p:sp>
      <p:pic>
        <p:nvPicPr>
          <p:cNvPr id="4" name="Picture 2" descr="https://www.pnas.org/cms/10.1073/pnas.2117920119/asset/8c52d1bc-b198-47a0-b5db-fa368bc8c6e2/assets/images/large/pnas.2117920119fig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42657"/>
            <a:ext cx="3997074" cy="29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24128" y="3565658"/>
            <a:ext cx="3122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Global bird abundance estimates for all species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3437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Range size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2297"/>
            <a:ext cx="4067944" cy="635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1520" y="548680"/>
            <a:ext cx="427072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Consequence of link with species abundances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39" y="1867055"/>
            <a:ext cx="3910681" cy="18004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smtClean="0"/>
              <a:t>Abundance-range size relationship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Very general, but not particularly strong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Many theories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Classically explained either by niches (generalists have both large ranges and densities) or spatial population dynamics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1066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Range size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548680"/>
            <a:ext cx="427072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Consequence of link with species abundances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Result of evolutionary dynamics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2520"/>
            <a:ext cx="3947340" cy="310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Range size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548680"/>
            <a:ext cx="427072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Consequence of link with species abundances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Result of evolutionary dynamics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Barriers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" y="2060848"/>
            <a:ext cx="4399583" cy="460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942853" cy="281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18" y="3717032"/>
            <a:ext cx="3434124" cy="2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38" y="4291941"/>
            <a:ext cx="720080" cy="62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72" y="1772816"/>
            <a:ext cx="533594" cy="7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Geographic trends</a:t>
            </a:r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" y="2060848"/>
            <a:ext cx="4399583" cy="460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38" y="4291941"/>
            <a:ext cx="720080" cy="62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72" y="1772816"/>
            <a:ext cx="533594" cy="7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9"/>
          <p:cNvGrpSpPr>
            <a:grpSpLocks/>
          </p:cNvGrpSpPr>
          <p:nvPr/>
        </p:nvGrpSpPr>
        <p:grpSpPr bwMode="auto">
          <a:xfrm>
            <a:off x="5220072" y="2996952"/>
            <a:ext cx="3937380" cy="3820428"/>
            <a:chOff x="2195736" y="1568103"/>
            <a:chExt cx="4284663" cy="4021137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936" y="1568103"/>
              <a:ext cx="4208463" cy="210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581053"/>
              <a:ext cx="4284663" cy="200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51520" y="548680"/>
            <a:ext cx="475252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Rapoport </a:t>
            </a:r>
            <a:r>
              <a:rPr lang="cs-CZ" sz="1600" u="sng"/>
              <a:t>rule (smaller ranges in the tropics)</a:t>
            </a:r>
            <a:endParaRPr lang="cs-CZ" sz="1600" u="sng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Specialization in the tropics due to low seasonality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Extinction of small-range species during ice ages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Barriers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39814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Geographic trends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475252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Rapoport </a:t>
            </a:r>
            <a:r>
              <a:rPr lang="cs-CZ" sz="1600" u="sng"/>
              <a:t>rule (smaller ranges in the tropics)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Specialization in the tropics due to low seasonality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Extinction of small-range species during ice ages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Barriers</a:t>
            </a:r>
            <a:endParaRPr lang="cs-CZ" sz="1600"/>
          </a:p>
        </p:txBody>
      </p:sp>
      <p:sp>
        <p:nvSpPr>
          <p:cNvPr id="12" name="Rectangle 11"/>
          <p:cNvSpPr/>
          <p:nvPr/>
        </p:nvSpPr>
        <p:spPr>
          <a:xfrm>
            <a:off x="251520" y="2192958"/>
            <a:ext cx="496855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Bergmann rule (</a:t>
            </a:r>
            <a:r>
              <a:rPr lang="cs-CZ" sz="1600" u="sng"/>
              <a:t>larger endotherms in large latitudes)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Ability of large animals to starve longer in harsh areas</a:t>
            </a:r>
            <a:endParaRPr lang="cs-CZ" sz="160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6" y="3214255"/>
            <a:ext cx="7597074" cy="307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720080" cy="62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1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arithmic scales | MrReid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91" y="328743"/>
            <a:ext cx="4536381" cy="16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Macroecological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408" y="548680"/>
            <a:ext cx="343639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Correlations or scaling relationships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50000"/>
                  </a:schemeClr>
                </a:solidFill>
              </a:rPr>
              <a:t>Statistical distributions</a:t>
            </a:r>
            <a:endParaRPr lang="cs-CZ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27" name="Group 1026"/>
          <p:cNvGrpSpPr/>
          <p:nvPr/>
        </p:nvGrpSpPr>
        <p:grpSpPr>
          <a:xfrm>
            <a:off x="5556360" y="2519365"/>
            <a:ext cx="2531462" cy="1845739"/>
            <a:chOff x="5556360" y="2519365"/>
            <a:chExt cx="2531462" cy="1845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922610" y="2519365"/>
                  <a:ext cx="13372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latin typeface="Cambria Math"/>
                          </a:rPr>
                          <m:t>𝑎𝑥</m:t>
                        </m:r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610" y="2519365"/>
                  <a:ext cx="133722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56360" y="3223293"/>
                  <a:ext cx="25314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𝑙𝑜𝑔𝑃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latin typeface="Cambria Math"/>
                          </a:rPr>
                          <m:t>𝑘𝑙𝑜𝑔𝑀</m:t>
                        </m:r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  <m:r>
                          <a:rPr lang="cs-CZ" b="0" i="1" smtClean="0">
                            <a:latin typeface="Cambria Math"/>
                          </a:rPr>
                          <m:t>𝑙𝑜𝑔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6360" y="3223293"/>
                  <a:ext cx="253146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908002" y="3990834"/>
                  <a:ext cx="1232324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𝑃</m:t>
                        </m:r>
                        <m:r>
                          <a:rPr lang="cs-CZ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8002" y="3990834"/>
                  <a:ext cx="1232324" cy="37427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H="1">
              <a:off x="5922610" y="2807397"/>
              <a:ext cx="137806" cy="4158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24165" y="2822400"/>
              <a:ext cx="27835" cy="4008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752081" y="2822400"/>
              <a:ext cx="168144" cy="3345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140326" y="2888697"/>
              <a:ext cx="360250" cy="3345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556360" y="3223293"/>
              <a:ext cx="648072" cy="369332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val 30"/>
            <p:cNvSpPr/>
            <p:nvPr/>
          </p:nvSpPr>
          <p:spPr>
            <a:xfrm>
              <a:off x="6591223" y="3223293"/>
              <a:ext cx="549103" cy="369332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7356560" y="3223293"/>
              <a:ext cx="504056" cy="369332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251520" y="1772816"/>
            <a:ext cx="4320480" cy="4292068"/>
            <a:chOff x="251520" y="1988840"/>
            <a:chExt cx="4320480" cy="429206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88840"/>
              <a:ext cx="4320480" cy="395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5939890"/>
              <a:ext cx="1346668" cy="34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4" descr="undefin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14" y="6064884"/>
            <a:ext cx="4265995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Geographic trends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475252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Rapoport rule (smaller ranges in the tropics)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Specialization in the tropics due to low seasonality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Extinction of small-range species during ice ages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Barriers</a:t>
            </a:r>
            <a:endParaRPr lang="cs-CZ" sz="1600"/>
          </a:p>
        </p:txBody>
      </p:sp>
      <p:sp>
        <p:nvSpPr>
          <p:cNvPr id="12" name="Rectangle 11"/>
          <p:cNvSpPr/>
          <p:nvPr/>
        </p:nvSpPr>
        <p:spPr>
          <a:xfrm>
            <a:off x="251520" y="2192958"/>
            <a:ext cx="496855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Bergmann rule (larger endotherms in large latitudes)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Ability of large animals to starve longer in harsh areas</a:t>
            </a:r>
            <a:endParaRPr lang="cs-CZ" sz="1600"/>
          </a:p>
        </p:txBody>
      </p:sp>
      <p:sp>
        <p:nvSpPr>
          <p:cNvPr id="7" name="Rectangle 6"/>
          <p:cNvSpPr/>
          <p:nvPr/>
        </p:nvSpPr>
        <p:spPr>
          <a:xfrm>
            <a:off x="251520" y="3271336"/>
            <a:ext cx="49685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Density trends (population densities lower in the tropics)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Holds in trees, seems to hold in ectotherms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Pattern relatively weak and not fully consistent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37614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110536" y="1810542"/>
            <a:ext cx="1790700" cy="371513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GB" sz="1800"/>
              <a:t>range</a:t>
            </a:r>
            <a:r>
              <a:rPr lang="cs-CZ" sz="1800"/>
              <a:t> size</a:t>
            </a:r>
            <a:endParaRPr lang="en-GB" sz="1800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386136" y="1810542"/>
            <a:ext cx="1371600" cy="371513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GB" sz="1800"/>
              <a:t>density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205786" y="4782342"/>
            <a:ext cx="1600200" cy="371513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cs-CZ" sz="1800"/>
              <a:t>l</a:t>
            </a:r>
            <a:r>
              <a:rPr lang="en-GB" sz="1800"/>
              <a:t>atitude             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1462336" y="4782342"/>
            <a:ext cx="1257300" cy="371513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cs-CZ" sz="1800"/>
              <a:t>b</a:t>
            </a:r>
            <a:r>
              <a:rPr lang="en-GB" sz="1800"/>
              <a:t>ody size</a:t>
            </a:r>
          </a:p>
        </p:txBody>
      </p:sp>
      <p:cxnSp>
        <p:nvCxnSpPr>
          <p:cNvPr id="27675" name="AutoShape 27"/>
          <p:cNvCxnSpPr>
            <a:cxnSpLocks noChangeShapeType="1"/>
            <a:stCxn id="27672" idx="3"/>
            <a:endCxn id="27671" idx="1"/>
          </p:cNvCxnSpPr>
          <p:nvPr/>
        </p:nvCxnSpPr>
        <p:spPr bwMode="auto">
          <a:xfrm>
            <a:off x="2757736" y="1996299"/>
            <a:ext cx="3352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6" name="AutoShape 28"/>
          <p:cNvCxnSpPr>
            <a:cxnSpLocks noChangeShapeType="1"/>
            <a:stCxn id="27674" idx="3"/>
            <a:endCxn id="27673" idx="1"/>
          </p:cNvCxnSpPr>
          <p:nvPr/>
        </p:nvCxnSpPr>
        <p:spPr bwMode="auto">
          <a:xfrm>
            <a:off x="2719636" y="4968099"/>
            <a:ext cx="34861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7" name="AutoShape 29"/>
          <p:cNvCxnSpPr>
            <a:cxnSpLocks noChangeShapeType="1"/>
            <a:stCxn id="27672" idx="2"/>
            <a:endCxn id="27674" idx="0"/>
          </p:cNvCxnSpPr>
          <p:nvPr/>
        </p:nvCxnSpPr>
        <p:spPr bwMode="auto">
          <a:xfrm>
            <a:off x="2071936" y="2182055"/>
            <a:ext cx="19050" cy="26002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8" name="AutoShape 30"/>
          <p:cNvCxnSpPr>
            <a:cxnSpLocks noChangeShapeType="1"/>
            <a:stCxn id="27671" idx="2"/>
            <a:endCxn id="27673" idx="0"/>
          </p:cNvCxnSpPr>
          <p:nvPr/>
        </p:nvCxnSpPr>
        <p:spPr bwMode="auto">
          <a:xfrm>
            <a:off x="7005886" y="2182055"/>
            <a:ext cx="0" cy="26002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672136" y="1905792"/>
            <a:ext cx="1676400" cy="371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GB" sz="1800" smtClean="0"/>
              <a:t>Core-Satelite</a:t>
            </a:r>
            <a:endParaRPr lang="en-GB" sz="1800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3538786" y="4877592"/>
            <a:ext cx="1727117" cy="371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800"/>
              <a:t>Bergmann´s rule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129586" y="3410742"/>
            <a:ext cx="1642094" cy="371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800"/>
              <a:t>Rapoport´s rule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395536" y="3429792"/>
            <a:ext cx="2971800" cy="371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GB" sz="1800"/>
              <a:t>Energy equivalence rule</a:t>
            </a: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 flipV="1">
            <a:off x="2681536" y="2189955"/>
            <a:ext cx="3883025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2173536" y="2189955"/>
            <a:ext cx="4013200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1386136" y="1124744"/>
            <a:ext cx="6781800" cy="371476"/>
            <a:chOff x="933" y="990"/>
            <a:chExt cx="4272" cy="234"/>
          </a:xfrm>
        </p:grpSpPr>
        <p:cxnSp>
          <p:nvCxnSpPr>
            <p:cNvPr id="27685" name="AutoShape 37"/>
            <p:cNvCxnSpPr>
              <a:cxnSpLocks noChangeShapeType="1"/>
            </p:cNvCxnSpPr>
            <p:nvPr/>
          </p:nvCxnSpPr>
          <p:spPr bwMode="auto">
            <a:xfrm>
              <a:off x="933" y="1086"/>
              <a:ext cx="57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86" name="AutoShape 38"/>
            <p:cNvCxnSpPr>
              <a:cxnSpLocks noChangeShapeType="1"/>
            </p:cNvCxnSpPr>
            <p:nvPr/>
          </p:nvCxnSpPr>
          <p:spPr bwMode="auto">
            <a:xfrm>
              <a:off x="3285" y="1086"/>
              <a:ext cx="62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87" name="Text Box 39"/>
            <p:cNvSpPr txBox="1">
              <a:spLocks noChangeArrowheads="1"/>
            </p:cNvSpPr>
            <p:nvPr/>
          </p:nvSpPr>
          <p:spPr bwMode="auto">
            <a:xfrm>
              <a:off x="1509" y="990"/>
              <a:ext cx="1256" cy="2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en-GB" sz="1800"/>
                <a:t>positive correlation</a:t>
              </a:r>
            </a:p>
          </p:txBody>
        </p:sp>
        <p:sp>
          <p:nvSpPr>
            <p:cNvPr id="27688" name="Text Box 40"/>
            <p:cNvSpPr txBox="1">
              <a:spLocks noChangeArrowheads="1"/>
            </p:cNvSpPr>
            <p:nvPr/>
          </p:nvSpPr>
          <p:spPr bwMode="auto">
            <a:xfrm>
              <a:off x="3909" y="990"/>
              <a:ext cx="1296" cy="2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en-GB" sz="1800"/>
                <a:t>negative correlation</a:t>
              </a: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Overall interspecific correlations</a:t>
            </a:r>
            <a:endParaRPr lang="cs-CZ" alt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Intraspecific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40" y="3430960"/>
            <a:ext cx="2885787" cy="26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16" y="43673"/>
            <a:ext cx="4795837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7776" y="2924944"/>
            <a:ext cx="4428392" cy="3470078"/>
            <a:chOff x="-408" y="437366"/>
            <a:chExt cx="4428392" cy="3470078"/>
          </a:xfrm>
        </p:grpSpPr>
        <p:pic>
          <p:nvPicPr>
            <p:cNvPr id="24" name="Picture 2" descr="ra047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" y="437366"/>
              <a:ext cx="4428392" cy="342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 descr="mcqstellersjay.gif (10256 byte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079352"/>
              <a:ext cx="726397" cy="82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118188" y="620688"/>
            <a:ext cx="417646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Abundances highly varies within a range, only few spots with high abundance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Species distribution is aggregated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40770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Intraspecific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88" y="620688"/>
            <a:ext cx="417646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Abundances highly varies within a range, only few spots with high abundance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u="sng" smtClean="0"/>
              <a:t>Species distribution is aggregated</a:t>
            </a:r>
            <a:endParaRPr lang="cs-CZ" sz="1600" u="sng"/>
          </a:p>
        </p:txBody>
      </p:sp>
      <p:sp>
        <p:nvSpPr>
          <p:cNvPr id="4" name="TextBox 3"/>
          <p:cNvSpPr txBox="1"/>
          <p:nvPr/>
        </p:nvSpPr>
        <p:spPr>
          <a:xfrm>
            <a:off x="4932040" y="1340768"/>
            <a:ext cx="320401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Species-abundance distribution</a:t>
            </a:r>
          </a:p>
          <a:p>
            <a:r>
              <a:rPr lang="cs-CZ" sz="1400" smtClean="0"/>
              <a:t>(due to extended Central Limit Theorem)</a:t>
            </a:r>
            <a:endParaRPr lang="cs-CZ" sz="1400"/>
          </a:p>
        </p:txBody>
      </p:sp>
      <p:sp>
        <p:nvSpPr>
          <p:cNvPr id="5" name="TextBox 4"/>
          <p:cNvSpPr txBox="1"/>
          <p:nvPr/>
        </p:nvSpPr>
        <p:spPr>
          <a:xfrm>
            <a:off x="4932040" y="2132856"/>
            <a:ext cx="269939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Abundance-range size relationship</a:t>
            </a:r>
            <a:endParaRPr lang="cs-CZ" sz="1400"/>
          </a:p>
        </p:txBody>
      </p:sp>
      <p:sp>
        <p:nvSpPr>
          <p:cNvPr id="6" name="TextBox 5"/>
          <p:cNvSpPr txBox="1"/>
          <p:nvPr/>
        </p:nvSpPr>
        <p:spPr>
          <a:xfrm>
            <a:off x="4932040" y="2761764"/>
            <a:ext cx="206979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Species-area relationship</a:t>
            </a:r>
            <a:endParaRPr lang="cs-CZ" sz="1400"/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3347864" y="1412776"/>
            <a:ext cx="1584176" cy="1896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3347864" y="1412776"/>
            <a:ext cx="1584176" cy="873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1"/>
          </p:cNvCxnSpPr>
          <p:nvPr/>
        </p:nvCxnSpPr>
        <p:spPr>
          <a:xfrm>
            <a:off x="3347864" y="1412776"/>
            <a:ext cx="1584176" cy="15028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Synthetic approaches to macroecological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3" y="3429000"/>
            <a:ext cx="3312368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smtClean="0"/>
              <a:t>METE theory based on Maximum Entropy distributions (Harte 2008)</a:t>
            </a:r>
            <a:endParaRPr lang="cs-CZ" sz="1600"/>
          </a:p>
        </p:txBody>
      </p:sp>
      <p:sp>
        <p:nvSpPr>
          <p:cNvPr id="5" name="TextBox 4"/>
          <p:cNvSpPr txBox="1"/>
          <p:nvPr/>
        </p:nvSpPr>
        <p:spPr>
          <a:xfrm>
            <a:off x="539553" y="562857"/>
            <a:ext cx="269016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smtClean="0"/>
              <a:t>Neutral theory (Hubbell 2001)</a:t>
            </a:r>
            <a:endParaRPr lang="cs-CZ" sz="1600"/>
          </a:p>
        </p:txBody>
      </p:sp>
      <p:sp>
        <p:nvSpPr>
          <p:cNvPr id="6" name="TextBox 5"/>
          <p:cNvSpPr txBox="1"/>
          <p:nvPr/>
        </p:nvSpPr>
        <p:spPr>
          <a:xfrm>
            <a:off x="5148064" y="3429000"/>
            <a:ext cx="288032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smtClean="0"/>
              <a:t>Theory based on generalized fractals (Storch et al. 2008)</a:t>
            </a:r>
            <a:endParaRPr lang="cs-CZ" sz="1600"/>
          </a:p>
        </p:txBody>
      </p:sp>
      <p:pic>
        <p:nvPicPr>
          <p:cNvPr id="8" name="Picture 133" descr="Fig%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7" y="4365104"/>
            <a:ext cx="2375817" cy="24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4853" y="1138921"/>
            <a:ext cx="2741613" cy="1944216"/>
            <a:chOff x="2425" y="1888"/>
            <a:chExt cx="2771" cy="226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425" y="216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698" y="216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71" y="216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244" y="216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2425" y="243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698" y="243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971" y="243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3244" y="243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425" y="270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698" y="270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971" y="270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244" y="270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425" y="188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698" y="188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971" y="188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3244" y="188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2744" y="2206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2471" y="1934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2744" y="1934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3016" y="2206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3016" y="1934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3016" y="2206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3288" y="275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2471" y="2206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3288" y="2206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2744" y="275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2744" y="247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3288" y="247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3288" y="1934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471" y="2478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2471" y="2750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3288" y="2206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924" y="334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3197" y="334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3470" y="334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3743" y="334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2924" y="361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3197" y="361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3470" y="361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3743" y="361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2924" y="388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3197" y="388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3470" y="388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3743" y="388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2924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3197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3470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3743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2970" y="3114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3243" y="3114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3515" y="3386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auto">
            <a:xfrm>
              <a:off x="3515" y="3658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3787" y="393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auto">
            <a:xfrm>
              <a:off x="2970" y="3386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auto">
            <a:xfrm>
              <a:off x="3243" y="393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3243" y="365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3787" y="365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3787" y="3114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2970" y="3930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0" name="Oval 63"/>
            <p:cNvSpPr>
              <a:spLocks noChangeArrowheads="1"/>
            </p:cNvSpPr>
            <p:nvPr/>
          </p:nvSpPr>
          <p:spPr bwMode="auto">
            <a:xfrm>
              <a:off x="3516" y="3929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>
              <a:off x="4103" y="261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2" name="Rectangle 65"/>
            <p:cNvSpPr>
              <a:spLocks noChangeArrowheads="1"/>
            </p:cNvSpPr>
            <p:nvPr/>
          </p:nvSpPr>
          <p:spPr bwMode="auto">
            <a:xfrm>
              <a:off x="4376" y="261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3" name="Rectangle 66"/>
            <p:cNvSpPr>
              <a:spLocks noChangeArrowheads="1"/>
            </p:cNvSpPr>
            <p:nvPr/>
          </p:nvSpPr>
          <p:spPr bwMode="auto">
            <a:xfrm>
              <a:off x="4649" y="261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4" name="Rectangle 67"/>
            <p:cNvSpPr>
              <a:spLocks noChangeArrowheads="1"/>
            </p:cNvSpPr>
            <p:nvPr/>
          </p:nvSpPr>
          <p:spPr bwMode="auto">
            <a:xfrm>
              <a:off x="4922" y="261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>
              <a:off x="4103" y="2886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6" name="Rectangle 69"/>
            <p:cNvSpPr>
              <a:spLocks noChangeArrowheads="1"/>
            </p:cNvSpPr>
            <p:nvPr/>
          </p:nvSpPr>
          <p:spPr bwMode="auto">
            <a:xfrm>
              <a:off x="4376" y="2886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4649" y="2886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8" name="Rectangle 71"/>
            <p:cNvSpPr>
              <a:spLocks noChangeArrowheads="1"/>
            </p:cNvSpPr>
            <p:nvPr/>
          </p:nvSpPr>
          <p:spPr bwMode="auto">
            <a:xfrm>
              <a:off x="4922" y="2886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9" name="Rectangle 72"/>
            <p:cNvSpPr>
              <a:spLocks noChangeArrowheads="1"/>
            </p:cNvSpPr>
            <p:nvPr/>
          </p:nvSpPr>
          <p:spPr bwMode="auto">
            <a:xfrm>
              <a:off x="4103" y="315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0" name="Rectangle 73"/>
            <p:cNvSpPr>
              <a:spLocks noChangeArrowheads="1"/>
            </p:cNvSpPr>
            <p:nvPr/>
          </p:nvSpPr>
          <p:spPr bwMode="auto">
            <a:xfrm>
              <a:off x="4376" y="315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1" name="Rectangle 74"/>
            <p:cNvSpPr>
              <a:spLocks noChangeArrowheads="1"/>
            </p:cNvSpPr>
            <p:nvPr/>
          </p:nvSpPr>
          <p:spPr bwMode="auto">
            <a:xfrm>
              <a:off x="4649" y="315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2" name="Rectangle 75"/>
            <p:cNvSpPr>
              <a:spLocks noChangeArrowheads="1"/>
            </p:cNvSpPr>
            <p:nvPr/>
          </p:nvSpPr>
          <p:spPr bwMode="auto">
            <a:xfrm>
              <a:off x="4922" y="315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3" name="Rectangle 76"/>
            <p:cNvSpPr>
              <a:spLocks noChangeArrowheads="1"/>
            </p:cNvSpPr>
            <p:nvPr/>
          </p:nvSpPr>
          <p:spPr bwMode="auto">
            <a:xfrm>
              <a:off x="4103" y="234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4" name="Rectangle 77"/>
            <p:cNvSpPr>
              <a:spLocks noChangeArrowheads="1"/>
            </p:cNvSpPr>
            <p:nvPr/>
          </p:nvSpPr>
          <p:spPr bwMode="auto">
            <a:xfrm>
              <a:off x="4376" y="234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5" name="Rectangle 78"/>
            <p:cNvSpPr>
              <a:spLocks noChangeArrowheads="1"/>
            </p:cNvSpPr>
            <p:nvPr/>
          </p:nvSpPr>
          <p:spPr bwMode="auto">
            <a:xfrm>
              <a:off x="4649" y="234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6" name="Rectangle 79"/>
            <p:cNvSpPr>
              <a:spLocks noChangeArrowheads="1"/>
            </p:cNvSpPr>
            <p:nvPr/>
          </p:nvSpPr>
          <p:spPr bwMode="auto">
            <a:xfrm>
              <a:off x="4922" y="234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4422" y="266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8" name="Oval 81"/>
            <p:cNvSpPr>
              <a:spLocks noChangeArrowheads="1"/>
            </p:cNvSpPr>
            <p:nvPr/>
          </p:nvSpPr>
          <p:spPr bwMode="auto">
            <a:xfrm>
              <a:off x="4149" y="2388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9" name="Oval 82"/>
            <p:cNvSpPr>
              <a:spLocks noChangeArrowheads="1"/>
            </p:cNvSpPr>
            <p:nvPr/>
          </p:nvSpPr>
          <p:spPr bwMode="auto">
            <a:xfrm>
              <a:off x="4422" y="2388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0" name="Oval 83"/>
            <p:cNvSpPr>
              <a:spLocks noChangeArrowheads="1"/>
            </p:cNvSpPr>
            <p:nvPr/>
          </p:nvSpPr>
          <p:spPr bwMode="auto">
            <a:xfrm>
              <a:off x="4694" y="2660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1" name="Oval 84"/>
            <p:cNvSpPr>
              <a:spLocks noChangeArrowheads="1"/>
            </p:cNvSpPr>
            <p:nvPr/>
          </p:nvSpPr>
          <p:spPr bwMode="auto">
            <a:xfrm>
              <a:off x="4694" y="2388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2" name="Oval 85"/>
            <p:cNvSpPr>
              <a:spLocks noChangeArrowheads="1"/>
            </p:cNvSpPr>
            <p:nvPr/>
          </p:nvSpPr>
          <p:spPr bwMode="auto">
            <a:xfrm>
              <a:off x="4694" y="2932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3" name="Oval 86"/>
            <p:cNvSpPr>
              <a:spLocks noChangeArrowheads="1"/>
            </p:cNvSpPr>
            <p:nvPr/>
          </p:nvSpPr>
          <p:spPr bwMode="auto">
            <a:xfrm>
              <a:off x="4966" y="3204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4" name="Oval 87"/>
            <p:cNvSpPr>
              <a:spLocks noChangeArrowheads="1"/>
            </p:cNvSpPr>
            <p:nvPr/>
          </p:nvSpPr>
          <p:spPr bwMode="auto">
            <a:xfrm>
              <a:off x="4149" y="266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5" name="Oval 88"/>
            <p:cNvSpPr>
              <a:spLocks noChangeArrowheads="1"/>
            </p:cNvSpPr>
            <p:nvPr/>
          </p:nvSpPr>
          <p:spPr bwMode="auto">
            <a:xfrm>
              <a:off x="4966" y="266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6" name="Oval 89"/>
            <p:cNvSpPr>
              <a:spLocks noChangeArrowheads="1"/>
            </p:cNvSpPr>
            <p:nvPr/>
          </p:nvSpPr>
          <p:spPr bwMode="auto">
            <a:xfrm>
              <a:off x="4422" y="3204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7" name="Oval 90"/>
            <p:cNvSpPr>
              <a:spLocks noChangeArrowheads="1"/>
            </p:cNvSpPr>
            <p:nvPr/>
          </p:nvSpPr>
          <p:spPr bwMode="auto">
            <a:xfrm>
              <a:off x="4422" y="2932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8" name="Oval 91"/>
            <p:cNvSpPr>
              <a:spLocks noChangeArrowheads="1"/>
            </p:cNvSpPr>
            <p:nvPr/>
          </p:nvSpPr>
          <p:spPr bwMode="auto">
            <a:xfrm>
              <a:off x="4966" y="2932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9" name="Oval 92"/>
            <p:cNvSpPr>
              <a:spLocks noChangeArrowheads="1"/>
            </p:cNvSpPr>
            <p:nvPr/>
          </p:nvSpPr>
          <p:spPr bwMode="auto">
            <a:xfrm>
              <a:off x="4966" y="238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0" name="Oval 93"/>
            <p:cNvSpPr>
              <a:spLocks noChangeArrowheads="1"/>
            </p:cNvSpPr>
            <p:nvPr/>
          </p:nvSpPr>
          <p:spPr bwMode="auto">
            <a:xfrm>
              <a:off x="4149" y="2932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1" name="Oval 94"/>
            <p:cNvSpPr>
              <a:spLocks noChangeArrowheads="1"/>
            </p:cNvSpPr>
            <p:nvPr/>
          </p:nvSpPr>
          <p:spPr bwMode="auto">
            <a:xfrm>
              <a:off x="4149" y="3204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2" name="Oval 95"/>
            <p:cNvSpPr>
              <a:spLocks noChangeArrowheads="1"/>
            </p:cNvSpPr>
            <p:nvPr/>
          </p:nvSpPr>
          <p:spPr bwMode="auto">
            <a:xfrm>
              <a:off x="4695" y="3203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3" name="Oval 96"/>
            <p:cNvSpPr>
              <a:spLocks noChangeArrowheads="1"/>
            </p:cNvSpPr>
            <p:nvPr/>
          </p:nvSpPr>
          <p:spPr bwMode="auto">
            <a:xfrm>
              <a:off x="3288" y="2750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4" name="Oval 97"/>
            <p:cNvSpPr>
              <a:spLocks noChangeArrowheads="1"/>
            </p:cNvSpPr>
            <p:nvPr/>
          </p:nvSpPr>
          <p:spPr bwMode="auto">
            <a:xfrm>
              <a:off x="2471" y="2206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5" name="Oval 98"/>
            <p:cNvSpPr>
              <a:spLocks noChangeArrowheads="1"/>
            </p:cNvSpPr>
            <p:nvPr/>
          </p:nvSpPr>
          <p:spPr bwMode="auto">
            <a:xfrm>
              <a:off x="2744" y="1934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6" name="Oval 99"/>
            <p:cNvSpPr>
              <a:spLocks noChangeArrowheads="1"/>
            </p:cNvSpPr>
            <p:nvPr/>
          </p:nvSpPr>
          <p:spPr bwMode="auto">
            <a:xfrm>
              <a:off x="3016" y="275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7" name="Oval 100"/>
            <p:cNvSpPr>
              <a:spLocks noChangeArrowheads="1"/>
            </p:cNvSpPr>
            <p:nvPr/>
          </p:nvSpPr>
          <p:spPr bwMode="auto">
            <a:xfrm>
              <a:off x="3016" y="2478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8" name="Oval 101"/>
            <p:cNvSpPr>
              <a:spLocks noChangeArrowheads="1"/>
            </p:cNvSpPr>
            <p:nvPr/>
          </p:nvSpPr>
          <p:spPr bwMode="auto">
            <a:xfrm>
              <a:off x="2974" y="365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9" name="Oval 102"/>
            <p:cNvSpPr>
              <a:spLocks noChangeArrowheads="1"/>
            </p:cNvSpPr>
            <p:nvPr/>
          </p:nvSpPr>
          <p:spPr bwMode="auto">
            <a:xfrm>
              <a:off x="3518" y="3114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10" name="Oval 103"/>
            <p:cNvSpPr>
              <a:spLocks noChangeArrowheads="1"/>
            </p:cNvSpPr>
            <p:nvPr/>
          </p:nvSpPr>
          <p:spPr bwMode="auto">
            <a:xfrm>
              <a:off x="3246" y="3930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11" name="Oval 104"/>
            <p:cNvSpPr>
              <a:spLocks noChangeArrowheads="1"/>
            </p:cNvSpPr>
            <p:nvPr/>
          </p:nvSpPr>
          <p:spPr bwMode="auto">
            <a:xfrm>
              <a:off x="3791" y="3386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12" name="Oval 105"/>
            <p:cNvSpPr>
              <a:spLocks noChangeArrowheads="1"/>
            </p:cNvSpPr>
            <p:nvPr/>
          </p:nvSpPr>
          <p:spPr bwMode="auto">
            <a:xfrm>
              <a:off x="3246" y="3386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13" name="Oval 106"/>
            <p:cNvSpPr>
              <a:spLocks noChangeArrowheads="1"/>
            </p:cNvSpPr>
            <p:nvPr/>
          </p:nvSpPr>
          <p:spPr bwMode="auto">
            <a:xfrm>
              <a:off x="4150" y="3204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9" y="4365104"/>
            <a:ext cx="3792633" cy="227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0830" y="453429"/>
            <a:ext cx="2022029" cy="362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5148065" y="548680"/>
            <a:ext cx="3672407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smtClean="0"/>
              <a:t>Theory based on peaked species distributions within ranges (McGill 2003)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4531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Synthetic approaches to macroecological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20688"/>
            <a:ext cx="5319148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General principles</a:t>
            </a:r>
            <a:r>
              <a:rPr lang="cs-CZ" sz="1600" smtClean="0"/>
              <a:t>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Multiplicative nature of biological processes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Energetic </a:t>
            </a:r>
            <a:r>
              <a:rPr lang="cs-CZ" sz="1600"/>
              <a:t>considerations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/>
              <a:t>Niches (species differ in their relationship to environment)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Spatial aggregation of individuals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Spatial dynamics</a:t>
            </a:r>
            <a:endParaRPr lang="cs-CZ" sz="1600"/>
          </a:p>
        </p:txBody>
      </p:sp>
      <p:pic>
        <p:nvPicPr>
          <p:cNvPr id="115" name="Picture 4" descr="© Walton Ford, Nila, 200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87" y="2924944"/>
            <a:ext cx="5228237" cy="354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arithmic scales | MrReid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91" y="328743"/>
            <a:ext cx="4536381" cy="16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iro.medium.com/v2/resize:fit:719/1*zP1Yvbq-R0J8sV1yoHmYz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96" y="2564904"/>
            <a:ext cx="4126399" cy="27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Macroecological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408" y="548680"/>
            <a:ext cx="343639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50000"/>
                  </a:schemeClr>
                </a:solidFill>
              </a:rPr>
              <a:t>Correlations or scaling relationships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Statistical distributions</a:t>
            </a:r>
            <a:endParaRPr lang="cs-CZ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43808" y="6011996"/>
                <a:ext cx="2572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𝑙𝑜𝑔𝑋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𝑙𝑜𝑔𝑌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log</m:t>
                      </m:r>
                      <m:r>
                        <a:rPr lang="cs-CZ" b="0" i="1" smtClean="0">
                          <a:latin typeface="Cambria Math"/>
                        </a:rPr>
                        <m:t>⁡(</m:t>
                      </m:r>
                      <m:r>
                        <a:rPr lang="cs-CZ" b="0" i="1" smtClean="0">
                          <a:latin typeface="Cambria Math"/>
                        </a:rPr>
                        <m:t>𝑋𝑌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011996"/>
                <a:ext cx="257243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8" y="2282673"/>
            <a:ext cx="3811906" cy="340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Body size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3" name="Picture 11" descr="http://upload.wikimedia.org/wikipedia/commons/6/6e/North_american_land_mammals_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64" y="1695250"/>
            <a:ext cx="4687985" cy="460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76672"/>
            <a:ext cx="43924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Null (macroevolutionary) hypothesis: Result of random multiplicative evolution of body size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42597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Body size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76672"/>
            <a:ext cx="43924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Null (macroevolutionary) hypothesis: Result of random multiplicative evolution of body size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cs-CZ" sz="160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37061"/>
            <a:ext cx="6227762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6689" y="799837"/>
            <a:ext cx="439248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smtClean="0"/>
              <a:t>But the distribution is more right-skewed and the ancestor is not always small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4564" y="6571937"/>
            <a:ext cx="84991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smtClean="0"/>
              <a:t>body mass</a:t>
            </a:r>
            <a:endParaRPr lang="cs-CZ" sz="1200"/>
          </a:p>
        </p:txBody>
      </p:sp>
      <p:sp>
        <p:nvSpPr>
          <p:cNvPr id="7" name="TextBox 6"/>
          <p:cNvSpPr txBox="1"/>
          <p:nvPr/>
        </p:nvSpPr>
        <p:spPr>
          <a:xfrm>
            <a:off x="7250479" y="6597352"/>
            <a:ext cx="84991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smtClean="0"/>
              <a:t>body mass</a:t>
            </a:r>
            <a:endParaRPr lang="cs-CZ" sz="120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404534" y="5685703"/>
            <a:ext cx="133402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smtClean="0"/>
              <a:t>number of species</a:t>
            </a:r>
            <a:endParaRPr lang="cs-CZ" sz="120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469926" y="3381867"/>
            <a:ext cx="1046828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time</a:t>
            </a:r>
            <a:endParaRPr lang="cs-CZ" sz="120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566690" y="5757711"/>
            <a:ext cx="13340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smtClean="0"/>
              <a:t>number of species</a:t>
            </a:r>
            <a:endParaRPr lang="cs-CZ" sz="120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627246" y="3453875"/>
            <a:ext cx="10468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time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5765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Body size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47014" y="2509281"/>
            <a:ext cx="3725862" cy="2901950"/>
            <a:chOff x="3061" y="73"/>
            <a:chExt cx="2125" cy="1692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3107" y="479"/>
              <a:ext cx="1995" cy="1286"/>
              <a:chOff x="3107" y="479"/>
              <a:chExt cx="1995" cy="1286"/>
            </a:xfrm>
          </p:grpSpPr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3107" y="617"/>
                <a:ext cx="408" cy="40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3651" y="617"/>
                <a:ext cx="408" cy="40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4195" y="617"/>
                <a:ext cx="408" cy="40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4694" y="617"/>
                <a:ext cx="408" cy="40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3152" y="1162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3651" y="1162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3878" y="1162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4241" y="1162"/>
                <a:ext cx="181" cy="18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>
                <a:off x="4468" y="1162"/>
                <a:ext cx="181" cy="18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4" name="Oval 16"/>
              <p:cNvSpPr>
                <a:spLocks noChangeArrowheads="1"/>
              </p:cNvSpPr>
              <p:nvPr/>
            </p:nvSpPr>
            <p:spPr bwMode="auto">
              <a:xfrm>
                <a:off x="4694" y="1162"/>
                <a:ext cx="181" cy="18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4921" y="1162"/>
                <a:ext cx="181" cy="18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3198" y="1434"/>
                <a:ext cx="91" cy="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3198" y="1570"/>
                <a:ext cx="91" cy="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auto">
              <a:xfrm>
                <a:off x="3424" y="1434"/>
                <a:ext cx="91" cy="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auto">
              <a:xfrm>
                <a:off x="3424" y="1570"/>
                <a:ext cx="91" cy="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auto">
              <a:xfrm>
                <a:off x="3696" y="1389"/>
                <a:ext cx="91" cy="9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1" name="Oval 26"/>
              <p:cNvSpPr>
                <a:spLocks noChangeArrowheads="1"/>
              </p:cNvSpPr>
              <p:nvPr/>
            </p:nvSpPr>
            <p:spPr bwMode="auto">
              <a:xfrm>
                <a:off x="3696" y="1570"/>
                <a:ext cx="91" cy="9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2" name="Oval 27"/>
              <p:cNvSpPr>
                <a:spLocks noChangeArrowheads="1"/>
              </p:cNvSpPr>
              <p:nvPr/>
            </p:nvSpPr>
            <p:spPr bwMode="auto">
              <a:xfrm>
                <a:off x="3923" y="1389"/>
                <a:ext cx="91" cy="9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3" name="Oval 28"/>
              <p:cNvSpPr>
                <a:spLocks noChangeArrowheads="1"/>
              </p:cNvSpPr>
              <p:nvPr/>
            </p:nvSpPr>
            <p:spPr bwMode="auto">
              <a:xfrm>
                <a:off x="3923" y="1570"/>
                <a:ext cx="91" cy="92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4" name="Oval 29"/>
              <p:cNvSpPr>
                <a:spLocks noChangeArrowheads="1"/>
              </p:cNvSpPr>
              <p:nvPr/>
            </p:nvSpPr>
            <p:spPr bwMode="auto">
              <a:xfrm>
                <a:off x="4286" y="1389"/>
                <a:ext cx="91" cy="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4468" y="1389"/>
                <a:ext cx="91" cy="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4286" y="1570"/>
                <a:ext cx="91" cy="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4468" y="1570"/>
                <a:ext cx="91" cy="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8" name="Oval 33"/>
              <p:cNvSpPr>
                <a:spLocks noChangeArrowheads="1"/>
              </p:cNvSpPr>
              <p:nvPr/>
            </p:nvSpPr>
            <p:spPr bwMode="auto">
              <a:xfrm>
                <a:off x="4740" y="1389"/>
                <a:ext cx="91" cy="92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9" name="Oval 34"/>
              <p:cNvSpPr>
                <a:spLocks noChangeArrowheads="1"/>
              </p:cNvSpPr>
              <p:nvPr/>
            </p:nvSpPr>
            <p:spPr bwMode="auto">
              <a:xfrm>
                <a:off x="4967" y="1389"/>
                <a:ext cx="91" cy="92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40" name="Oval 35"/>
              <p:cNvSpPr>
                <a:spLocks noChangeArrowheads="1"/>
              </p:cNvSpPr>
              <p:nvPr/>
            </p:nvSpPr>
            <p:spPr bwMode="auto">
              <a:xfrm>
                <a:off x="4740" y="1570"/>
                <a:ext cx="91" cy="92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41" name="Oval 36"/>
              <p:cNvSpPr>
                <a:spLocks noChangeArrowheads="1"/>
              </p:cNvSpPr>
              <p:nvPr/>
            </p:nvSpPr>
            <p:spPr bwMode="auto">
              <a:xfrm>
                <a:off x="4967" y="1570"/>
                <a:ext cx="91" cy="92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>
                <a:off x="4150" y="482"/>
                <a:ext cx="0" cy="1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flipH="1">
                <a:off x="4662" y="479"/>
                <a:ext cx="8" cy="12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3584" y="493"/>
                <a:ext cx="6" cy="1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" name="Text Box 44"/>
            <p:cNvSpPr txBox="1">
              <a:spLocks noChangeArrowheads="1"/>
            </p:cNvSpPr>
            <p:nvPr/>
          </p:nvSpPr>
          <p:spPr bwMode="auto">
            <a:xfrm>
              <a:off x="3230" y="101"/>
              <a:ext cx="52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/>
                <a:t>biome A</a:t>
              </a:r>
              <a:endParaRPr lang="en-US" altLang="cs-CZ" sz="1600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auto">
            <a:xfrm>
              <a:off x="4286" y="73"/>
              <a:ext cx="53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/>
                <a:t>biome B</a:t>
              </a:r>
              <a:endParaRPr lang="en-US" altLang="cs-CZ" sz="1600"/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3061" y="272"/>
              <a:ext cx="49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/>
                <a:t>habitat 1</a:t>
              </a:r>
              <a:endParaRPr lang="en-US" altLang="cs-CZ" sz="1400"/>
            </a:p>
          </p:txBody>
        </p:sp>
        <p:sp>
          <p:nvSpPr>
            <p:cNvPr id="11" name="Text Box 47"/>
            <p:cNvSpPr txBox="1">
              <a:spLocks noChangeArrowheads="1"/>
            </p:cNvSpPr>
            <p:nvPr/>
          </p:nvSpPr>
          <p:spPr bwMode="auto">
            <a:xfrm>
              <a:off x="3606" y="290"/>
              <a:ext cx="49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/>
                <a:t>habitat 2</a:t>
              </a:r>
              <a:endParaRPr lang="en-US" altLang="cs-CZ" sz="1400"/>
            </a:p>
          </p:txBody>
        </p:sp>
        <p:sp>
          <p:nvSpPr>
            <p:cNvPr id="12" name="Text Box 48"/>
            <p:cNvSpPr txBox="1">
              <a:spLocks noChangeArrowheads="1"/>
            </p:cNvSpPr>
            <p:nvPr/>
          </p:nvSpPr>
          <p:spPr bwMode="auto">
            <a:xfrm>
              <a:off x="4150" y="290"/>
              <a:ext cx="49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/>
                <a:t>habitat 3</a:t>
              </a:r>
              <a:endParaRPr lang="en-US" altLang="cs-CZ" sz="1400"/>
            </a:p>
          </p:txBody>
        </p:sp>
        <p:sp>
          <p:nvSpPr>
            <p:cNvPr id="13" name="Text Box 49"/>
            <p:cNvSpPr txBox="1">
              <a:spLocks noChangeArrowheads="1"/>
            </p:cNvSpPr>
            <p:nvPr/>
          </p:nvSpPr>
          <p:spPr bwMode="auto">
            <a:xfrm>
              <a:off x="4694" y="290"/>
              <a:ext cx="4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/>
                <a:t>habitat 4</a:t>
              </a:r>
              <a:endParaRPr lang="en-US" altLang="cs-CZ" sz="1400"/>
            </a:p>
          </p:txBody>
        </p:sp>
      </p:grpSp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85" y="2276872"/>
            <a:ext cx="40671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7504" y="476672"/>
            <a:ext cx="43924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Null (macroevolutionary) hypothesis: Result of random multiplicative evolution of body size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/>
              <a:t>Ecological explanation: Large species cannot be </a:t>
            </a:r>
            <a:r>
              <a:rPr lang="cs-CZ" sz="1600" smtClean="0"/>
              <a:t>specialized and have viable populations</a:t>
            </a:r>
            <a:endParaRPr lang="cs-CZ" sz="160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cs-CZ" sz="160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cs-CZ" sz="1600"/>
          </a:p>
        </p:txBody>
      </p:sp>
      <p:sp>
        <p:nvSpPr>
          <p:cNvPr id="47" name="TextBox 46"/>
          <p:cNvSpPr txBox="1"/>
          <p:nvPr/>
        </p:nvSpPr>
        <p:spPr>
          <a:xfrm>
            <a:off x="4586689" y="799837"/>
            <a:ext cx="439248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smtClean="0"/>
              <a:t>But the distribution is more right-skewed and the ancestor is not always small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86688" y="1384612"/>
            <a:ext cx="439248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smtClean="0"/>
              <a:t>But it does not explain unimodality of the distribution and its relationship to domain area</a:t>
            </a:r>
          </a:p>
        </p:txBody>
      </p:sp>
    </p:spTree>
    <p:extLst>
      <p:ext uri="{BB962C8B-B14F-4D97-AF65-F5344CB8AC3E}">
        <p14:creationId xmlns:p14="http://schemas.microsoft.com/office/powerpoint/2010/main" val="18713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Body size distribution</a:t>
            </a:r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424551" cy="339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6" y="3212976"/>
            <a:ext cx="37084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ovéPole 4"/>
          <p:cNvSpPr txBox="1"/>
          <p:nvPr/>
        </p:nvSpPr>
        <p:spPr>
          <a:xfrm>
            <a:off x="2585771" y="6273676"/>
            <a:ext cx="1209675" cy="30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/>
              <a:t>body size (g)</a:t>
            </a:r>
          </a:p>
        </p:txBody>
      </p:sp>
      <p:sp>
        <p:nvSpPr>
          <p:cNvPr id="50" name="TextovéPole 14"/>
          <p:cNvSpPr txBox="1"/>
          <p:nvPr/>
        </p:nvSpPr>
        <p:spPr>
          <a:xfrm>
            <a:off x="5652120" y="6325643"/>
            <a:ext cx="252032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/>
              <a:t>body size at the mainland (g)</a:t>
            </a:r>
          </a:p>
        </p:txBody>
      </p:sp>
      <p:sp>
        <p:nvSpPr>
          <p:cNvPr id="51" name="TextovéPole 15"/>
          <p:cNvSpPr txBox="1"/>
          <p:nvPr/>
        </p:nvSpPr>
        <p:spPr>
          <a:xfrm rot="16200000">
            <a:off x="3523082" y="4810466"/>
            <a:ext cx="323104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/>
              <a:t>relative change of body size on island (</a:t>
            </a:r>
            <a:r>
              <a:rPr lang="en-US" sz="1400"/>
              <a:t>%</a:t>
            </a:r>
            <a:r>
              <a:rPr lang="cs-CZ" sz="1400"/>
              <a:t>)</a:t>
            </a:r>
          </a:p>
        </p:txBody>
      </p:sp>
      <p:sp>
        <p:nvSpPr>
          <p:cNvPr id="52" name="TextovéPole 16"/>
          <p:cNvSpPr txBox="1"/>
          <p:nvPr/>
        </p:nvSpPr>
        <p:spPr>
          <a:xfrm rot="16200000">
            <a:off x="389465" y="4142457"/>
            <a:ext cx="1646238" cy="30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/>
              <a:t>number of species</a:t>
            </a:r>
          </a:p>
        </p:txBody>
      </p:sp>
      <p:sp>
        <p:nvSpPr>
          <p:cNvPr id="53" name="TextovéPole 17"/>
          <p:cNvSpPr txBox="1">
            <a:spLocks noChangeArrowheads="1"/>
          </p:cNvSpPr>
          <p:nvPr/>
        </p:nvSpPr>
        <p:spPr bwMode="auto">
          <a:xfrm rot="16200000">
            <a:off x="3323959" y="4549651"/>
            <a:ext cx="1905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    reproductive power</a:t>
            </a:r>
          </a:p>
        </p:txBody>
      </p:sp>
      <p:cxnSp>
        <p:nvCxnSpPr>
          <p:cNvPr id="54" name="Přímá spojnice se šipkou 10"/>
          <p:cNvCxnSpPr>
            <a:stCxn id="53" idx="0"/>
          </p:cNvCxnSpPr>
          <p:nvPr/>
        </p:nvCxnSpPr>
        <p:spPr>
          <a:xfrm flipH="1">
            <a:off x="3190609" y="4703639"/>
            <a:ext cx="931862" cy="509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476672"/>
            <a:ext cx="439248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Explanatory frameworks: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Null (macroevolutionary) hypothesis: Result of random multiplicative evolution of body size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/>
              <a:t>Ecological explanation: Large species cannot be </a:t>
            </a:r>
            <a:r>
              <a:rPr lang="cs-CZ" sz="1600" smtClean="0"/>
              <a:t>specialized and have viable populations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/>
              <a:t>Ecophysiological explanation: Trade-off between biomass production and </a:t>
            </a:r>
            <a:r>
              <a:rPr lang="cs-CZ" sz="1600" smtClean="0"/>
              <a:t>maintenance</a:t>
            </a:r>
            <a:endParaRPr lang="cs-CZ" sz="160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cs-CZ" sz="160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cs-CZ" sz="1600"/>
          </a:p>
        </p:txBody>
      </p:sp>
      <p:sp>
        <p:nvSpPr>
          <p:cNvPr id="14" name="TextBox 13"/>
          <p:cNvSpPr txBox="1"/>
          <p:nvPr/>
        </p:nvSpPr>
        <p:spPr>
          <a:xfrm>
            <a:off x="4586689" y="799837"/>
            <a:ext cx="4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smtClean="0"/>
              <a:t>But the distribution is more right-skewed and the ancestor is not always small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6688" y="1384612"/>
            <a:ext cx="4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smtClean="0"/>
              <a:t>But it does not explain unimodality of the distribution and its relationship to domain area</a:t>
            </a:r>
          </a:p>
        </p:txBody>
      </p:sp>
      <p:pic>
        <p:nvPicPr>
          <p:cNvPr id="55" name="Picture 16" descr="i-bf3ea372fe10bca43701ae87c824a931-Bob-Nicholls-www.paleocreations.com-Of-Giants-and-Dwarfs-Jan-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28" y="366713"/>
            <a:ext cx="4596348" cy="228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1683" y="2800385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Island rule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orch\Desktop\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5" y="3789040"/>
            <a:ext cx="443814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" name="Rectangle 9215"/>
          <p:cNvSpPr/>
          <p:nvPr/>
        </p:nvSpPr>
        <p:spPr>
          <a:xfrm>
            <a:off x="7524328" y="4005064"/>
            <a:ext cx="115212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Effect of body size on biological rates</a:t>
            </a:r>
            <a:endParaRPr lang="cs-CZ" altLang="cs-CZ" b="1">
              <a:solidFill>
                <a:schemeClr val="bg1"/>
              </a:solidFill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11125" y="549275"/>
            <a:ext cx="2127250" cy="1671638"/>
            <a:chOff x="113" y="527"/>
            <a:chExt cx="1340" cy="1053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85" y="527"/>
              <a:ext cx="1044" cy="817"/>
            </a:xfrm>
            <a:custGeom>
              <a:avLst/>
              <a:gdLst>
                <a:gd name="T0" fmla="*/ 0 w 1044"/>
                <a:gd name="T1" fmla="*/ 0 h 817"/>
                <a:gd name="T2" fmla="*/ 0 w 1044"/>
                <a:gd name="T3" fmla="*/ 817 h 817"/>
                <a:gd name="T4" fmla="*/ 1044 w 1044"/>
                <a:gd name="T5" fmla="*/ 817 h 817"/>
                <a:gd name="T6" fmla="*/ 0 60000 65536"/>
                <a:gd name="T7" fmla="*/ 0 60000 65536"/>
                <a:gd name="T8" fmla="*/ 0 60000 65536"/>
                <a:gd name="T9" fmla="*/ 0 w 1044"/>
                <a:gd name="T10" fmla="*/ 0 h 817"/>
                <a:gd name="T11" fmla="*/ 1044 w 1044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" h="817">
                  <a:moveTo>
                    <a:pt x="0" y="0"/>
                  </a:moveTo>
                  <a:lnTo>
                    <a:pt x="0" y="817"/>
                  </a:lnTo>
                  <a:lnTo>
                    <a:pt x="1044" y="8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385" y="754"/>
              <a:ext cx="953" cy="590"/>
            </a:xfrm>
            <a:custGeom>
              <a:avLst/>
              <a:gdLst>
                <a:gd name="T0" fmla="*/ 0 w 953"/>
                <a:gd name="T1" fmla="*/ 40 h 726"/>
                <a:gd name="T2" fmla="*/ 182 w 953"/>
                <a:gd name="T3" fmla="*/ 18 h 726"/>
                <a:gd name="T4" fmla="*/ 499 w 953"/>
                <a:gd name="T5" fmla="*/ 6 h 726"/>
                <a:gd name="T6" fmla="*/ 953 w 953"/>
                <a:gd name="T7" fmla="*/ 0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3"/>
                <a:gd name="T13" fmla="*/ 0 h 726"/>
                <a:gd name="T14" fmla="*/ 953 w 953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3" h="726">
                  <a:moveTo>
                    <a:pt x="0" y="726"/>
                  </a:moveTo>
                  <a:cubicBezTo>
                    <a:pt x="49" y="574"/>
                    <a:pt x="99" y="423"/>
                    <a:pt x="182" y="317"/>
                  </a:cubicBezTo>
                  <a:cubicBezTo>
                    <a:pt x="265" y="211"/>
                    <a:pt x="371" y="144"/>
                    <a:pt x="499" y="91"/>
                  </a:cubicBezTo>
                  <a:cubicBezTo>
                    <a:pt x="627" y="38"/>
                    <a:pt x="790" y="19"/>
                    <a:pt x="95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599" y="1388"/>
              <a:ext cx="8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/>
                <a:t>body mass (</a:t>
              </a:r>
              <a:r>
                <a:rPr lang="cs-CZ" altLang="cs-CZ" sz="1400" i="1"/>
                <a:t>M</a:t>
              </a:r>
              <a:r>
                <a:rPr lang="cs-CZ" altLang="cs-CZ" sz="1400"/>
                <a:t>)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 rot="-5400000">
              <a:off x="-225" y="939"/>
              <a:ext cx="8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/>
                <a:t>metabolism (</a:t>
              </a:r>
              <a:r>
                <a:rPr lang="cs-CZ" altLang="cs-CZ" sz="1400" i="1"/>
                <a:t>P</a:t>
              </a:r>
              <a:r>
                <a:rPr lang="cs-CZ" altLang="cs-CZ" sz="1400"/>
                <a:t>)</a:t>
              </a:r>
            </a:p>
          </p:txBody>
        </p:sp>
      </p:grp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343150" y="2898775"/>
            <a:ext cx="2516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log</a:t>
            </a:r>
            <a:r>
              <a:rPr lang="cs-CZ" altLang="cs-CZ" i="1">
                <a:solidFill>
                  <a:srgbClr val="CC3300"/>
                </a:solidFill>
              </a:rPr>
              <a:t>P = </a:t>
            </a:r>
            <a:r>
              <a:rPr lang="cs-CZ" altLang="cs-CZ">
                <a:solidFill>
                  <a:srgbClr val="CC3300"/>
                </a:solidFill>
              </a:rPr>
              <a:t>3/4log</a:t>
            </a:r>
            <a:r>
              <a:rPr lang="cs-CZ" altLang="cs-CZ" i="1">
                <a:solidFill>
                  <a:srgbClr val="CC3300"/>
                </a:solidFill>
              </a:rPr>
              <a:t>M + </a:t>
            </a:r>
            <a:r>
              <a:rPr lang="cs-CZ" altLang="cs-CZ">
                <a:solidFill>
                  <a:srgbClr val="CC3300"/>
                </a:solidFill>
              </a:rPr>
              <a:t>log</a:t>
            </a:r>
            <a:r>
              <a:rPr lang="cs-CZ" altLang="cs-CZ" i="1">
                <a:solidFill>
                  <a:srgbClr val="CC3300"/>
                </a:solidFill>
              </a:rPr>
              <a:t>P</a:t>
            </a:r>
            <a:r>
              <a:rPr lang="cs-CZ" altLang="cs-CZ" i="1" baseline="-25000">
                <a:solidFill>
                  <a:srgbClr val="CC3300"/>
                </a:solidFill>
              </a:rPr>
              <a:t>0</a:t>
            </a:r>
            <a:endParaRPr lang="cs-CZ" altLang="cs-CZ" i="1">
              <a:solidFill>
                <a:srgbClr val="CC3300"/>
              </a:solidFill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71488" y="2898775"/>
            <a:ext cx="1254125" cy="385763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cs-CZ" altLang="cs-CZ" i="1">
                <a:solidFill>
                  <a:srgbClr val="CC3300"/>
                </a:solidFill>
              </a:rPr>
              <a:t>P = </a:t>
            </a:r>
            <a:r>
              <a:rPr lang="cs-CZ" altLang="cs-CZ">
                <a:solidFill>
                  <a:srgbClr val="CC3300"/>
                </a:solidFill>
              </a:rPr>
              <a:t>P</a:t>
            </a:r>
            <a:r>
              <a:rPr lang="cs-CZ" altLang="cs-CZ" baseline="-25000">
                <a:solidFill>
                  <a:srgbClr val="CC3300"/>
                </a:solidFill>
              </a:rPr>
              <a:t>0</a:t>
            </a:r>
            <a:r>
              <a:rPr lang="cs-CZ" altLang="cs-CZ" i="1">
                <a:solidFill>
                  <a:srgbClr val="CC3300"/>
                </a:solidFill>
              </a:rPr>
              <a:t>M</a:t>
            </a:r>
            <a:r>
              <a:rPr lang="cs-CZ" altLang="cs-CZ" baseline="30000">
                <a:solidFill>
                  <a:srgbClr val="CC3300"/>
                </a:solidFill>
              </a:rPr>
              <a:t>3/4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189522" y="2817019"/>
            <a:ext cx="1693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B = P/M</a:t>
            </a:r>
          </a:p>
          <a:p>
            <a:pPr eaLnBrk="1" hangingPunct="1"/>
            <a:r>
              <a:rPr lang="cs-CZ" altLang="cs-CZ" i="1"/>
              <a:t>B = B</a:t>
            </a:r>
            <a:r>
              <a:rPr lang="cs-CZ" altLang="cs-CZ" baseline="-25000"/>
              <a:t>0</a:t>
            </a:r>
            <a:r>
              <a:rPr lang="cs-CZ" altLang="cs-CZ" i="1"/>
              <a:t>M</a:t>
            </a:r>
            <a:r>
              <a:rPr lang="cs-CZ" altLang="cs-CZ" baseline="30000"/>
              <a:t>3/4</a:t>
            </a:r>
            <a:r>
              <a:rPr lang="cs-CZ" altLang="cs-CZ"/>
              <a:t>×</a:t>
            </a:r>
            <a:r>
              <a:rPr lang="cs-CZ" altLang="cs-CZ" i="1"/>
              <a:t>M</a:t>
            </a:r>
            <a:r>
              <a:rPr lang="cs-CZ" altLang="cs-CZ" i="1" baseline="30000"/>
              <a:t>-1</a:t>
            </a:r>
            <a:endParaRPr lang="cs-CZ" altLang="cs-CZ" i="1">
              <a:solidFill>
                <a:srgbClr val="CC3300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7464160" y="3717032"/>
            <a:ext cx="1419225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CC33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r>
              <a:rPr lang="cs-CZ" altLang="cs-CZ" sz="2000" i="1">
                <a:solidFill>
                  <a:srgbClr val="CC3300"/>
                </a:solidFill>
              </a:rPr>
              <a:t>B = B</a:t>
            </a:r>
            <a:r>
              <a:rPr lang="cs-CZ" altLang="cs-CZ" sz="2000" i="1" baseline="-25000">
                <a:solidFill>
                  <a:srgbClr val="CC3300"/>
                </a:solidFill>
              </a:rPr>
              <a:t>0</a:t>
            </a:r>
            <a:r>
              <a:rPr lang="cs-CZ" altLang="cs-CZ" sz="2000" i="1">
                <a:solidFill>
                  <a:srgbClr val="CC3300"/>
                </a:solidFill>
              </a:rPr>
              <a:t>M</a:t>
            </a:r>
            <a:r>
              <a:rPr lang="cs-CZ" altLang="cs-CZ" sz="2000" baseline="30000">
                <a:solidFill>
                  <a:srgbClr val="CC3300"/>
                </a:solidFill>
              </a:rPr>
              <a:t>-1/4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2414588" y="549275"/>
            <a:ext cx="2089150" cy="1673225"/>
            <a:chOff x="1564" y="527"/>
            <a:chExt cx="1316" cy="1054"/>
          </a:xfrm>
        </p:grpSpPr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 rot="-5400000">
              <a:off x="1474" y="799"/>
              <a:ext cx="3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990033"/>
                  </a:solidFill>
                </a:rPr>
                <a:t>log</a:t>
              </a:r>
              <a:r>
                <a:rPr lang="cs-CZ" altLang="cs-CZ" sz="1400"/>
                <a:t> </a:t>
              </a:r>
              <a:r>
                <a:rPr lang="cs-CZ" altLang="cs-CZ" sz="1400" i="1"/>
                <a:t>P</a:t>
              </a: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1791" y="527"/>
              <a:ext cx="1089" cy="1054"/>
              <a:chOff x="1791" y="527"/>
              <a:chExt cx="1089" cy="1054"/>
            </a:xfrm>
          </p:grpSpPr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791" y="527"/>
                <a:ext cx="1044" cy="817"/>
              </a:xfrm>
              <a:custGeom>
                <a:avLst/>
                <a:gdLst>
                  <a:gd name="T0" fmla="*/ 0 w 1044"/>
                  <a:gd name="T1" fmla="*/ 0 h 817"/>
                  <a:gd name="T2" fmla="*/ 0 w 1044"/>
                  <a:gd name="T3" fmla="*/ 817 h 817"/>
                  <a:gd name="T4" fmla="*/ 1044 w 1044"/>
                  <a:gd name="T5" fmla="*/ 817 h 817"/>
                  <a:gd name="T6" fmla="*/ 0 60000 65536"/>
                  <a:gd name="T7" fmla="*/ 0 60000 65536"/>
                  <a:gd name="T8" fmla="*/ 0 60000 65536"/>
                  <a:gd name="T9" fmla="*/ 0 w 1044"/>
                  <a:gd name="T10" fmla="*/ 0 h 817"/>
                  <a:gd name="T11" fmla="*/ 1044 w 1044"/>
                  <a:gd name="T12" fmla="*/ 817 h 8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4" h="817">
                    <a:moveTo>
                      <a:pt x="0" y="0"/>
                    </a:moveTo>
                    <a:lnTo>
                      <a:pt x="0" y="817"/>
                    </a:lnTo>
                    <a:lnTo>
                      <a:pt x="1044" y="81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V="1">
                <a:off x="1791" y="618"/>
                <a:ext cx="1089" cy="45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2154" y="1389"/>
                <a:ext cx="3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altLang="cs-CZ" sz="1400">
                    <a:solidFill>
                      <a:srgbClr val="990033"/>
                    </a:solidFill>
                  </a:rPr>
                  <a:t>log</a:t>
                </a:r>
                <a:r>
                  <a:rPr lang="cs-CZ" altLang="cs-CZ" sz="1400"/>
                  <a:t> </a:t>
                </a:r>
                <a:r>
                  <a:rPr lang="cs-CZ" altLang="cs-CZ" sz="1400" i="1"/>
                  <a:t>M</a:t>
                </a:r>
              </a:p>
            </p:txBody>
          </p:sp>
          <p:sp>
            <p:nvSpPr>
              <p:cNvPr id="18" name="Text Box 29"/>
              <p:cNvSpPr txBox="1">
                <a:spLocks noChangeArrowheads="1"/>
              </p:cNvSpPr>
              <p:nvPr/>
            </p:nvSpPr>
            <p:spPr bwMode="auto">
              <a:xfrm>
                <a:off x="2200" y="845"/>
                <a:ext cx="56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altLang="cs-CZ" sz="1400"/>
                  <a:t>slope 3/4</a:t>
                </a:r>
              </a:p>
            </p:txBody>
          </p:sp>
        </p:grp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6874767" y="549275"/>
            <a:ext cx="2017713" cy="1673225"/>
            <a:chOff x="3469" y="527"/>
            <a:chExt cx="1271" cy="1054"/>
          </a:xfrm>
        </p:grpSpPr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696" y="527"/>
              <a:ext cx="1044" cy="817"/>
            </a:xfrm>
            <a:custGeom>
              <a:avLst/>
              <a:gdLst>
                <a:gd name="T0" fmla="*/ 0 w 1044"/>
                <a:gd name="T1" fmla="*/ 0 h 817"/>
                <a:gd name="T2" fmla="*/ 0 w 1044"/>
                <a:gd name="T3" fmla="*/ 817 h 817"/>
                <a:gd name="T4" fmla="*/ 1044 w 1044"/>
                <a:gd name="T5" fmla="*/ 817 h 817"/>
                <a:gd name="T6" fmla="*/ 0 60000 65536"/>
                <a:gd name="T7" fmla="*/ 0 60000 65536"/>
                <a:gd name="T8" fmla="*/ 0 60000 65536"/>
                <a:gd name="T9" fmla="*/ 0 w 1044"/>
                <a:gd name="T10" fmla="*/ 0 h 817"/>
                <a:gd name="T11" fmla="*/ 1044 w 1044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" h="817">
                  <a:moveTo>
                    <a:pt x="0" y="0"/>
                  </a:moveTo>
                  <a:lnTo>
                    <a:pt x="0" y="817"/>
                  </a:lnTo>
                  <a:lnTo>
                    <a:pt x="1044" y="8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696" y="935"/>
              <a:ext cx="1044" cy="1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4059" y="1389"/>
              <a:ext cx="3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990033"/>
                  </a:solidFill>
                </a:rPr>
                <a:t>log</a:t>
              </a:r>
              <a:r>
                <a:rPr lang="cs-CZ" altLang="cs-CZ" sz="1400"/>
                <a:t> </a:t>
              </a:r>
              <a:r>
                <a:rPr lang="cs-CZ" altLang="cs-CZ" sz="1400" i="1"/>
                <a:t>M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 rot="-5400000">
              <a:off x="3379" y="798"/>
              <a:ext cx="3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990033"/>
                  </a:solidFill>
                </a:rPr>
                <a:t>log</a:t>
              </a:r>
              <a:r>
                <a:rPr lang="cs-CZ" altLang="cs-CZ" sz="1400"/>
                <a:t> </a:t>
              </a:r>
              <a:r>
                <a:rPr lang="cs-CZ" altLang="cs-CZ" sz="1400" i="1"/>
                <a:t>B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105" y="845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/>
                <a:t>slope -1/4</a:t>
              </a:r>
            </a:p>
          </p:txBody>
        </p:sp>
      </p:grpSp>
      <p:pic>
        <p:nvPicPr>
          <p:cNvPr id="25" name="Picture 30" descr="Scaling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4088"/>
            <a:ext cx="3881438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438400" y="2266950"/>
            <a:ext cx="145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   Y </a:t>
            </a:r>
            <a:r>
              <a:rPr lang="cs-CZ" altLang="cs-CZ" i="1">
                <a:solidFill>
                  <a:srgbClr val="CC3300"/>
                </a:solidFill>
              </a:rPr>
              <a:t>= aX + b</a:t>
            </a:r>
          </a:p>
        </p:txBody>
      </p:sp>
      <p:grpSp>
        <p:nvGrpSpPr>
          <p:cNvPr id="27" name="Skupina 13"/>
          <p:cNvGrpSpPr>
            <a:grpSpLocks/>
          </p:cNvGrpSpPr>
          <p:nvPr/>
        </p:nvGrpSpPr>
        <p:grpSpPr bwMode="auto">
          <a:xfrm>
            <a:off x="2719388" y="2636838"/>
            <a:ext cx="1784350" cy="360362"/>
            <a:chOff x="2718595" y="2636912"/>
            <a:chExt cx="1785144" cy="360040"/>
          </a:xfrm>
        </p:grpSpPr>
        <p:cxnSp>
          <p:nvCxnSpPr>
            <p:cNvPr id="28" name="Přímá spojnice se šipkou 5"/>
            <p:cNvCxnSpPr/>
            <p:nvPr/>
          </p:nvCxnSpPr>
          <p:spPr>
            <a:xfrm flipH="1">
              <a:off x="2718595" y="2636912"/>
              <a:ext cx="20646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9"/>
            <p:cNvCxnSpPr>
              <a:stCxn id="26" idx="2"/>
            </p:cNvCxnSpPr>
            <p:nvPr/>
          </p:nvCxnSpPr>
          <p:spPr>
            <a:xfrm>
              <a:off x="3168057" y="2636912"/>
              <a:ext cx="107998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32"/>
            <p:cNvCxnSpPr/>
            <p:nvPr/>
          </p:nvCxnSpPr>
          <p:spPr>
            <a:xfrm>
              <a:off x="3350701" y="2636912"/>
              <a:ext cx="428816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5"/>
            <p:cNvCxnSpPr/>
            <p:nvPr/>
          </p:nvCxnSpPr>
          <p:spPr>
            <a:xfrm>
              <a:off x="3779517" y="2636912"/>
              <a:ext cx="724222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4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1421</Words>
  <Application>Microsoft Office PowerPoint</Application>
  <PresentationFormat>Předvádění na obrazovce (4:3)</PresentationFormat>
  <Paragraphs>251</Paragraphs>
  <Slides>35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Office Theme</vt:lpstr>
      <vt:lpstr>Graph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storch</dc:creator>
  <cp:lastModifiedBy>David Storch</cp:lastModifiedBy>
  <cp:revision>75</cp:revision>
  <dcterms:created xsi:type="dcterms:W3CDTF">2024-03-31T12:47:04Z</dcterms:created>
  <dcterms:modified xsi:type="dcterms:W3CDTF">2024-04-03T12:33:32Z</dcterms:modified>
</cp:coreProperties>
</file>