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99" r:id="rId2"/>
    <p:sldId id="410" r:id="rId3"/>
    <p:sldId id="416" r:id="rId4"/>
    <p:sldId id="412" r:id="rId5"/>
    <p:sldId id="417" r:id="rId6"/>
    <p:sldId id="420" r:id="rId7"/>
    <p:sldId id="431" r:id="rId8"/>
    <p:sldId id="419" r:id="rId9"/>
    <p:sldId id="390" r:id="rId10"/>
    <p:sldId id="391" r:id="rId11"/>
    <p:sldId id="377" r:id="rId12"/>
    <p:sldId id="367" r:id="rId13"/>
    <p:sldId id="379" r:id="rId14"/>
    <p:sldId id="380" r:id="rId15"/>
    <p:sldId id="373" r:id="rId16"/>
    <p:sldId id="369" r:id="rId17"/>
    <p:sldId id="421" r:id="rId18"/>
    <p:sldId id="370" r:id="rId19"/>
    <p:sldId id="372" r:id="rId20"/>
    <p:sldId id="400" r:id="rId21"/>
    <p:sldId id="408" r:id="rId22"/>
    <p:sldId id="418" r:id="rId23"/>
    <p:sldId id="381" r:id="rId24"/>
    <p:sldId id="384" r:id="rId25"/>
    <p:sldId id="383" r:id="rId26"/>
    <p:sldId id="406" r:id="rId27"/>
    <p:sldId id="407" r:id="rId28"/>
    <p:sldId id="398" r:id="rId29"/>
    <p:sldId id="385" r:id="rId30"/>
    <p:sldId id="386" r:id="rId31"/>
    <p:sldId id="387" r:id="rId32"/>
    <p:sldId id="388" r:id="rId33"/>
    <p:sldId id="422" r:id="rId34"/>
    <p:sldId id="423" r:id="rId35"/>
    <p:sldId id="424" r:id="rId36"/>
    <p:sldId id="426" r:id="rId37"/>
    <p:sldId id="427" r:id="rId38"/>
    <p:sldId id="414" r:id="rId39"/>
    <p:sldId id="428" r:id="rId40"/>
    <p:sldId id="429" r:id="rId41"/>
    <p:sldId id="430" r:id="rId42"/>
    <p:sldId id="378" r:id="rId43"/>
  </p:sldIdLst>
  <p:sldSz cx="9144000" cy="6858000" type="screen4x3"/>
  <p:notesSz cx="6743700" cy="98806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47" autoAdjust="0"/>
    <p:restoredTop sz="94660"/>
  </p:normalViewPr>
  <p:slideViewPr>
    <p:cSldViewPr showGuides="1">
      <p:cViewPr varScale="1">
        <p:scale>
          <a:sx n="106" d="100"/>
          <a:sy n="106" d="100"/>
        </p:scale>
        <p:origin x="-821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588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9525" y="0"/>
            <a:ext cx="2922588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433D1D2-A2AD-4238-878B-EE7BC2F368FD}" type="datetimeFigureOut">
              <a:rPr lang="cs-CZ"/>
              <a:pPr>
                <a:defRPr/>
              </a:pPr>
              <a:t>15.05.2024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41363"/>
            <a:ext cx="4940300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688" y="4692650"/>
            <a:ext cx="5394325" cy="44465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cs-CZ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85300"/>
            <a:ext cx="2922588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9525" y="9385300"/>
            <a:ext cx="2922588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526018B-6BA0-4E46-A564-A2C7C7AAE30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08263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22623F-E024-4939-92AB-4018F2799D7C}" type="slidenum">
              <a:rPr lang="cs-CZ" smtClean="0"/>
              <a:pPr eaLnBrk="1" hangingPunct="1"/>
              <a:t>38</a:t>
            </a:fld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22623F-E024-4939-92AB-4018F2799D7C}" type="slidenum">
              <a:rPr lang="cs-CZ" smtClean="0"/>
              <a:pPr eaLnBrk="1" hangingPunct="1"/>
              <a:t>39</a:t>
            </a:fld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22623F-E024-4939-92AB-4018F2799D7C}" type="slidenum">
              <a:rPr lang="cs-CZ" smtClean="0"/>
              <a:pPr eaLnBrk="1" hangingPunct="1"/>
              <a:t>40</a:t>
            </a:fld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22623F-E024-4939-92AB-4018F2799D7C}" type="slidenum">
              <a:rPr lang="cs-CZ" smtClean="0"/>
              <a:pPr eaLnBrk="1" hangingPunct="1"/>
              <a:t>41</a:t>
            </a:fld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37D4C-C28E-4B0E-9FC9-477CDEB2CA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9032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47EFE-6B06-448D-8D5B-9854AEBE9E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7205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86692-CD52-41DD-88FA-CF6B336A1A3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5368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337F6-71B3-4DAC-AC7C-6872BD4EA6C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866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7251E-F797-4F34-8BA2-B9ABAE534AF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6709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7E098-84A4-463E-8108-CDD3EFAC6F6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07226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2466D-1825-4329-A6CE-FCCBCFA81EA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29566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EF2F1-32EE-4224-83C4-DEEBE02E3D1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6362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6F664-8326-46FC-B2C0-65F095E9F5F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7219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B4F39-0E91-4DE0-B817-F6A6900F1EE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4335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67C57-31EF-462A-A89B-A1FB88B543F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8534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230C091-ADC4-4B45-9068-EEE2E48E7B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i1-news.softpedia-static.com/images/news2/Google-to-Help-Stop-Deforestation-of-Tropical-Areas-3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google.cz/url?sa=i&amp;rct=j&amp;q=&amp;esrc=s&amp;source=images&amp;cd=&amp;cad=rja&amp;uact=8&amp;ved=0CAcQjRxqFQoTCL_9xPTiiMkCFcRWFAod_-MLqw&amp;url=http://www.ubefoto.cz/uvod/foto-1663/&amp;bvm=bv.107406026,d.ZWU&amp;psig=AFQjCNFd1s7zxifPqR4R2aaNCBmX1MeyAg&amp;ust=1447345106282604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6178"/>
            <a:ext cx="9144000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274638" y="2484438"/>
            <a:ext cx="8545512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u="sng">
                <a:solidFill>
                  <a:schemeClr val="bg1"/>
                </a:solidFill>
              </a:rPr>
              <a:t>Journalist</a:t>
            </a:r>
            <a:r>
              <a:rPr lang="cs-CZ">
                <a:solidFill>
                  <a:schemeClr val="bg1"/>
                </a:solidFill>
              </a:rPr>
              <a:t>: „Wise rabbi, could you characterize in one word the situation in Israel?“</a:t>
            </a:r>
          </a:p>
          <a:p>
            <a:pPr eaLnBrk="1" hangingPunct="1"/>
            <a:endParaRPr lang="cs-CZ">
              <a:solidFill>
                <a:schemeClr val="bg1"/>
              </a:solidFill>
            </a:endParaRPr>
          </a:p>
          <a:p>
            <a:pPr eaLnBrk="1" hangingPunct="1"/>
            <a:r>
              <a:rPr lang="cs-CZ" u="sng">
                <a:solidFill>
                  <a:schemeClr val="bg1"/>
                </a:solidFill>
              </a:rPr>
              <a:t>Rabbi</a:t>
            </a:r>
            <a:r>
              <a:rPr lang="cs-CZ">
                <a:solidFill>
                  <a:schemeClr val="bg1"/>
                </a:solidFill>
              </a:rPr>
              <a:t>: „Good“</a:t>
            </a:r>
          </a:p>
          <a:p>
            <a:pPr eaLnBrk="1" hangingPunct="1"/>
            <a:endParaRPr lang="cs-CZ">
              <a:solidFill>
                <a:schemeClr val="bg1"/>
              </a:solidFill>
            </a:endParaRPr>
          </a:p>
          <a:p>
            <a:pPr eaLnBrk="1" hangingPunct="1"/>
            <a:r>
              <a:rPr lang="cs-CZ" u="sng">
                <a:solidFill>
                  <a:schemeClr val="bg1"/>
                </a:solidFill>
              </a:rPr>
              <a:t>Journalist</a:t>
            </a:r>
            <a:r>
              <a:rPr lang="cs-CZ">
                <a:solidFill>
                  <a:schemeClr val="bg1"/>
                </a:solidFill>
              </a:rPr>
              <a:t>: „OK, it is perhaps too brief, can you characterize it in two words?“</a:t>
            </a:r>
          </a:p>
          <a:p>
            <a:pPr eaLnBrk="1" hangingPunct="1"/>
            <a:endParaRPr lang="cs-CZ">
              <a:solidFill>
                <a:schemeClr val="bg1"/>
              </a:solidFill>
            </a:endParaRPr>
          </a:p>
          <a:p>
            <a:pPr eaLnBrk="1" hangingPunct="1"/>
            <a:r>
              <a:rPr lang="cs-CZ" u="sng">
                <a:solidFill>
                  <a:schemeClr val="bg1"/>
                </a:solidFill>
              </a:rPr>
              <a:t>Rabbi</a:t>
            </a:r>
            <a:r>
              <a:rPr lang="cs-CZ">
                <a:solidFill>
                  <a:schemeClr val="bg1"/>
                </a:solidFill>
              </a:rPr>
              <a:t>: „Not good“</a:t>
            </a:r>
          </a:p>
        </p:txBody>
      </p:sp>
      <p:sp>
        <p:nvSpPr>
          <p:cNvPr id="2052" name="TextovéPole 4"/>
          <p:cNvSpPr txBox="1">
            <a:spLocks noChangeArrowheads="1"/>
          </p:cNvSpPr>
          <p:nvPr/>
        </p:nvSpPr>
        <p:spPr bwMode="auto">
          <a:xfrm>
            <a:off x="19050" y="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3600" b="1" smtClean="0">
                <a:solidFill>
                  <a:schemeClr val="bg1"/>
                </a:solidFill>
              </a:rPr>
              <a:t>Advanced ecology of </a:t>
            </a:r>
            <a:r>
              <a:rPr lang="cs-CZ" sz="3600" b="1">
                <a:solidFill>
                  <a:schemeClr val="bg1"/>
                </a:solidFill>
              </a:rPr>
              <a:t>the Anthropocene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udel.edu/johnmack/apec324/excel_lab1/fertility_vs_gdppc_s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780929"/>
            <a:ext cx="5959602" cy="4093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23296"/>
            <a:ext cx="4464050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4" descr="Deforest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10243" name="AutoShape 6" descr="Deforestation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pic>
        <p:nvPicPr>
          <p:cNvPr id="10244" name="Picture 7" descr="C:\Users\David Storch\Desktop\deforest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6238"/>
            <a:ext cx="4643438" cy="35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biblioklept.files.wordpress.com/2011/08/walton-ford-watercolor-the-island.jpg?w=8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647825"/>
            <a:ext cx="5076825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SIXTH MASS EXTINCTION ?</a:t>
            </a:r>
            <a:endParaRPr lang="en-US" altLang="cs-CZ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icture 2"/>
          <p:cNvSpPr>
            <a:spLocks noChangeAspect="1" noChangeArrowheads="1"/>
          </p:cNvSpPr>
          <p:nvPr/>
        </p:nvSpPr>
        <p:spPr bwMode="auto">
          <a:xfrm>
            <a:off x="2051050" y="476250"/>
            <a:ext cx="5045075" cy="623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11267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SIXTH MASS EXTINCTION ?</a:t>
            </a:r>
            <a:endParaRPr lang="en-US" altLang="cs-CZ">
              <a:solidFill>
                <a:schemeClr val="bg1"/>
              </a:solidFill>
            </a:endParaRPr>
          </a:p>
        </p:txBody>
      </p:sp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889000"/>
            <a:ext cx="39274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5" name="Skupina 2"/>
          <p:cNvGrpSpPr>
            <a:grpSpLocks/>
          </p:cNvGrpSpPr>
          <p:nvPr/>
        </p:nvGrpSpPr>
        <p:grpSpPr bwMode="auto">
          <a:xfrm>
            <a:off x="3898556" y="2058988"/>
            <a:ext cx="5210519" cy="4277913"/>
            <a:chOff x="1801078" y="1412875"/>
            <a:chExt cx="5830035" cy="4718969"/>
          </a:xfrm>
        </p:grpSpPr>
        <p:pic>
          <p:nvPicPr>
            <p:cNvPr id="112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150" y="1412875"/>
              <a:ext cx="5795963" cy="4687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1" name="TextovéPole 1"/>
            <p:cNvSpPr txBox="1">
              <a:spLocks noChangeArrowheads="1"/>
            </p:cNvSpPr>
            <p:nvPr/>
          </p:nvSpPr>
          <p:spPr bwMode="auto">
            <a:xfrm>
              <a:off x="1811587" y="5792335"/>
              <a:ext cx="5819526" cy="339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altLang="cs-CZ" sz="1400">
                  <a:cs typeface="Arial" charset="0"/>
                </a:rPr>
                <a:t>proportion of the original area (</a:t>
              </a:r>
              <a:r>
                <a:rPr lang="en-US" altLang="cs-CZ" sz="1400">
                  <a:cs typeface="Arial" charset="0"/>
                </a:rPr>
                <a:t>%</a:t>
              </a:r>
              <a:r>
                <a:rPr lang="cs-CZ" altLang="cs-CZ" sz="1400">
                  <a:cs typeface="Arial" charset="0"/>
                </a:rPr>
                <a:t>)</a:t>
              </a:r>
            </a:p>
          </p:txBody>
        </p:sp>
        <p:sp>
          <p:nvSpPr>
            <p:cNvPr id="11272" name="TextovéPole 3"/>
            <p:cNvSpPr txBox="1">
              <a:spLocks noChangeArrowheads="1"/>
            </p:cNvSpPr>
            <p:nvPr/>
          </p:nvSpPr>
          <p:spPr bwMode="auto">
            <a:xfrm rot="16200000">
              <a:off x="-293410" y="3507363"/>
              <a:ext cx="4533347" cy="344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altLang="cs-CZ" sz="1400">
                  <a:cs typeface="Arial" charset="0"/>
                </a:rPr>
                <a:t>proportion of original </a:t>
              </a:r>
              <a:r>
                <a:rPr lang="en-US" altLang="cs-CZ" sz="1400">
                  <a:cs typeface="Arial" charset="0"/>
                </a:rPr>
                <a:t>number of species</a:t>
              </a:r>
              <a:r>
                <a:rPr lang="cs-CZ" altLang="cs-CZ" sz="1400">
                  <a:cs typeface="Arial" charset="0"/>
                </a:rPr>
                <a:t> (</a:t>
              </a:r>
              <a:r>
                <a:rPr lang="en-US" altLang="cs-CZ" sz="1400">
                  <a:cs typeface="Arial" charset="0"/>
                </a:rPr>
                <a:t>%</a:t>
              </a:r>
              <a:r>
                <a:rPr lang="cs-CZ" altLang="cs-CZ" sz="1400">
                  <a:cs typeface="Arial" charset="0"/>
                </a:rPr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ovéPole 13"/>
          <p:cNvSpPr txBox="1">
            <a:spLocks noChangeArrowheads="1"/>
          </p:cNvSpPr>
          <p:nvPr/>
        </p:nvSpPr>
        <p:spPr bwMode="auto">
          <a:xfrm>
            <a:off x="219075" y="508000"/>
            <a:ext cx="3063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cs-CZ" altLang="cs-CZ"/>
              <a:t>SAR is more complicated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Problems with extinction estimates</a:t>
            </a:r>
          </a:p>
        </p:txBody>
      </p:sp>
      <p:pic>
        <p:nvPicPr>
          <p:cNvPr id="1229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908050"/>
            <a:ext cx="5364162" cy="54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-17463" y="6565900"/>
            <a:ext cx="91614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200" smtClean="0">
                <a:latin typeface="+mn-lt"/>
              </a:rPr>
              <a:t>Storch 2016, </a:t>
            </a:r>
            <a:r>
              <a:rPr lang="cs-CZ" sz="1200" i="1" smtClean="0">
                <a:latin typeface="+mn-lt"/>
                <a:cs typeface="Times New Roman" pitchFamily="18" charset="0"/>
              </a:rPr>
              <a:t>Journal of Vegetation Science</a:t>
            </a:r>
            <a:r>
              <a:rPr lang="cs-CZ" sz="1200" smtClean="0">
                <a:latin typeface="+mn-lt"/>
                <a:cs typeface="Times New Roman" pitchFamily="18" charset="0"/>
              </a:rPr>
              <a:t> 27: 880-891</a:t>
            </a:r>
            <a:endParaRPr lang="en-US" sz="120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ovéPole 2"/>
          <p:cNvSpPr txBox="1">
            <a:spLocks noChangeArrowheads="1"/>
          </p:cNvSpPr>
          <p:nvPr/>
        </p:nvSpPr>
        <p:spPr bwMode="auto">
          <a:xfrm>
            <a:off x="219075" y="508000"/>
            <a:ext cx="7102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cs-CZ" altLang="cs-CZ"/>
              <a:t>SAR is more complicated</a:t>
            </a:r>
          </a:p>
          <a:p>
            <a:pPr eaLnBrk="1" hangingPunct="1">
              <a:buFontTx/>
              <a:buChar char="•"/>
            </a:pPr>
            <a:r>
              <a:rPr lang="cs-CZ" altLang="cs-CZ"/>
              <a:t>It depends whether destruction starts from the centre or the edge</a:t>
            </a: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-17463" y="6565900"/>
            <a:ext cx="91614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200" smtClean="0">
                <a:latin typeface="+mn-lt"/>
              </a:rPr>
              <a:t>Keil, Storch </a:t>
            </a:r>
            <a:r>
              <a:rPr lang="en-US" sz="1200" smtClean="0">
                <a:latin typeface="+mn-lt"/>
              </a:rPr>
              <a:t>&amp;</a:t>
            </a:r>
            <a:r>
              <a:rPr lang="cs-CZ" sz="1200" smtClean="0">
                <a:latin typeface="+mn-lt"/>
              </a:rPr>
              <a:t> Jetz 2015, </a:t>
            </a:r>
            <a:r>
              <a:rPr lang="en-US" sz="1200" i="1" smtClean="0">
                <a:latin typeface="+mn-lt"/>
                <a:cs typeface="Times New Roman" pitchFamily="18" charset="0"/>
              </a:rPr>
              <a:t>Nature</a:t>
            </a:r>
            <a:r>
              <a:rPr lang="cs-CZ" sz="1200" i="1">
                <a:latin typeface="+mn-lt"/>
                <a:cs typeface="Times New Roman" pitchFamily="18" charset="0"/>
              </a:rPr>
              <a:t> </a:t>
            </a:r>
            <a:r>
              <a:rPr lang="cs-CZ" sz="1200" i="1" smtClean="0">
                <a:latin typeface="+mn-lt"/>
                <a:cs typeface="Times New Roman" pitchFamily="18" charset="0"/>
              </a:rPr>
              <a:t>Communications</a:t>
            </a:r>
            <a:endParaRPr lang="en-US" sz="1200" smtClean="0">
              <a:latin typeface="+mn-lt"/>
            </a:endParaRPr>
          </a:p>
        </p:txBody>
      </p:sp>
      <p:pic>
        <p:nvPicPr>
          <p:cNvPr id="13316" name="Picture 9" descr="Deforestation over tim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68413"/>
            <a:ext cx="5475287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7" descr="deforest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357563"/>
            <a:ext cx="38893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Problems with extinction estimates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esd.ornl.gov/projects/qen/lastgl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2093913"/>
            <a:ext cx="6226175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Problems with extinction estimates</a:t>
            </a:r>
          </a:p>
        </p:txBody>
      </p:sp>
      <p:sp>
        <p:nvSpPr>
          <p:cNvPr id="14340" name="TextovéPole 2"/>
          <p:cNvSpPr txBox="1">
            <a:spLocks noChangeArrowheads="1"/>
          </p:cNvSpPr>
          <p:nvPr/>
        </p:nvSpPr>
        <p:spPr bwMode="auto">
          <a:xfrm>
            <a:off x="219075" y="508000"/>
            <a:ext cx="7102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cs-CZ" altLang="cs-CZ"/>
              <a:t>SAR is more complicated</a:t>
            </a:r>
          </a:p>
          <a:p>
            <a:pPr eaLnBrk="1" hangingPunct="1">
              <a:buFontTx/>
              <a:buChar char="•"/>
            </a:pPr>
            <a:r>
              <a:rPr lang="cs-CZ" altLang="cs-CZ"/>
              <a:t>It depends whether destruction starts from the centre or the edge</a:t>
            </a:r>
          </a:p>
          <a:p>
            <a:pPr eaLnBrk="1" hangingPunct="1">
              <a:buFontTx/>
              <a:buChar char="•"/>
            </a:pPr>
            <a:r>
              <a:rPr lang="cs-CZ" altLang="cs-CZ"/>
              <a:t>Unclear, how it can be compared to past changes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SIXTH MASS EXTINCTION ?</a:t>
            </a:r>
            <a:endParaRPr lang="en-US" altLang="cs-CZ">
              <a:solidFill>
                <a:schemeClr val="bg1"/>
              </a:solidFill>
            </a:endParaRPr>
          </a:p>
        </p:txBody>
      </p:sp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4" y="548680"/>
            <a:ext cx="5270447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16041"/>
            <a:ext cx="3488984" cy="258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5"/>
          <p:cNvSpPr txBox="1">
            <a:spLocks noChangeArrowheads="1"/>
          </p:cNvSpPr>
          <p:nvPr/>
        </p:nvSpPr>
        <p:spPr bwMode="auto">
          <a:xfrm>
            <a:off x="5148064" y="6267688"/>
            <a:ext cx="3995936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smtClean="0"/>
              <a:t>In average, less than 1</a:t>
            </a:r>
            <a:r>
              <a:rPr lang="en-GB" altLang="cs-CZ" sz="1600" smtClean="0"/>
              <a:t>%</a:t>
            </a:r>
            <a:r>
              <a:rPr lang="cs-CZ" altLang="cs-CZ" sz="1600" smtClean="0"/>
              <a:t> of species went extint, large majority on islands </a:t>
            </a:r>
            <a:endParaRPr lang="cs-CZ" altLang="cs-CZ" sz="1600" i="1" baseline="30000"/>
          </a:p>
        </p:txBody>
      </p:sp>
      <p:sp>
        <p:nvSpPr>
          <p:cNvPr id="7" name="Obdélník 1"/>
          <p:cNvSpPr>
            <a:spLocks noChangeArrowheads="1"/>
          </p:cNvSpPr>
          <p:nvPr/>
        </p:nvSpPr>
        <p:spPr bwMode="auto">
          <a:xfrm>
            <a:off x="0" y="6596276"/>
            <a:ext cx="20760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smtClean="0"/>
              <a:t>Barnosky et </a:t>
            </a:r>
            <a:r>
              <a:rPr lang="cs-CZ" altLang="cs-CZ" sz="1200"/>
              <a:t>al. </a:t>
            </a:r>
            <a:r>
              <a:rPr lang="cs-CZ" altLang="cs-CZ" sz="1200" smtClean="0"/>
              <a:t>2011 </a:t>
            </a:r>
            <a:r>
              <a:rPr lang="cs-CZ" altLang="cs-CZ" sz="1200" i="1" smtClean="0"/>
              <a:t>Nature</a:t>
            </a:r>
            <a:endParaRPr lang="cs-CZ" altLang="cs-CZ" sz="12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1" y="2852936"/>
            <a:ext cx="6477000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2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SIXTH MASS EXTINCTION ?</a:t>
            </a:r>
            <a:endParaRPr lang="en-US" altLang="cs-CZ">
              <a:solidFill>
                <a:schemeClr val="bg1"/>
              </a:solidFill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9" y="2924944"/>
            <a:ext cx="2650937" cy="263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1"/>
          <p:cNvSpPr>
            <a:spLocks noChangeArrowheads="1"/>
          </p:cNvSpPr>
          <p:nvPr/>
        </p:nvSpPr>
        <p:spPr bwMode="auto">
          <a:xfrm>
            <a:off x="0" y="6596276"/>
            <a:ext cx="22413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smtClean="0"/>
              <a:t>Cooke et </a:t>
            </a:r>
            <a:r>
              <a:rPr lang="cs-CZ" altLang="cs-CZ" sz="1200"/>
              <a:t>al. </a:t>
            </a:r>
            <a:r>
              <a:rPr lang="cs-CZ" altLang="cs-CZ" sz="1200" smtClean="0"/>
              <a:t>2023 </a:t>
            </a:r>
            <a:r>
              <a:rPr lang="cs-CZ" altLang="cs-CZ" sz="1200" i="1" smtClean="0"/>
              <a:t>Nat Comms</a:t>
            </a:r>
            <a:endParaRPr lang="cs-CZ" altLang="cs-CZ" sz="1200" i="1"/>
          </a:p>
        </p:txBody>
      </p:sp>
      <p:sp>
        <p:nvSpPr>
          <p:cNvPr id="2" name="TextBox 1"/>
          <p:cNvSpPr txBox="1"/>
          <p:nvPr/>
        </p:nvSpPr>
        <p:spPr>
          <a:xfrm>
            <a:off x="-14488" y="2276872"/>
            <a:ext cx="386640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1400" smtClean="0"/>
              <a:t>Up to 1500 island bird species went extinct, mostly on Pacific islands around 1300 CE</a:t>
            </a:r>
            <a:endParaRPr lang="cs-CZ" sz="1400"/>
          </a:p>
        </p:txBody>
      </p:sp>
      <p:sp>
        <p:nvSpPr>
          <p:cNvPr id="7" name="TextovéPole 5"/>
          <p:cNvSpPr txBox="1">
            <a:spLocks noChangeArrowheads="1"/>
          </p:cNvSpPr>
          <p:nvPr/>
        </p:nvSpPr>
        <p:spPr bwMode="auto">
          <a:xfrm>
            <a:off x="5148064" y="6267688"/>
            <a:ext cx="3995936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smtClean="0"/>
              <a:t>In average, less than 1</a:t>
            </a:r>
            <a:r>
              <a:rPr lang="en-GB" altLang="cs-CZ" sz="1600" smtClean="0"/>
              <a:t>%</a:t>
            </a:r>
            <a:r>
              <a:rPr lang="cs-CZ" altLang="cs-CZ" sz="1600" smtClean="0"/>
              <a:t> of species went extint, large majority on islands </a:t>
            </a:r>
            <a:endParaRPr lang="cs-CZ" altLang="cs-CZ" sz="1600" i="1" baseline="3000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16041"/>
            <a:ext cx="3488984" cy="258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925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04813"/>
            <a:ext cx="6300787" cy="524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SIXTH MASS EXTINCTION ?</a:t>
            </a:r>
            <a:endParaRPr lang="en-US" altLang="cs-CZ">
              <a:solidFill>
                <a:schemeClr val="bg1"/>
              </a:solidFill>
            </a:endParaRPr>
          </a:p>
        </p:txBody>
      </p:sp>
      <p:sp>
        <p:nvSpPr>
          <p:cNvPr id="16388" name="TextovéPole 5"/>
          <p:cNvSpPr txBox="1">
            <a:spLocks noChangeArrowheads="1"/>
          </p:cNvSpPr>
          <p:nvPr/>
        </p:nvSpPr>
        <p:spPr bwMode="auto">
          <a:xfrm>
            <a:off x="0" y="5706512"/>
            <a:ext cx="9144000" cy="83099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/>
              <a:t>So far current extinction is not comparable to previous mass extinctions, but it will be if the current trend would continue for </a:t>
            </a:r>
            <a:r>
              <a:rPr lang="cs-CZ" altLang="cs-CZ" sz="1600" smtClean="0"/>
              <a:t>hundreds </a:t>
            </a:r>
            <a:r>
              <a:rPr lang="cs-CZ" altLang="cs-CZ" sz="1600"/>
              <a:t>or thousands </a:t>
            </a:r>
            <a:r>
              <a:rPr lang="cs-CZ" altLang="cs-CZ" sz="1600" smtClean="0"/>
              <a:t>years – the rate is two orders of magnitude higher than the background rate</a:t>
            </a:r>
            <a:endParaRPr lang="cs-CZ" altLang="cs-CZ" sz="1600" i="1" baseline="30000"/>
          </a:p>
        </p:txBody>
      </p:sp>
      <p:sp>
        <p:nvSpPr>
          <p:cNvPr id="5" name="Obdélník 1"/>
          <p:cNvSpPr>
            <a:spLocks noChangeArrowheads="1"/>
          </p:cNvSpPr>
          <p:nvPr/>
        </p:nvSpPr>
        <p:spPr bwMode="auto">
          <a:xfrm>
            <a:off x="0" y="6596276"/>
            <a:ext cx="20760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smtClean="0"/>
              <a:t>Barnosky et </a:t>
            </a:r>
            <a:r>
              <a:rPr lang="cs-CZ" altLang="cs-CZ" sz="1200"/>
              <a:t>al. </a:t>
            </a:r>
            <a:r>
              <a:rPr lang="cs-CZ" altLang="cs-CZ" sz="1200" smtClean="0"/>
              <a:t>2011 </a:t>
            </a:r>
            <a:r>
              <a:rPr lang="cs-CZ" altLang="cs-CZ" sz="1200" i="1" smtClean="0"/>
              <a:t>Nature</a:t>
            </a:r>
            <a:endParaRPr lang="cs-CZ" altLang="cs-CZ" sz="12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 smtClean="0">
                <a:solidFill>
                  <a:schemeClr val="bg1"/>
                </a:solidFill>
              </a:rPr>
              <a:t>Non-trivial biodiversity changes – local and regional species richness</a:t>
            </a:r>
            <a:endParaRPr lang="en-US" altLang="cs-CZ" dirty="0" smtClean="0">
              <a:solidFill>
                <a:schemeClr val="bg1"/>
              </a:solidFill>
            </a:endParaRPr>
          </a:p>
        </p:txBody>
      </p:sp>
      <p:sp>
        <p:nvSpPr>
          <p:cNvPr id="17411" name="Obdélník 1"/>
          <p:cNvSpPr>
            <a:spLocks noChangeArrowheads="1"/>
          </p:cNvSpPr>
          <p:nvPr/>
        </p:nvSpPr>
        <p:spPr bwMode="auto">
          <a:xfrm>
            <a:off x="6997700" y="6589713"/>
            <a:ext cx="21447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cs-CZ" altLang="cs-CZ" sz="1200"/>
              <a:t>Dornelas et al. 2015 </a:t>
            </a:r>
            <a:r>
              <a:rPr lang="cs-CZ" altLang="cs-CZ" sz="1200" i="1"/>
              <a:t>Science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77825"/>
            <a:ext cx="3317875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54413"/>
            <a:ext cx="3752850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3954463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575" y="2060575"/>
            <a:ext cx="3654425" cy="444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3" y="2708920"/>
            <a:ext cx="5349875" cy="351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7" name="TextovéPole 4"/>
          <p:cNvSpPr txBox="1">
            <a:spLocks noChangeArrowheads="1"/>
          </p:cNvSpPr>
          <p:nvPr/>
        </p:nvSpPr>
        <p:spPr bwMode="auto">
          <a:xfrm>
            <a:off x="0" y="6575425"/>
            <a:ext cx="3562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altLang="cs-CZ" sz="1200">
                <a:latin typeface="Calibri" pitchFamily="34" charset="0"/>
              </a:rPr>
              <a:t>Bambach 2006 </a:t>
            </a:r>
            <a:r>
              <a:rPr lang="cs-CZ" altLang="cs-CZ" sz="1200" i="1">
                <a:latin typeface="Calibri" pitchFamily="34" charset="0"/>
              </a:rPr>
              <a:t>Ann.Rev. Earth and Planetary Sciernces</a:t>
            </a:r>
          </a:p>
        </p:txBody>
      </p:sp>
      <p:sp>
        <p:nvSpPr>
          <p:cNvPr id="3078" name="TextovéPole 4"/>
          <p:cNvSpPr txBox="1">
            <a:spLocks noChangeArrowheads="1"/>
          </p:cNvSpPr>
          <p:nvPr/>
        </p:nvSpPr>
        <p:spPr bwMode="auto">
          <a:xfrm>
            <a:off x="6964363" y="6581775"/>
            <a:ext cx="21796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altLang="cs-CZ" sz="1200">
                <a:latin typeface="Calibri" pitchFamily="34" charset="0"/>
              </a:rPr>
              <a:t>Koscise et al. 2019 </a:t>
            </a:r>
            <a:r>
              <a:rPr lang="cs-CZ" altLang="cs-CZ" sz="1200" i="1">
                <a:latin typeface="Calibri" pitchFamily="34" charset="0"/>
              </a:rPr>
              <a:t>Proc.R.Soc. B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 smtClean="0">
                <a:solidFill>
                  <a:schemeClr val="bg1"/>
                </a:solidFill>
              </a:rPr>
              <a:t>Large-scale historical context</a:t>
            </a:r>
            <a:endParaRPr lang="en-US" altLang="cs-CZ" dirty="0" smtClean="0">
              <a:solidFill>
                <a:schemeClr val="bg1"/>
              </a:solidFill>
            </a:endParaRPr>
          </a:p>
        </p:txBody>
      </p:sp>
      <p:sp>
        <p:nvSpPr>
          <p:cNvPr id="8" name="TextovéPole 5"/>
          <p:cNvSpPr txBox="1">
            <a:spLocks noChangeArrowheads="1"/>
          </p:cNvSpPr>
          <p:nvPr/>
        </p:nvSpPr>
        <p:spPr bwMode="auto">
          <a:xfrm>
            <a:off x="0" y="727075"/>
            <a:ext cx="9144000" cy="338554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smtClean="0"/>
              <a:t>Earth biodiversity has a tendency to stabilize, but there are big disruptions</a:t>
            </a:r>
            <a:endParaRPr lang="cs-CZ" altLang="cs-CZ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 smtClean="0">
                <a:solidFill>
                  <a:schemeClr val="bg1"/>
                </a:solidFill>
              </a:rPr>
              <a:t>Non-trivial biodiversity changes – local and regional species richness</a:t>
            </a:r>
            <a:endParaRPr lang="en-US" altLang="cs-CZ" dirty="0" smtClean="0">
              <a:solidFill>
                <a:schemeClr val="bg1"/>
              </a:solidFill>
            </a:endParaRPr>
          </a:p>
        </p:txBody>
      </p:sp>
      <p:pic>
        <p:nvPicPr>
          <p:cNvPr id="18435" name="Picture 2" descr="C:\Users\storch\Desktop\ebba2_ebba1_multimap_all_species_chan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6248679" cy="529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111" y="1556792"/>
            <a:ext cx="2473325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1"/>
          <p:cNvSpPr>
            <a:spLocks noChangeArrowheads="1"/>
          </p:cNvSpPr>
          <p:nvPr/>
        </p:nvSpPr>
        <p:spPr bwMode="auto">
          <a:xfrm>
            <a:off x="6499111" y="6589713"/>
            <a:ext cx="26512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cs-CZ" altLang="cs-CZ" sz="1200"/>
              <a:t>Leroy et al. </a:t>
            </a:r>
            <a:r>
              <a:rPr lang="cs-CZ" altLang="cs-CZ" sz="1200" smtClean="0"/>
              <a:t>2023 </a:t>
            </a:r>
            <a:r>
              <a:rPr lang="cs-CZ" altLang="cs-CZ" sz="1200" i="1" smtClean="0"/>
              <a:t>Bas. Appl.Ecology</a:t>
            </a:r>
            <a:endParaRPr lang="cs-CZ" altLang="cs-CZ" sz="1200" i="1"/>
          </a:p>
        </p:txBody>
      </p:sp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395288" y="6519863"/>
            <a:ext cx="2593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/>
              <a:t>https://ebba2.info/maps/</a:t>
            </a:r>
          </a:p>
        </p:txBody>
      </p:sp>
      <p:sp>
        <p:nvSpPr>
          <p:cNvPr id="7" name="TextovéPole 5"/>
          <p:cNvSpPr txBox="1">
            <a:spLocks noChangeArrowheads="1"/>
          </p:cNvSpPr>
          <p:nvPr/>
        </p:nvSpPr>
        <p:spPr bwMode="auto">
          <a:xfrm>
            <a:off x="0" y="369888"/>
            <a:ext cx="9150350" cy="338554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smtClean="0"/>
              <a:t>In some groups and regions, species richness even increases</a:t>
            </a:r>
            <a:endParaRPr lang="cs-CZ" altLang="cs-CZ" sz="1600" i="1" baseline="30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smtClean="0">
                <a:solidFill>
                  <a:schemeClr val="bg1"/>
                </a:solidFill>
              </a:rPr>
              <a:t>Biosphere homogenization?</a:t>
            </a:r>
            <a:endParaRPr lang="cs-CZ" altLang="cs-CZ" sz="1800">
              <a:solidFill>
                <a:schemeClr val="bg1"/>
              </a:solidFill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171"/>
            <a:ext cx="9132528" cy="4247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406648" y="6581001"/>
            <a:ext cx="27373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1200"/>
              <a:t>Blowes et al</a:t>
            </a:r>
            <a:r>
              <a:rPr lang="cs-CZ" sz="1200" smtClean="0"/>
              <a:t>. 2024 </a:t>
            </a:r>
            <a:r>
              <a:rPr lang="cs-CZ" sz="1200" i="1" smtClean="0"/>
              <a:t>Science Advances</a:t>
            </a:r>
            <a:endParaRPr lang="cs-CZ" sz="1200" i="1"/>
          </a:p>
        </p:txBody>
      </p:sp>
      <p:sp>
        <p:nvSpPr>
          <p:cNvPr id="5" name="TextovéPole 5"/>
          <p:cNvSpPr txBox="1">
            <a:spLocks noChangeArrowheads="1"/>
          </p:cNvSpPr>
          <p:nvPr/>
        </p:nvSpPr>
        <p:spPr bwMode="auto">
          <a:xfrm>
            <a:off x="0" y="369888"/>
            <a:ext cx="9144000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smtClean="0"/>
              <a:t>In some groups and regions, species richness even increases</a:t>
            </a:r>
          </a:p>
          <a:p>
            <a:pPr eaLnBrk="1" hangingPunct="1"/>
            <a:r>
              <a:rPr lang="cs-CZ" altLang="cs-CZ" sz="1600" smtClean="0"/>
              <a:t>Effect of homogenization? (spreading of common species and disappearing rare ones?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smtClean="0">
                <a:solidFill>
                  <a:schemeClr val="bg1"/>
                </a:solidFill>
              </a:rPr>
              <a:t>Biosphere homogenization?</a:t>
            </a: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22532" name="Rectangle 1"/>
          <p:cNvSpPr>
            <a:spLocks noChangeArrowheads="1"/>
          </p:cNvSpPr>
          <p:nvPr/>
        </p:nvSpPr>
        <p:spPr bwMode="auto">
          <a:xfrm>
            <a:off x="6406648" y="6581001"/>
            <a:ext cx="27373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1200"/>
              <a:t>Blowes et al</a:t>
            </a:r>
            <a:r>
              <a:rPr lang="cs-CZ" sz="1200" smtClean="0"/>
              <a:t>. 2024 </a:t>
            </a:r>
            <a:r>
              <a:rPr lang="cs-CZ" sz="1200" i="1" smtClean="0"/>
              <a:t>Science Advances</a:t>
            </a:r>
            <a:endParaRPr lang="cs-CZ" sz="1200" i="1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12" y="1083518"/>
            <a:ext cx="5372100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5"/>
          <p:cNvSpPr txBox="1">
            <a:spLocks noChangeArrowheads="1"/>
          </p:cNvSpPr>
          <p:nvPr/>
        </p:nvSpPr>
        <p:spPr bwMode="auto">
          <a:xfrm>
            <a:off x="0" y="369888"/>
            <a:ext cx="9144000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smtClean="0"/>
              <a:t>In some groups and regions, species richness even increases</a:t>
            </a:r>
          </a:p>
          <a:p>
            <a:pPr eaLnBrk="1" hangingPunct="1"/>
            <a:r>
              <a:rPr lang="cs-CZ" altLang="cs-CZ" sz="1600" smtClean="0"/>
              <a:t>Effect of homogenization? (spreading of common species and disappearing rare ones?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80729"/>
            <a:ext cx="3779912" cy="127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451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3141663"/>
            <a:ext cx="3830638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 smtClean="0">
                <a:solidFill>
                  <a:schemeClr val="bg1"/>
                </a:solidFill>
              </a:rPr>
              <a:t>Non-trivial biodiversity changes – population abundances</a:t>
            </a:r>
            <a:endParaRPr lang="en-US" altLang="cs-CZ" dirty="0" smtClean="0">
              <a:solidFill>
                <a:schemeClr val="bg1"/>
              </a:solidFill>
            </a:endParaRPr>
          </a:p>
        </p:txBody>
      </p:sp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684213" y="2565400"/>
            <a:ext cx="3671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/>
              <a:t>Living Planet Index – all populations of vertebrates since 1970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03800" y="1968500"/>
            <a:ext cx="3671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u="sng"/>
              <a:t>Insects</a:t>
            </a:r>
          </a:p>
        </p:txBody>
      </p:sp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684213" y="2011363"/>
            <a:ext cx="36718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u="sng"/>
              <a:t>Vertebrates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2636838"/>
            <a:ext cx="3960812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1"/>
          <p:cNvSpPr>
            <a:spLocks noChangeArrowheads="1"/>
          </p:cNvSpPr>
          <p:nvPr/>
        </p:nvSpPr>
        <p:spPr bwMode="auto">
          <a:xfrm>
            <a:off x="6886575" y="6581775"/>
            <a:ext cx="2257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/>
              <a:t>Hallman et al. 2017 PLoS 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bdélník 1"/>
          <p:cNvSpPr>
            <a:spLocks noChangeArrowheads="1"/>
          </p:cNvSpPr>
          <p:nvPr/>
        </p:nvSpPr>
        <p:spPr bwMode="auto">
          <a:xfrm>
            <a:off x="6491288" y="6589713"/>
            <a:ext cx="26590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cs-CZ" altLang="cs-CZ" sz="1200"/>
              <a:t>Dornelas et al. 2019 </a:t>
            </a:r>
            <a:r>
              <a:rPr lang="cs-CZ" altLang="cs-CZ" sz="1200" i="1"/>
              <a:t>Ecology Letters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3141663"/>
            <a:ext cx="3830638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8" name="Group 7"/>
          <p:cNvGrpSpPr>
            <a:grpSpLocks/>
          </p:cNvGrpSpPr>
          <p:nvPr/>
        </p:nvGrpSpPr>
        <p:grpSpPr bwMode="auto">
          <a:xfrm>
            <a:off x="539750" y="3205163"/>
            <a:ext cx="3529013" cy="2376487"/>
            <a:chOff x="-108520" y="3501008"/>
            <a:chExt cx="4392488" cy="280831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57" y="3501008"/>
              <a:ext cx="4283811" cy="280831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-108520" y="3501008"/>
              <a:ext cx="4248245" cy="280831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620713"/>
            <a:ext cx="5661025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1628775"/>
            <a:ext cx="4373562" cy="425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Box 14"/>
          <p:cNvSpPr txBox="1">
            <a:spLocks noChangeArrowheads="1"/>
          </p:cNvSpPr>
          <p:nvPr/>
        </p:nvSpPr>
        <p:spPr bwMode="auto">
          <a:xfrm>
            <a:off x="684213" y="2565400"/>
            <a:ext cx="3671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/>
              <a:t>Living Planet Index – all populations of vertebrates since 1970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 smtClean="0">
                <a:solidFill>
                  <a:schemeClr val="bg1"/>
                </a:solidFill>
              </a:rPr>
              <a:t>Non-trivial biodiversity changes – population abundances</a:t>
            </a:r>
            <a:endParaRPr lang="en-US" altLang="cs-CZ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" y="476672"/>
            <a:ext cx="6819650" cy="338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508112" y="548680"/>
            <a:ext cx="1681163" cy="2664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1508" name="Obdélník 1"/>
          <p:cNvSpPr>
            <a:spLocks noChangeArrowheads="1"/>
          </p:cNvSpPr>
          <p:nvPr/>
        </p:nvSpPr>
        <p:spPr bwMode="auto">
          <a:xfrm>
            <a:off x="7189275" y="6581775"/>
            <a:ext cx="1933509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cs-CZ" altLang="cs-CZ" sz="1200"/>
              <a:t>Mueller et al. 2023 Nature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 smtClean="0">
                <a:solidFill>
                  <a:schemeClr val="bg1"/>
                </a:solidFill>
              </a:rPr>
              <a:t>Non-trivial biodiversity changes – insect apocalypse?</a:t>
            </a:r>
            <a:endParaRPr lang="en-US" altLang="cs-CZ" dirty="0" smtClean="0">
              <a:solidFill>
                <a:schemeClr val="bg1"/>
              </a:solidFill>
            </a:endParaRP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766" y="3140968"/>
            <a:ext cx="2956745" cy="2880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20"/>
          <p:cNvSpPr txBox="1">
            <a:spLocks noChangeArrowheads="1"/>
          </p:cNvSpPr>
          <p:nvPr/>
        </p:nvSpPr>
        <p:spPr bwMode="auto">
          <a:xfrm>
            <a:off x="0" y="4293096"/>
            <a:ext cx="5652120" cy="155427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cs-CZ" sz="1600" smtClean="0"/>
              <a:t>Weak evidence of declining insects</a:t>
            </a:r>
          </a:p>
          <a:p>
            <a:pPr eaLnBrk="1" hangingPunct="1">
              <a:spcAft>
                <a:spcPts val="600"/>
              </a:spcAft>
            </a:pPr>
            <a:r>
              <a:rPr lang="cs-CZ" sz="1600" smtClean="0"/>
              <a:t>No evidence of the prevalence of declining vertebrate populations</a:t>
            </a:r>
          </a:p>
          <a:p>
            <a:pPr eaLnBrk="1" hangingPunct="1">
              <a:spcAft>
                <a:spcPts val="600"/>
              </a:spcAft>
            </a:pPr>
            <a:r>
              <a:rPr lang="cs-CZ" sz="1600" smtClean="0"/>
              <a:t>Biodiversity loss and increase are balanced</a:t>
            </a:r>
          </a:p>
          <a:p>
            <a:pPr eaLnBrk="1" hangingPunct="1">
              <a:spcAft>
                <a:spcPts val="600"/>
              </a:spcAft>
            </a:pPr>
            <a:r>
              <a:rPr lang="cs-CZ" sz="1600" smtClean="0"/>
              <a:t>Homogenization does not prevail over heterogenization</a:t>
            </a:r>
            <a:endParaRPr lang="cs-CZ" sz="1600"/>
          </a:p>
        </p:txBody>
      </p:sp>
      <p:sp>
        <p:nvSpPr>
          <p:cNvPr id="8" name="Obdélník 1"/>
          <p:cNvSpPr>
            <a:spLocks noChangeArrowheads="1"/>
          </p:cNvSpPr>
          <p:nvPr/>
        </p:nvSpPr>
        <p:spPr bwMode="auto">
          <a:xfrm>
            <a:off x="0" y="6581775"/>
            <a:ext cx="2257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/>
              <a:t>Hallman et al. 2017 PLoS 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508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484313"/>
            <a:ext cx="6226175" cy="457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 smtClean="0">
                <a:solidFill>
                  <a:schemeClr val="bg1"/>
                </a:solidFill>
              </a:rPr>
              <a:t>BUT changes </a:t>
            </a:r>
            <a:r>
              <a:rPr lang="cs-CZ" altLang="cs-CZ" b="1">
                <a:solidFill>
                  <a:schemeClr val="bg1"/>
                </a:solidFill>
              </a:rPr>
              <a:t>in nature are accelerating!</a:t>
            </a:r>
          </a:p>
        </p:txBody>
      </p:sp>
      <p:sp>
        <p:nvSpPr>
          <p:cNvPr id="24580" name="Obdélník 1"/>
          <p:cNvSpPr>
            <a:spLocks noChangeArrowheads="1"/>
          </p:cNvSpPr>
          <p:nvPr/>
        </p:nvSpPr>
        <p:spPr bwMode="auto">
          <a:xfrm>
            <a:off x="7283450" y="6589713"/>
            <a:ext cx="1866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cs-CZ" altLang="cs-CZ" sz="1200"/>
              <a:t>Mottl et al. 2021 </a:t>
            </a:r>
            <a:r>
              <a:rPr lang="cs-CZ" altLang="cs-CZ" sz="1200" i="1"/>
              <a:t>Science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76275"/>
            <a:ext cx="7205662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Obdélník 1"/>
          <p:cNvSpPr>
            <a:spLocks noChangeArrowheads="1"/>
          </p:cNvSpPr>
          <p:nvPr/>
        </p:nvSpPr>
        <p:spPr bwMode="auto">
          <a:xfrm>
            <a:off x="7165975" y="6589713"/>
            <a:ext cx="1984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cs-CZ" altLang="cs-CZ" sz="1200"/>
              <a:t>Nogue et al. 2021 </a:t>
            </a:r>
            <a:r>
              <a:rPr lang="cs-CZ" altLang="cs-CZ" sz="1200" i="1"/>
              <a:t>Science</a:t>
            </a:r>
          </a:p>
        </p:txBody>
      </p:sp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 smtClean="0">
                <a:solidFill>
                  <a:schemeClr val="bg1"/>
                </a:solidFill>
              </a:rPr>
              <a:t>BUT changes </a:t>
            </a:r>
            <a:r>
              <a:rPr lang="cs-CZ" altLang="cs-CZ" b="1">
                <a:solidFill>
                  <a:schemeClr val="bg1"/>
                </a:solidFill>
              </a:rPr>
              <a:t>in nature are accelerating! And are driven by humans!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4" descr="Deforest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26627" name="AutoShape 6" descr="Deforestation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pic>
        <p:nvPicPr>
          <p:cNvPr id="26628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4643438" cy="359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" descr="http://biblioklept.files.wordpress.com/2011/08/walton-ford-watercolor-the-island.jpg?w=8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982663"/>
            <a:ext cx="5076825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Why the situation is not much worse?</a:t>
            </a:r>
            <a:endParaRPr lang="en-US" altLang="cs-CZ">
              <a:solidFill>
                <a:schemeClr val="bg1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4941888"/>
            <a:ext cx="91440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cs-CZ" sz="1600">
                <a:solidFill>
                  <a:schemeClr val="bg1"/>
                </a:solidFill>
                <a:cs typeface="Arial" charset="0"/>
              </a:rPr>
              <a:t>There is extinction debt and we are above equilibrium point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cs-CZ" sz="1600">
                <a:solidFill>
                  <a:schemeClr val="bg1"/>
                </a:solidFill>
                <a:cs typeface="Arial" charset="0"/>
              </a:rPr>
              <a:t>Lack of data about negative changes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cs-CZ" sz="1600">
                <a:solidFill>
                  <a:schemeClr val="bg1"/>
                </a:solidFill>
                <a:cs typeface="Arial" charset="0"/>
              </a:rPr>
              <a:t>Most negative changes already happened and now the situation is improving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cs-CZ" sz="1600">
                <a:solidFill>
                  <a:schemeClr val="bg1"/>
                </a:solidFill>
                <a:cs typeface="Arial" charset="0"/>
              </a:rPr>
              <a:t>There are many other things going on in the Anthropocene, and this compensates         biodiversity loss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Why the situation is not much worse?</a:t>
            </a:r>
            <a:endParaRPr lang="en-US" altLang="cs-CZ">
              <a:solidFill>
                <a:schemeClr val="bg1"/>
              </a:solidFill>
            </a:endParaRPr>
          </a:p>
        </p:txBody>
      </p:sp>
      <p:sp>
        <p:nvSpPr>
          <p:cNvPr id="27651" name="TextovéPole 4"/>
          <p:cNvSpPr txBox="1">
            <a:spLocks noChangeArrowheads="1"/>
          </p:cNvSpPr>
          <p:nvPr/>
        </p:nvSpPr>
        <p:spPr bwMode="auto">
          <a:xfrm>
            <a:off x="179388" y="620713"/>
            <a:ext cx="55579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sz="1600"/>
              <a:t>Nature conservation and the end of limitless exploitation</a:t>
            </a:r>
          </a:p>
        </p:txBody>
      </p:sp>
      <p:pic>
        <p:nvPicPr>
          <p:cNvPr id="27652" name="Picture 7" descr="C:\Users\Storch\Desktop\MKOP2813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276475"/>
            <a:ext cx="4860925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2" descr="https://upload.wikimedia.org/wikipedia/commons/4/46/Ivory_1880s.jpg?16192616162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3924300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 smtClean="0">
                <a:solidFill>
                  <a:schemeClr val="bg1"/>
                </a:solidFill>
              </a:rPr>
              <a:t>Large-scale historical context</a:t>
            </a:r>
            <a:endParaRPr lang="en-US" altLang="cs-CZ" dirty="0" smtClean="0">
              <a:solidFill>
                <a:schemeClr val="bg1"/>
              </a:solidFill>
            </a:endParaRPr>
          </a:p>
        </p:txBody>
      </p:sp>
      <p:sp>
        <p:nvSpPr>
          <p:cNvPr id="8" name="TextovéPole 5"/>
          <p:cNvSpPr txBox="1">
            <a:spLocks noChangeArrowheads="1"/>
          </p:cNvSpPr>
          <p:nvPr/>
        </p:nvSpPr>
        <p:spPr bwMode="auto">
          <a:xfrm>
            <a:off x="0" y="727075"/>
            <a:ext cx="9144000" cy="83099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smtClean="0"/>
              <a:t>Earth biodiversity has a tendency to stabilize, but there are big disruptions</a:t>
            </a:r>
          </a:p>
          <a:p>
            <a:pPr eaLnBrk="1" hangingPunct="1"/>
            <a:endParaRPr lang="cs-CZ" altLang="cs-CZ" sz="1600"/>
          </a:p>
          <a:p>
            <a:pPr eaLnBrk="1" hangingPunct="1"/>
            <a:r>
              <a:rPr lang="cs-CZ" altLang="cs-CZ" sz="1600" smtClean="0"/>
              <a:t>Some biodiversity changes are slow</a:t>
            </a:r>
            <a:endParaRPr lang="cs-CZ" altLang="cs-CZ" sz="160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69" y="2214711"/>
            <a:ext cx="3609975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66444"/>
            <a:ext cx="3672408" cy="4086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ovéPole 4"/>
          <p:cNvSpPr txBox="1">
            <a:spLocks noChangeArrowheads="1"/>
          </p:cNvSpPr>
          <p:nvPr/>
        </p:nvSpPr>
        <p:spPr bwMode="auto">
          <a:xfrm>
            <a:off x="6085342" y="6581775"/>
            <a:ext cx="30586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altLang="cs-CZ" sz="1200" smtClean="0">
                <a:latin typeface="Calibri" pitchFamily="34" charset="0"/>
              </a:rPr>
              <a:t>Condamine et al. 202 </a:t>
            </a:r>
            <a:r>
              <a:rPr lang="cs-CZ" altLang="cs-CZ" sz="1200" i="1" smtClean="0">
                <a:latin typeface="Calibri" pitchFamily="34" charset="0"/>
              </a:rPr>
              <a:t>Nature Communications</a:t>
            </a:r>
            <a:endParaRPr lang="cs-CZ" altLang="cs-CZ" sz="1200" i="1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31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Why the situation is not much worse?</a:t>
            </a:r>
            <a:endParaRPr lang="en-US" altLang="cs-CZ">
              <a:solidFill>
                <a:schemeClr val="bg1"/>
              </a:solidFill>
            </a:endParaRPr>
          </a:p>
        </p:txBody>
      </p:sp>
      <p:sp>
        <p:nvSpPr>
          <p:cNvPr id="3" name="TextovéPole 4"/>
          <p:cNvSpPr txBox="1"/>
          <p:nvPr/>
        </p:nvSpPr>
        <p:spPr>
          <a:xfrm>
            <a:off x="179388" y="620713"/>
            <a:ext cx="84963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  <a:defRPr/>
            </a:pPr>
            <a:r>
              <a:rPr lang="cs-CZ" sz="1600">
                <a:solidFill>
                  <a:schemeClr val="bg1">
                    <a:lumMod val="75000"/>
                  </a:schemeClr>
                </a:solidFill>
              </a:rPr>
              <a:t>Nature conservation and the end of limitless exploitation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cs-CZ" sz="1600"/>
              <a:t>Spreading of non-native species and the emergence of new ecosystems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3813175"/>
            <a:ext cx="4500562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 descr="Image result for netýkavka žlaznat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3175"/>
            <a:ext cx="45720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Image result for inheritors of the ear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1484313"/>
            <a:ext cx="3455987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280193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Why the situation is not much worse?</a:t>
            </a:r>
            <a:endParaRPr lang="en-US" altLang="cs-CZ">
              <a:solidFill>
                <a:schemeClr val="bg1"/>
              </a:solidFill>
            </a:endParaRPr>
          </a:p>
        </p:txBody>
      </p:sp>
      <p:pic>
        <p:nvPicPr>
          <p:cNvPr id="29699" name="Picture 2" descr="https://ct24.ceskatelevize.cz/sites/default/files/styles/node-article_horizontal/public/2251286-global_tamo_2017_full.png?itok=YZbaVi0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700213"/>
            <a:ext cx="6896100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1"/>
          <p:cNvSpPr>
            <a:spLocks noChangeArrowheads="1"/>
          </p:cNvSpPr>
          <p:nvPr/>
        </p:nvSpPr>
        <p:spPr bwMode="auto">
          <a:xfrm>
            <a:off x="5688013" y="6581775"/>
            <a:ext cx="3455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200"/>
              <a:t>Chen et al. 2019 </a:t>
            </a:r>
            <a:r>
              <a:rPr lang="cs-CZ" altLang="cs-CZ" sz="1200" i="1"/>
              <a:t>Nature Sustainability</a:t>
            </a:r>
          </a:p>
        </p:txBody>
      </p:sp>
      <p:sp>
        <p:nvSpPr>
          <p:cNvPr id="15" name="TextovéPole 22"/>
          <p:cNvSpPr txBox="1"/>
          <p:nvPr/>
        </p:nvSpPr>
        <p:spPr>
          <a:xfrm>
            <a:off x="0" y="4729163"/>
            <a:ext cx="3492500" cy="2124075"/>
          </a:xfrm>
          <a:prstGeom prst="rect">
            <a:avLst/>
          </a:prstGeom>
          <a:solidFill>
            <a:srgbClr val="067A00"/>
          </a:solidFill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cs-CZ" sz="1600" b="1">
                <a:solidFill>
                  <a:schemeClr val="bg1"/>
                </a:solidFill>
              </a:rPr>
              <a:t>Causes</a:t>
            </a:r>
            <a:r>
              <a:rPr lang="cs-CZ" sz="1600">
                <a:solidFill>
                  <a:schemeClr val="bg1"/>
                </a:solidFill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sz="1600">
                <a:solidFill>
                  <a:schemeClr val="bg1"/>
                </a:solidFill>
              </a:rPr>
              <a:t>Global warming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sz="1600">
                <a:solidFill>
                  <a:schemeClr val="bg1"/>
                </a:solidFill>
              </a:rPr>
              <a:t>Fertilization (enrichment by nitrogen and CO</a:t>
            </a:r>
            <a:r>
              <a:rPr lang="cs-CZ" sz="1600" baseline="-25000">
                <a:solidFill>
                  <a:schemeClr val="bg1"/>
                </a:solidFill>
              </a:rPr>
              <a:t>2</a:t>
            </a:r>
            <a:r>
              <a:rPr lang="cs-CZ" sz="1600">
                <a:solidFill>
                  <a:schemeClr val="bg1"/>
                </a:solidFill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sz="1600">
                <a:solidFill>
                  <a:schemeClr val="bg1"/>
                </a:solidFill>
              </a:rPr>
              <a:t>Green revolution and high-tech agriculture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sz="1600">
                <a:solidFill>
                  <a:schemeClr val="bg1"/>
                </a:solidFill>
              </a:rPr>
              <a:t>Associated land abandonment</a:t>
            </a:r>
          </a:p>
        </p:txBody>
      </p:sp>
      <p:pic>
        <p:nvPicPr>
          <p:cNvPr id="29704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3038"/>
            <a:ext cx="2700338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4"/>
          <p:cNvSpPr txBox="1"/>
          <p:nvPr/>
        </p:nvSpPr>
        <p:spPr>
          <a:xfrm>
            <a:off x="179388" y="620713"/>
            <a:ext cx="84963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  <a:defRPr/>
            </a:pPr>
            <a:r>
              <a:rPr lang="cs-CZ" sz="1600">
                <a:solidFill>
                  <a:schemeClr val="bg1">
                    <a:lumMod val="75000"/>
                  </a:schemeClr>
                </a:solidFill>
              </a:rPr>
              <a:t>Nature conservation and the end of limitless exploitation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cs-CZ" sz="1600">
                <a:solidFill>
                  <a:schemeClr val="bg2">
                    <a:lumMod val="40000"/>
                    <a:lumOff val="60000"/>
                  </a:schemeClr>
                </a:solidFill>
              </a:rPr>
              <a:t>Spreading of non-native species and the emergence of new </a:t>
            </a:r>
            <a:r>
              <a:rPr lang="cs-CZ" sz="16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ecosystems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cs-CZ" sz="1600" smtClean="0"/>
              <a:t>Global vegetation greening</a:t>
            </a:r>
            <a:endParaRPr lang="cs-CZ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Why the situation is not much worse?</a:t>
            </a:r>
            <a:endParaRPr lang="en-US" altLang="cs-CZ">
              <a:solidFill>
                <a:schemeClr val="bg1"/>
              </a:solidFill>
            </a:endParaRPr>
          </a:p>
        </p:txBody>
      </p:sp>
      <p:pic>
        <p:nvPicPr>
          <p:cNvPr id="30725" name="Picture 2" descr="Image result for letem českým svě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773238"/>
            <a:ext cx="4327525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13" y="1773238"/>
            <a:ext cx="2300287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1773238"/>
            <a:ext cx="2443163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400425"/>
            <a:ext cx="717232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4"/>
          <p:cNvSpPr txBox="1"/>
          <p:nvPr/>
        </p:nvSpPr>
        <p:spPr>
          <a:xfrm>
            <a:off x="179388" y="620713"/>
            <a:ext cx="84963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  <a:defRPr/>
            </a:pPr>
            <a:r>
              <a:rPr lang="cs-CZ" sz="1600">
                <a:solidFill>
                  <a:schemeClr val="bg1">
                    <a:lumMod val="75000"/>
                  </a:schemeClr>
                </a:solidFill>
              </a:rPr>
              <a:t>Nature conservation and the end of limitless exploitation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cs-CZ" sz="1600">
                <a:solidFill>
                  <a:schemeClr val="bg2">
                    <a:lumMod val="40000"/>
                    <a:lumOff val="60000"/>
                  </a:schemeClr>
                </a:solidFill>
              </a:rPr>
              <a:t>Spreading of non-native species and the emergence of new </a:t>
            </a:r>
            <a:r>
              <a:rPr lang="cs-CZ" sz="16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ecosystems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cs-CZ" sz="1600" smtClean="0"/>
              <a:t>Global vegetation greening</a:t>
            </a:r>
            <a:endParaRPr lang="cs-CZ" sz="1600"/>
          </a:p>
        </p:txBody>
      </p:sp>
      <p:grpSp>
        <p:nvGrpSpPr>
          <p:cNvPr id="3" name="Group 2"/>
          <p:cNvGrpSpPr/>
          <p:nvPr/>
        </p:nvGrpSpPr>
        <p:grpSpPr>
          <a:xfrm>
            <a:off x="28575" y="1732166"/>
            <a:ext cx="4776788" cy="2763634"/>
            <a:chOff x="28575" y="1732166"/>
            <a:chExt cx="4776788" cy="2763634"/>
          </a:xfrm>
        </p:grpSpPr>
        <p:pic>
          <p:nvPicPr>
            <p:cNvPr id="9" name="Picture 2" descr="https://myslivost.cz/getattachment/28fc56c5-295f-4b19-88a4-d1bac59b8448/graf-jelen.jpg.aspx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" y="1773238"/>
              <a:ext cx="4776788" cy="272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83568" y="1732166"/>
              <a:ext cx="324036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400" smtClean="0"/>
                <a:t>Red deer shootings in CR 1966-2016</a:t>
              </a:r>
              <a:endParaRPr lang="cs-CZ" sz="1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smtClean="0">
                <a:solidFill>
                  <a:schemeClr val="bg1"/>
                </a:solidFill>
              </a:rPr>
              <a:t>Typical narrative – diversity decrease due to decreasing resource levels (AREA x NPP)</a:t>
            </a:r>
            <a:endParaRPr lang="cs-CZ" altLang="cs-CZ" sz="1800">
              <a:solidFill>
                <a:schemeClr val="bg1"/>
              </a:solidFill>
            </a:endParaRPr>
          </a:p>
        </p:txBody>
      </p:sp>
      <p:pic>
        <p:nvPicPr>
          <p:cNvPr id="2051" name="Picture 3" descr="C:\Users\storch\Desktop\HANPP_Euro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872" y="504010"/>
            <a:ext cx="3938568" cy="341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18" y="3501007"/>
            <a:ext cx="3600400" cy="3311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3600400" cy="278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18" y="3717032"/>
            <a:ext cx="5334081" cy="279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1"/>
          <p:cNvSpPr>
            <a:spLocks noChangeArrowheads="1"/>
          </p:cNvSpPr>
          <p:nvPr/>
        </p:nvSpPr>
        <p:spPr bwMode="auto">
          <a:xfrm>
            <a:off x="6192551" y="6581000"/>
            <a:ext cx="29514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smtClean="0"/>
              <a:t>Miko </a:t>
            </a:r>
            <a:r>
              <a:rPr lang="en-GB" altLang="cs-CZ" sz="1200" smtClean="0"/>
              <a:t>&amp;</a:t>
            </a:r>
            <a:r>
              <a:rPr lang="cs-CZ" altLang="cs-CZ" sz="1200" smtClean="0"/>
              <a:t> Storch 2015 </a:t>
            </a:r>
            <a:r>
              <a:rPr lang="cs-CZ" altLang="cs-CZ" sz="1200" i="1" smtClean="0"/>
              <a:t>Ecosystem Services</a:t>
            </a:r>
            <a:endParaRPr lang="cs-CZ" altLang="cs-CZ" sz="1200" i="1"/>
          </a:p>
        </p:txBody>
      </p:sp>
    </p:spTree>
    <p:extLst>
      <p:ext uri="{BB962C8B-B14F-4D97-AF65-F5344CB8AC3E}">
        <p14:creationId xmlns:p14="http://schemas.microsoft.com/office/powerpoint/2010/main" val="363888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3744"/>
            <a:ext cx="65532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mage result for letem českým svě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26656"/>
            <a:ext cx="4608512" cy="289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smtClean="0">
                <a:solidFill>
                  <a:schemeClr val="bg1"/>
                </a:solidFill>
              </a:rPr>
              <a:t>Paradox of HANPP</a:t>
            </a: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0646" y="476672"/>
            <a:ext cx="5566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mtClean="0"/>
              <a:t>Main causes of habitat endangerment </a:t>
            </a:r>
          </a:p>
          <a:p>
            <a:pPr algn="ctr"/>
            <a:r>
              <a:rPr lang="cs-CZ" smtClean="0"/>
              <a:t>according to the Red list of habitats of the Czech Republic</a:t>
            </a:r>
            <a:endParaRPr lang="cs-CZ"/>
          </a:p>
        </p:txBody>
      </p:sp>
      <p:sp>
        <p:nvSpPr>
          <p:cNvPr id="6" name="Obdélník 1"/>
          <p:cNvSpPr>
            <a:spLocks noChangeArrowheads="1"/>
          </p:cNvSpPr>
          <p:nvPr/>
        </p:nvSpPr>
        <p:spPr bwMode="auto">
          <a:xfrm>
            <a:off x="0" y="6574000"/>
            <a:ext cx="28376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Chytrý </a:t>
            </a:r>
            <a:r>
              <a:rPr lang="cs-CZ" altLang="cs-CZ" sz="1200" smtClean="0"/>
              <a:t>et al. 2019 </a:t>
            </a:r>
            <a:r>
              <a:rPr lang="cs-CZ" altLang="cs-CZ" sz="1200" i="1" smtClean="0"/>
              <a:t>Ecological Indicators</a:t>
            </a:r>
            <a:endParaRPr lang="cs-CZ" altLang="cs-CZ" sz="1200" i="1"/>
          </a:p>
        </p:txBody>
      </p:sp>
      <p:sp>
        <p:nvSpPr>
          <p:cNvPr id="7" name="Right Brace 6"/>
          <p:cNvSpPr/>
          <p:nvPr/>
        </p:nvSpPr>
        <p:spPr>
          <a:xfrm>
            <a:off x="6588224" y="1343744"/>
            <a:ext cx="216024" cy="12241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1"/>
          <p:cNvSpPr>
            <a:spLocks noChangeArrowheads="1"/>
          </p:cNvSpPr>
          <p:nvPr/>
        </p:nvSpPr>
        <p:spPr bwMode="auto">
          <a:xfrm>
            <a:off x="6876256" y="1632646"/>
            <a:ext cx="14969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i="1" smtClean="0"/>
              <a:t>OVERGROWTH OF WOODY VEGETATION</a:t>
            </a:r>
            <a:endParaRPr lang="cs-CZ" altLang="cs-CZ" sz="1200" i="1"/>
          </a:p>
        </p:txBody>
      </p:sp>
      <p:pic>
        <p:nvPicPr>
          <p:cNvPr id="9" name="Picture 3" descr="C:\Users\storch\Desktop\HANPP_Europ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349"/>
            <a:ext cx="1679571" cy="145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28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62768"/>
            <a:ext cx="8997822" cy="6150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1"/>
          <p:cNvSpPr>
            <a:spLocks noChangeArrowheads="1"/>
          </p:cNvSpPr>
          <p:nvPr/>
        </p:nvSpPr>
        <p:spPr bwMode="auto">
          <a:xfrm>
            <a:off x="7321065" y="6581000"/>
            <a:ext cx="18229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smtClean="0"/>
              <a:t>Jandt et al. 2022 </a:t>
            </a:r>
            <a:r>
              <a:rPr lang="cs-CZ" altLang="cs-CZ" sz="1200" i="1" smtClean="0"/>
              <a:t>Nature</a:t>
            </a:r>
            <a:endParaRPr lang="cs-CZ" altLang="cs-CZ" sz="1200" i="1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smtClean="0">
                <a:solidFill>
                  <a:schemeClr val="bg1"/>
                </a:solidFill>
              </a:rPr>
              <a:t>Paradox of HANPP</a:t>
            </a:r>
            <a:endParaRPr lang="cs-CZ" altLang="cs-CZ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39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Box 117"/>
          <p:cNvSpPr txBox="1"/>
          <p:nvPr/>
        </p:nvSpPr>
        <p:spPr>
          <a:xfrm>
            <a:off x="3707904" y="3194736"/>
            <a:ext cx="324036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sz="1600" smtClean="0">
                <a:solidFill>
                  <a:schemeClr val="bg1"/>
                </a:solidFill>
              </a:rPr>
              <a:t>habitat destruction/transformation</a:t>
            </a:r>
          </a:p>
          <a:p>
            <a:r>
              <a:rPr lang="cs-CZ" sz="1600" smtClean="0">
                <a:solidFill>
                  <a:schemeClr val="bg1"/>
                </a:solidFill>
              </a:rPr>
              <a:t>(decreases total community size)</a:t>
            </a:r>
            <a:endParaRPr lang="cs-CZ" sz="1600">
              <a:solidFill>
                <a:schemeClr val="bg1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672746" y="1268760"/>
            <a:ext cx="3275518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sz="1600">
                <a:solidFill>
                  <a:schemeClr val="bg1"/>
                </a:solidFill>
              </a:rPr>
              <a:t>h</a:t>
            </a:r>
            <a:r>
              <a:rPr lang="cs-CZ" sz="1600" smtClean="0">
                <a:solidFill>
                  <a:schemeClr val="bg1"/>
                </a:solidFill>
              </a:rPr>
              <a:t>unting, overfishing</a:t>
            </a:r>
          </a:p>
          <a:p>
            <a:r>
              <a:rPr lang="cs-CZ" sz="1600" smtClean="0">
                <a:solidFill>
                  <a:schemeClr val="bg1"/>
                </a:solidFill>
              </a:rPr>
              <a:t>(increases extinction rate)</a:t>
            </a:r>
            <a:endParaRPr lang="cs-CZ" sz="1600">
              <a:solidFill>
                <a:schemeClr val="bg1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3688134" y="5157192"/>
            <a:ext cx="326013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sz="1600" smtClean="0">
                <a:solidFill>
                  <a:schemeClr val="bg1"/>
                </a:solidFill>
              </a:rPr>
              <a:t>change of species interactions</a:t>
            </a:r>
          </a:p>
          <a:p>
            <a:r>
              <a:rPr lang="cs-CZ" sz="1600" smtClean="0">
                <a:solidFill>
                  <a:schemeClr val="bg1"/>
                </a:solidFill>
              </a:rPr>
              <a:t>(affects ability of resource use)</a:t>
            </a:r>
            <a:endParaRPr lang="cs-CZ" sz="1600">
              <a:solidFill>
                <a:schemeClr val="bg1"/>
              </a:solidFill>
            </a:endParaRPr>
          </a:p>
        </p:txBody>
      </p:sp>
      <p:sp>
        <p:nvSpPr>
          <p:cNvPr id="138" name="TextovéPole 4"/>
          <p:cNvSpPr txBox="1">
            <a:spLocks noChangeArrowheads="1"/>
          </p:cNvSpPr>
          <p:nvPr/>
        </p:nvSpPr>
        <p:spPr bwMode="auto">
          <a:xfrm>
            <a:off x="3825224" y="6581001"/>
            <a:ext cx="53136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smtClean="0">
                <a:latin typeface="Arial" pitchFamily="34" charset="0"/>
                <a:cs typeface="Arial" pitchFamily="34" charset="0"/>
              </a:rPr>
              <a:t>Storch, Šímová, Smyčka, Bohdalková, Toszogyova </a:t>
            </a:r>
            <a:r>
              <a:rPr lang="en-GB" altLang="cs-CZ" sz="1200" smtClean="0">
                <a:latin typeface="Arial" pitchFamily="34" charset="0"/>
                <a:cs typeface="Arial" pitchFamily="34" charset="0"/>
              </a:rPr>
              <a:t>&amp;</a:t>
            </a:r>
            <a:r>
              <a:rPr lang="cs-CZ" altLang="cs-CZ" sz="1200" smtClean="0">
                <a:latin typeface="Arial" pitchFamily="34" charset="0"/>
                <a:cs typeface="Arial" pitchFamily="34" charset="0"/>
              </a:rPr>
              <a:t> Okie 2022 </a:t>
            </a:r>
            <a:r>
              <a:rPr lang="cs-CZ" altLang="cs-CZ" sz="1200" i="1" smtClean="0">
                <a:latin typeface="Arial" pitchFamily="34" charset="0"/>
                <a:cs typeface="Arial" pitchFamily="34" charset="0"/>
              </a:rPr>
              <a:t>Ecography</a:t>
            </a:r>
            <a:endParaRPr lang="cs-CZ" altLang="cs-CZ" sz="1200" i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735628" y="2708920"/>
            <a:ext cx="3212636" cy="33855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cs-CZ" sz="1600">
                <a:solidFill>
                  <a:schemeClr val="bg1"/>
                </a:solidFill>
              </a:rPr>
              <a:t>p</a:t>
            </a:r>
            <a:r>
              <a:rPr lang="cs-CZ" sz="1600" smtClean="0">
                <a:solidFill>
                  <a:schemeClr val="bg1"/>
                </a:solidFill>
              </a:rPr>
              <a:t>rotected areas</a:t>
            </a:r>
            <a:endParaRPr lang="cs-CZ" sz="160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700470" y="836712"/>
            <a:ext cx="3247794" cy="33855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cs-CZ" sz="1600">
                <a:solidFill>
                  <a:schemeClr val="bg1"/>
                </a:solidFill>
              </a:rPr>
              <a:t>p</a:t>
            </a:r>
            <a:r>
              <a:rPr lang="cs-CZ" sz="1600" smtClean="0">
                <a:solidFill>
                  <a:schemeClr val="bg1"/>
                </a:solidFill>
              </a:rPr>
              <a:t>opulation management</a:t>
            </a:r>
            <a:endParaRPr lang="cs-CZ" sz="1600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707556" y="4725144"/>
            <a:ext cx="3240708" cy="33855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cs-CZ" sz="1600" smtClean="0">
                <a:solidFill>
                  <a:schemeClr val="bg1"/>
                </a:solidFill>
              </a:rPr>
              <a:t>rewilding, keystone species</a:t>
            </a:r>
            <a:endParaRPr lang="cs-CZ" sz="1600">
              <a:solidFill>
                <a:schemeClr val="bg1"/>
              </a:solidFill>
            </a:endParaRPr>
          </a:p>
        </p:txBody>
      </p:sp>
      <p:grpSp>
        <p:nvGrpSpPr>
          <p:cNvPr id="61" name="Skupina 20"/>
          <p:cNvGrpSpPr/>
          <p:nvPr/>
        </p:nvGrpSpPr>
        <p:grpSpPr>
          <a:xfrm>
            <a:off x="611560" y="4725144"/>
            <a:ext cx="2602219" cy="1863196"/>
            <a:chOff x="5235460" y="4677717"/>
            <a:chExt cx="2602219" cy="1863196"/>
          </a:xfrm>
        </p:grpSpPr>
        <p:cxnSp>
          <p:nvCxnSpPr>
            <p:cNvPr id="63" name="Přímá spojnice 21"/>
            <p:cNvCxnSpPr/>
            <p:nvPr/>
          </p:nvCxnSpPr>
          <p:spPr>
            <a:xfrm>
              <a:off x="5527849" y="4778347"/>
              <a:ext cx="0" cy="15309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Přímá spojnice 22"/>
            <p:cNvCxnSpPr/>
            <p:nvPr/>
          </p:nvCxnSpPr>
          <p:spPr>
            <a:xfrm flipH="1">
              <a:off x="5527849" y="6309321"/>
              <a:ext cx="23098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Skupina 23"/>
            <p:cNvGrpSpPr/>
            <p:nvPr/>
          </p:nvGrpSpPr>
          <p:grpSpPr>
            <a:xfrm>
              <a:off x="5235460" y="4677717"/>
              <a:ext cx="2602219" cy="1863196"/>
              <a:chOff x="5235460" y="4677717"/>
              <a:chExt cx="2602219" cy="1863196"/>
            </a:xfrm>
          </p:grpSpPr>
          <p:cxnSp>
            <p:nvCxnSpPr>
              <p:cNvPr id="69" name="Přímá spojnice 24"/>
              <p:cNvCxnSpPr/>
              <p:nvPr/>
            </p:nvCxnSpPr>
            <p:spPr>
              <a:xfrm flipH="1">
                <a:off x="5527849" y="5085185"/>
                <a:ext cx="2309830" cy="0"/>
              </a:xfrm>
              <a:prstGeom prst="line">
                <a:avLst/>
              </a:prstGeom>
              <a:ln w="635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Volný tvar 25"/>
              <p:cNvSpPr/>
              <p:nvPr/>
            </p:nvSpPr>
            <p:spPr>
              <a:xfrm>
                <a:off x="5521911" y="5118754"/>
                <a:ext cx="2300068" cy="1188720"/>
              </a:xfrm>
              <a:custGeom>
                <a:avLst/>
                <a:gdLst>
                  <a:gd name="connsiteX0" fmla="*/ 0 w 2300068"/>
                  <a:gd name="connsiteY0" fmla="*/ 1188720 h 1188720"/>
                  <a:gd name="connsiteX1" fmla="*/ 337625 w 2300068"/>
                  <a:gd name="connsiteY1" fmla="*/ 414997 h 1188720"/>
                  <a:gd name="connsiteX2" fmla="*/ 1153551 w 2300068"/>
                  <a:gd name="connsiteY2" fmla="*/ 91440 h 1188720"/>
                  <a:gd name="connsiteX3" fmla="*/ 2300068 w 2300068"/>
                  <a:gd name="connsiteY3" fmla="*/ 0 h 118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00068" h="1188720">
                    <a:moveTo>
                      <a:pt x="0" y="1188720"/>
                    </a:moveTo>
                    <a:cubicBezTo>
                      <a:pt x="72683" y="893298"/>
                      <a:pt x="145367" y="597877"/>
                      <a:pt x="337625" y="414997"/>
                    </a:cubicBezTo>
                    <a:cubicBezTo>
                      <a:pt x="529883" y="232117"/>
                      <a:pt x="826477" y="160606"/>
                      <a:pt x="1153551" y="91440"/>
                    </a:cubicBezTo>
                    <a:cubicBezTo>
                      <a:pt x="1480625" y="22274"/>
                      <a:pt x="1890346" y="11137"/>
                      <a:pt x="2300068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74" name="Přímá spojnice 26"/>
              <p:cNvCxnSpPr>
                <a:endCxn id="70" idx="0"/>
              </p:cNvCxnSpPr>
              <p:nvPr/>
            </p:nvCxnSpPr>
            <p:spPr>
              <a:xfrm flipH="1">
                <a:off x="5521911" y="4967770"/>
                <a:ext cx="1282978" cy="1339704"/>
              </a:xfrm>
              <a:prstGeom prst="line">
                <a:avLst/>
              </a:prstGeom>
              <a:ln w="28575">
                <a:solidFill>
                  <a:srgbClr val="0070C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ovéPole 27"/>
              <p:cNvSpPr txBox="1"/>
              <p:nvPr/>
            </p:nvSpPr>
            <p:spPr>
              <a:xfrm>
                <a:off x="6175921" y="6263914"/>
                <a:ext cx="129394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cs-CZ" sz="1200"/>
                  <a:t>species richness </a:t>
                </a:r>
                <a:r>
                  <a:rPr lang="cs-CZ" sz="1200" i="1" smtClean="0"/>
                  <a:t>S</a:t>
                </a:r>
                <a:endParaRPr lang="cs-CZ" sz="1200" i="1"/>
              </a:p>
            </p:txBody>
          </p:sp>
          <p:sp>
            <p:nvSpPr>
              <p:cNvPr id="80" name="TextovéPole 28"/>
              <p:cNvSpPr txBox="1"/>
              <p:nvPr/>
            </p:nvSpPr>
            <p:spPr>
              <a:xfrm rot="16200000">
                <a:off x="4521643" y="5391534"/>
                <a:ext cx="170463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cs-CZ" sz="1200"/>
                  <a:t>community abundance </a:t>
                </a:r>
                <a:r>
                  <a:rPr lang="cs-CZ" sz="1200" i="1" smtClean="0"/>
                  <a:t>J</a:t>
                </a:r>
                <a:endParaRPr lang="cs-CZ" sz="1200" i="1"/>
              </a:p>
            </p:txBody>
          </p:sp>
        </p:grpSp>
      </p:grpSp>
      <p:sp>
        <p:nvSpPr>
          <p:cNvPr id="91" name="Volný tvar 29"/>
          <p:cNvSpPr/>
          <p:nvPr/>
        </p:nvSpPr>
        <p:spPr>
          <a:xfrm>
            <a:off x="904703" y="5159213"/>
            <a:ext cx="2229729" cy="1167619"/>
          </a:xfrm>
          <a:custGeom>
            <a:avLst/>
            <a:gdLst>
              <a:gd name="connsiteX0" fmla="*/ 0 w 2229729"/>
              <a:gd name="connsiteY0" fmla="*/ 1167619 h 1167619"/>
              <a:gd name="connsiteX1" fmla="*/ 288388 w 2229729"/>
              <a:gd name="connsiteY1" fmla="*/ 977705 h 1167619"/>
              <a:gd name="connsiteX2" fmla="*/ 471268 w 2229729"/>
              <a:gd name="connsiteY2" fmla="*/ 534573 h 1167619"/>
              <a:gd name="connsiteX3" fmla="*/ 1181686 w 2229729"/>
              <a:gd name="connsiteY3" fmla="*/ 126609 h 1167619"/>
              <a:gd name="connsiteX4" fmla="*/ 2229729 w 2229729"/>
              <a:gd name="connsiteY4" fmla="*/ 0 h 116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9729" h="1167619">
                <a:moveTo>
                  <a:pt x="0" y="1167619"/>
                </a:moveTo>
                <a:cubicBezTo>
                  <a:pt x="104921" y="1125416"/>
                  <a:pt x="209843" y="1083213"/>
                  <a:pt x="288388" y="977705"/>
                </a:cubicBezTo>
                <a:cubicBezTo>
                  <a:pt x="366933" y="872197"/>
                  <a:pt x="322385" y="676422"/>
                  <a:pt x="471268" y="534573"/>
                </a:cubicBezTo>
                <a:cubicBezTo>
                  <a:pt x="620151" y="392724"/>
                  <a:pt x="888609" y="215704"/>
                  <a:pt x="1181686" y="126609"/>
                </a:cubicBezTo>
                <a:cubicBezTo>
                  <a:pt x="1474763" y="37514"/>
                  <a:pt x="1852246" y="18757"/>
                  <a:pt x="2229729" y="0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" name="Ovál 37"/>
          <p:cNvSpPr/>
          <p:nvPr/>
        </p:nvSpPr>
        <p:spPr>
          <a:xfrm>
            <a:off x="1867922" y="5231221"/>
            <a:ext cx="120082" cy="11965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3" name="Ovál 41"/>
          <p:cNvSpPr/>
          <p:nvPr/>
        </p:nvSpPr>
        <p:spPr>
          <a:xfrm>
            <a:off x="1767670" y="5334707"/>
            <a:ext cx="120082" cy="11965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4" name="Ovál 42"/>
          <p:cNvSpPr/>
          <p:nvPr/>
        </p:nvSpPr>
        <p:spPr>
          <a:xfrm>
            <a:off x="1172236" y="5951301"/>
            <a:ext cx="120082" cy="11965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7" name="Přímá spojnice se šipkou 60"/>
          <p:cNvCxnSpPr/>
          <p:nvPr/>
        </p:nvCxnSpPr>
        <p:spPr>
          <a:xfrm>
            <a:off x="1118565" y="5760541"/>
            <a:ext cx="125679" cy="88409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Skupina 1"/>
          <p:cNvGrpSpPr/>
          <p:nvPr/>
        </p:nvGrpSpPr>
        <p:grpSpPr>
          <a:xfrm>
            <a:off x="611563" y="2843513"/>
            <a:ext cx="2602216" cy="1809623"/>
            <a:chOff x="5235463" y="1489620"/>
            <a:chExt cx="2602216" cy="1809623"/>
          </a:xfrm>
        </p:grpSpPr>
        <p:cxnSp>
          <p:nvCxnSpPr>
            <p:cNvPr id="102" name="Přímá spojnice 2"/>
            <p:cNvCxnSpPr/>
            <p:nvPr/>
          </p:nvCxnSpPr>
          <p:spPr>
            <a:xfrm>
              <a:off x="5521911" y="1537438"/>
              <a:ext cx="5938" cy="1557184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Přímá spojnice 3"/>
            <p:cNvCxnSpPr/>
            <p:nvPr/>
          </p:nvCxnSpPr>
          <p:spPr>
            <a:xfrm flipH="1">
              <a:off x="5527849" y="3094622"/>
              <a:ext cx="2309830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Přímá spojnice 4"/>
            <p:cNvCxnSpPr/>
            <p:nvPr/>
          </p:nvCxnSpPr>
          <p:spPr>
            <a:xfrm flipH="1">
              <a:off x="5527849" y="1870486"/>
              <a:ext cx="2309830" cy="0"/>
            </a:xfrm>
            <a:prstGeom prst="line">
              <a:avLst/>
            </a:prstGeom>
            <a:ln w="63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Volný tvar 5"/>
            <p:cNvSpPr/>
            <p:nvPr/>
          </p:nvSpPr>
          <p:spPr>
            <a:xfrm>
              <a:off x="5521911" y="1904055"/>
              <a:ext cx="2300068" cy="1188720"/>
            </a:xfrm>
            <a:custGeom>
              <a:avLst/>
              <a:gdLst>
                <a:gd name="connsiteX0" fmla="*/ 0 w 2300068"/>
                <a:gd name="connsiteY0" fmla="*/ 1188720 h 1188720"/>
                <a:gd name="connsiteX1" fmla="*/ 337625 w 2300068"/>
                <a:gd name="connsiteY1" fmla="*/ 414997 h 1188720"/>
                <a:gd name="connsiteX2" fmla="*/ 1153551 w 2300068"/>
                <a:gd name="connsiteY2" fmla="*/ 91440 h 1188720"/>
                <a:gd name="connsiteX3" fmla="*/ 2300068 w 2300068"/>
                <a:gd name="connsiteY3" fmla="*/ 0 h 118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0068" h="1188720">
                  <a:moveTo>
                    <a:pt x="0" y="1188720"/>
                  </a:moveTo>
                  <a:cubicBezTo>
                    <a:pt x="72683" y="893298"/>
                    <a:pt x="145367" y="597877"/>
                    <a:pt x="337625" y="414997"/>
                  </a:cubicBezTo>
                  <a:cubicBezTo>
                    <a:pt x="529883" y="232117"/>
                    <a:pt x="826477" y="160606"/>
                    <a:pt x="1153551" y="91440"/>
                  </a:cubicBezTo>
                  <a:cubicBezTo>
                    <a:pt x="1480625" y="22274"/>
                    <a:pt x="1890346" y="11137"/>
                    <a:pt x="2300068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06" name="Přímá spojnice 6"/>
            <p:cNvCxnSpPr>
              <a:endCxn id="105" idx="0"/>
            </p:cNvCxnSpPr>
            <p:nvPr/>
          </p:nvCxnSpPr>
          <p:spPr>
            <a:xfrm flipH="1">
              <a:off x="5521911" y="1681063"/>
              <a:ext cx="1354345" cy="1411712"/>
            </a:xfrm>
            <a:prstGeom prst="line">
              <a:avLst/>
            </a:prstGeom>
            <a:ln w="2857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ovéPole 7"/>
            <p:cNvSpPr txBox="1"/>
            <p:nvPr/>
          </p:nvSpPr>
          <p:spPr>
            <a:xfrm>
              <a:off x="6175921" y="3022244"/>
              <a:ext cx="1293944" cy="276999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none" rtlCol="0">
              <a:spAutoFit/>
            </a:bodyPr>
            <a:lstStyle/>
            <a:p>
              <a:r>
                <a:rPr lang="cs-CZ" sz="1200" smtClean="0"/>
                <a:t>species richness </a:t>
              </a:r>
              <a:r>
                <a:rPr lang="cs-CZ" sz="1200" i="1" smtClean="0"/>
                <a:t>S</a:t>
              </a:r>
              <a:endParaRPr lang="cs-CZ" sz="1200" i="1"/>
            </a:p>
          </p:txBody>
        </p:sp>
        <p:sp>
          <p:nvSpPr>
            <p:cNvPr id="108" name="TextovéPole 8"/>
            <p:cNvSpPr txBox="1"/>
            <p:nvPr/>
          </p:nvSpPr>
          <p:spPr>
            <a:xfrm rot="16200000">
              <a:off x="4521646" y="2203437"/>
              <a:ext cx="1704634" cy="276999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none" rtlCol="0">
              <a:spAutoFit/>
            </a:bodyPr>
            <a:lstStyle/>
            <a:p>
              <a:r>
                <a:rPr lang="cs-CZ" sz="1200" smtClean="0"/>
                <a:t>community abundance </a:t>
              </a:r>
              <a:r>
                <a:rPr lang="cs-CZ" sz="1200" i="1" smtClean="0"/>
                <a:t>J</a:t>
              </a:r>
              <a:endParaRPr lang="cs-CZ" sz="1200" i="1"/>
            </a:p>
          </p:txBody>
        </p:sp>
      </p:grpSp>
      <p:cxnSp>
        <p:nvCxnSpPr>
          <p:cNvPr id="109" name="Přímá spojnice 9"/>
          <p:cNvCxnSpPr/>
          <p:nvPr/>
        </p:nvCxnSpPr>
        <p:spPr>
          <a:xfrm flipH="1">
            <a:off x="891238" y="3469804"/>
            <a:ext cx="2309830" cy="0"/>
          </a:xfrm>
          <a:prstGeom prst="line">
            <a:avLst/>
          </a:prstGeom>
          <a:ln w="63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Volný tvar 10"/>
          <p:cNvSpPr/>
          <p:nvPr/>
        </p:nvSpPr>
        <p:spPr>
          <a:xfrm>
            <a:off x="884204" y="3508139"/>
            <a:ext cx="2300068" cy="920631"/>
          </a:xfrm>
          <a:custGeom>
            <a:avLst/>
            <a:gdLst>
              <a:gd name="connsiteX0" fmla="*/ 0 w 2300068"/>
              <a:gd name="connsiteY0" fmla="*/ 1188720 h 1188720"/>
              <a:gd name="connsiteX1" fmla="*/ 337625 w 2300068"/>
              <a:gd name="connsiteY1" fmla="*/ 414997 h 1188720"/>
              <a:gd name="connsiteX2" fmla="*/ 1153551 w 2300068"/>
              <a:gd name="connsiteY2" fmla="*/ 91440 h 1188720"/>
              <a:gd name="connsiteX3" fmla="*/ 2300068 w 2300068"/>
              <a:gd name="connsiteY3" fmla="*/ 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068" h="1188720">
                <a:moveTo>
                  <a:pt x="0" y="1188720"/>
                </a:moveTo>
                <a:cubicBezTo>
                  <a:pt x="72683" y="893298"/>
                  <a:pt x="145367" y="597877"/>
                  <a:pt x="337625" y="414997"/>
                </a:cubicBezTo>
                <a:cubicBezTo>
                  <a:pt x="529883" y="232117"/>
                  <a:pt x="826477" y="160606"/>
                  <a:pt x="1153551" y="91440"/>
                </a:cubicBezTo>
                <a:cubicBezTo>
                  <a:pt x="1480625" y="22274"/>
                  <a:pt x="1890346" y="11137"/>
                  <a:pt x="2300068" y="0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2" name="Ovál 31"/>
          <p:cNvSpPr/>
          <p:nvPr/>
        </p:nvSpPr>
        <p:spPr>
          <a:xfrm>
            <a:off x="1886352" y="3296017"/>
            <a:ext cx="120082" cy="11965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3" name="Ovál 38"/>
          <p:cNvSpPr/>
          <p:nvPr/>
        </p:nvSpPr>
        <p:spPr>
          <a:xfrm>
            <a:off x="1604284" y="3581578"/>
            <a:ext cx="120082" cy="11965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4" name="Přímá spojnice se šipkou 50"/>
          <p:cNvCxnSpPr/>
          <p:nvPr/>
        </p:nvCxnSpPr>
        <p:spPr>
          <a:xfrm>
            <a:off x="1020792" y="3257948"/>
            <a:ext cx="0" cy="211856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ovéPole 74"/>
          <p:cNvSpPr txBox="1"/>
          <p:nvPr/>
        </p:nvSpPr>
        <p:spPr>
          <a:xfrm>
            <a:off x="1908473" y="3859684"/>
            <a:ext cx="1682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smtClean="0"/>
              <a:t>CHANGING RESOURCES</a:t>
            </a:r>
            <a:endParaRPr lang="cs-CZ" sz="1200" b="1"/>
          </a:p>
        </p:txBody>
      </p:sp>
      <p:sp>
        <p:nvSpPr>
          <p:cNvPr id="117" name="TextovéPole 75"/>
          <p:cNvSpPr txBox="1"/>
          <p:nvPr/>
        </p:nvSpPr>
        <p:spPr>
          <a:xfrm>
            <a:off x="1619672" y="5631631"/>
            <a:ext cx="2187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smtClean="0"/>
              <a:t>CHANGING THE WAY SPECIES UTILIZE RESOURCES</a:t>
            </a:r>
            <a:endParaRPr lang="cs-CZ" sz="1200" b="1"/>
          </a:p>
        </p:txBody>
      </p:sp>
      <p:sp>
        <p:nvSpPr>
          <p:cNvPr id="119" name="TextovéPole 48"/>
          <p:cNvSpPr txBox="1"/>
          <p:nvPr/>
        </p:nvSpPr>
        <p:spPr>
          <a:xfrm>
            <a:off x="2835032" y="4880193"/>
            <a:ext cx="497444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none" rtlCol="0">
            <a:spAutoFit/>
          </a:bodyPr>
          <a:lstStyle/>
          <a:p>
            <a:r>
              <a:rPr lang="cs-CZ" sz="1200" i="1" smtClean="0">
                <a:solidFill>
                  <a:srgbClr val="FF0000"/>
                </a:solidFill>
              </a:rPr>
              <a:t>J</a:t>
            </a:r>
            <a:r>
              <a:rPr lang="cs-CZ" sz="1200" smtClean="0">
                <a:solidFill>
                  <a:srgbClr val="FF0000"/>
                </a:solidFill>
              </a:rPr>
              <a:t>max</a:t>
            </a:r>
            <a:endParaRPr lang="cs-CZ" sz="1200" i="1">
              <a:solidFill>
                <a:srgbClr val="FF0000"/>
              </a:solidFill>
            </a:endParaRPr>
          </a:p>
        </p:txBody>
      </p:sp>
      <p:sp>
        <p:nvSpPr>
          <p:cNvPr id="120" name="TextovéPole 46"/>
          <p:cNvSpPr txBox="1"/>
          <p:nvPr/>
        </p:nvSpPr>
        <p:spPr>
          <a:xfrm>
            <a:off x="2744498" y="2996127"/>
            <a:ext cx="497444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none" rtlCol="0">
            <a:spAutoFit/>
          </a:bodyPr>
          <a:lstStyle/>
          <a:p>
            <a:r>
              <a:rPr lang="cs-CZ" sz="1200" i="1" smtClean="0">
                <a:solidFill>
                  <a:srgbClr val="FF0000"/>
                </a:solidFill>
              </a:rPr>
              <a:t>J</a:t>
            </a:r>
            <a:r>
              <a:rPr lang="cs-CZ" sz="1200" smtClean="0">
                <a:solidFill>
                  <a:srgbClr val="FF0000"/>
                </a:solidFill>
              </a:rPr>
              <a:t>max</a:t>
            </a:r>
            <a:endParaRPr lang="cs-CZ" sz="1200" i="1">
              <a:solidFill>
                <a:srgbClr val="FF0000"/>
              </a:solidFill>
            </a:endParaRPr>
          </a:p>
        </p:txBody>
      </p:sp>
      <p:grpSp>
        <p:nvGrpSpPr>
          <p:cNvPr id="121" name="Skupina 11"/>
          <p:cNvGrpSpPr/>
          <p:nvPr/>
        </p:nvGrpSpPr>
        <p:grpSpPr>
          <a:xfrm>
            <a:off x="639723" y="836712"/>
            <a:ext cx="2602219" cy="1848018"/>
            <a:chOff x="5263623" y="4003044"/>
            <a:chExt cx="2602219" cy="1848018"/>
          </a:xfrm>
        </p:grpSpPr>
        <p:cxnSp>
          <p:nvCxnSpPr>
            <p:cNvPr id="122" name="Přímá spojnice 12"/>
            <p:cNvCxnSpPr/>
            <p:nvPr/>
          </p:nvCxnSpPr>
          <p:spPr>
            <a:xfrm>
              <a:off x="5556012" y="4070216"/>
              <a:ext cx="0" cy="1564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Přímá spojnice 13"/>
            <p:cNvCxnSpPr/>
            <p:nvPr/>
          </p:nvCxnSpPr>
          <p:spPr>
            <a:xfrm flipH="1">
              <a:off x="5556012" y="5634647"/>
              <a:ext cx="23098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Přímá spojnice 14"/>
            <p:cNvCxnSpPr/>
            <p:nvPr/>
          </p:nvCxnSpPr>
          <p:spPr>
            <a:xfrm flipH="1">
              <a:off x="5556012" y="4410511"/>
              <a:ext cx="2309830" cy="0"/>
            </a:xfrm>
            <a:prstGeom prst="line">
              <a:avLst/>
            </a:prstGeom>
            <a:ln w="63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Volný tvar 15"/>
            <p:cNvSpPr/>
            <p:nvPr/>
          </p:nvSpPr>
          <p:spPr>
            <a:xfrm>
              <a:off x="5550074" y="4444080"/>
              <a:ext cx="2300068" cy="1188720"/>
            </a:xfrm>
            <a:custGeom>
              <a:avLst/>
              <a:gdLst>
                <a:gd name="connsiteX0" fmla="*/ 0 w 2300068"/>
                <a:gd name="connsiteY0" fmla="*/ 1188720 h 1188720"/>
                <a:gd name="connsiteX1" fmla="*/ 337625 w 2300068"/>
                <a:gd name="connsiteY1" fmla="*/ 414997 h 1188720"/>
                <a:gd name="connsiteX2" fmla="*/ 1153551 w 2300068"/>
                <a:gd name="connsiteY2" fmla="*/ 91440 h 1188720"/>
                <a:gd name="connsiteX3" fmla="*/ 2300068 w 2300068"/>
                <a:gd name="connsiteY3" fmla="*/ 0 h 118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0068" h="1188720">
                  <a:moveTo>
                    <a:pt x="0" y="1188720"/>
                  </a:moveTo>
                  <a:cubicBezTo>
                    <a:pt x="72683" y="893298"/>
                    <a:pt x="145367" y="597877"/>
                    <a:pt x="337625" y="414997"/>
                  </a:cubicBezTo>
                  <a:cubicBezTo>
                    <a:pt x="529883" y="232117"/>
                    <a:pt x="826477" y="160606"/>
                    <a:pt x="1153551" y="91440"/>
                  </a:cubicBezTo>
                  <a:cubicBezTo>
                    <a:pt x="1480625" y="22274"/>
                    <a:pt x="1890346" y="11137"/>
                    <a:pt x="2300068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26" name="Přímá spojnice 16"/>
            <p:cNvCxnSpPr>
              <a:endCxn id="125" idx="0"/>
            </p:cNvCxnSpPr>
            <p:nvPr/>
          </p:nvCxnSpPr>
          <p:spPr>
            <a:xfrm flipH="1">
              <a:off x="5550074" y="4303885"/>
              <a:ext cx="1302248" cy="1328915"/>
            </a:xfrm>
            <a:prstGeom prst="line">
              <a:avLst/>
            </a:prstGeom>
            <a:ln w="2857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ovéPole 17"/>
            <p:cNvSpPr txBox="1"/>
            <p:nvPr/>
          </p:nvSpPr>
          <p:spPr>
            <a:xfrm>
              <a:off x="6204084" y="5574063"/>
              <a:ext cx="12939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cs-CZ" sz="1200"/>
                <a:t>species richness </a:t>
              </a:r>
              <a:r>
                <a:rPr lang="cs-CZ" sz="1200" i="1" smtClean="0"/>
                <a:t>S</a:t>
              </a:r>
              <a:endParaRPr lang="cs-CZ" sz="1200" i="1"/>
            </a:p>
          </p:txBody>
        </p:sp>
        <p:sp>
          <p:nvSpPr>
            <p:cNvPr id="128" name="TextovéPole 18"/>
            <p:cNvSpPr txBox="1"/>
            <p:nvPr/>
          </p:nvSpPr>
          <p:spPr>
            <a:xfrm rot="16200000">
              <a:off x="4549806" y="4716861"/>
              <a:ext cx="1704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cs-CZ" sz="1200"/>
                <a:t>community abundance </a:t>
              </a:r>
              <a:r>
                <a:rPr lang="cs-CZ" sz="1200" i="1" smtClean="0"/>
                <a:t>J</a:t>
              </a:r>
              <a:endParaRPr lang="cs-CZ" sz="1200" i="1"/>
            </a:p>
          </p:txBody>
        </p:sp>
      </p:grpSp>
      <p:cxnSp>
        <p:nvCxnSpPr>
          <p:cNvPr id="129" name="Přímá spojnice 19"/>
          <p:cNvCxnSpPr/>
          <p:nvPr/>
        </p:nvCxnSpPr>
        <p:spPr>
          <a:xfrm flipH="1">
            <a:off x="932112" y="1065545"/>
            <a:ext cx="888196" cy="140962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ál 36"/>
          <p:cNvSpPr/>
          <p:nvPr/>
        </p:nvSpPr>
        <p:spPr>
          <a:xfrm>
            <a:off x="1927963" y="1316578"/>
            <a:ext cx="120082" cy="11965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1" name="Ovál 39"/>
          <p:cNvSpPr/>
          <p:nvPr/>
        </p:nvSpPr>
        <p:spPr>
          <a:xfrm>
            <a:off x="1470014" y="1460594"/>
            <a:ext cx="120082" cy="11965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3" name="Přímá spojnice se šipkou 53"/>
          <p:cNvCxnSpPr/>
          <p:nvPr/>
        </p:nvCxnSpPr>
        <p:spPr>
          <a:xfrm flipH="1">
            <a:off x="1788983" y="1178078"/>
            <a:ext cx="319357" cy="1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ovéPole 75"/>
          <p:cNvSpPr txBox="1"/>
          <p:nvPr/>
        </p:nvSpPr>
        <p:spPr>
          <a:xfrm>
            <a:off x="1907704" y="1820634"/>
            <a:ext cx="1844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b="1" smtClean="0"/>
              <a:t>CHANGING ORIGINATION </a:t>
            </a:r>
          </a:p>
          <a:p>
            <a:pPr algn="ctr"/>
            <a:r>
              <a:rPr lang="cs-CZ" sz="1200" b="1" smtClean="0"/>
              <a:t>OR EXTINCTION RATES</a:t>
            </a:r>
            <a:endParaRPr lang="cs-CZ" sz="1200" b="1"/>
          </a:p>
        </p:txBody>
      </p:sp>
      <p:sp>
        <p:nvSpPr>
          <p:cNvPr id="137" name="TextovéPole 47"/>
          <p:cNvSpPr txBox="1"/>
          <p:nvPr/>
        </p:nvSpPr>
        <p:spPr>
          <a:xfrm>
            <a:off x="2706404" y="1039579"/>
            <a:ext cx="497444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none" rtlCol="0">
            <a:spAutoFit/>
          </a:bodyPr>
          <a:lstStyle/>
          <a:p>
            <a:r>
              <a:rPr lang="cs-CZ" sz="1200" i="1" smtClean="0">
                <a:solidFill>
                  <a:srgbClr val="FF0000"/>
                </a:solidFill>
              </a:rPr>
              <a:t>J</a:t>
            </a:r>
            <a:r>
              <a:rPr lang="cs-CZ" sz="1200" smtClean="0">
                <a:solidFill>
                  <a:srgbClr val="FF0000"/>
                </a:solidFill>
              </a:rPr>
              <a:t>max</a:t>
            </a:r>
            <a:endParaRPr lang="cs-CZ" sz="1200" i="1">
              <a:solidFill>
                <a:srgbClr val="FF0000"/>
              </a:solidFill>
            </a:endParaRPr>
          </a:p>
        </p:txBody>
      </p:sp>
      <p:sp>
        <p:nvSpPr>
          <p:cNvPr id="153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chemeClr val="bg1"/>
                </a:solidFill>
              </a:rPr>
              <a:t>Three phases of the Anthropocene</a:t>
            </a:r>
          </a:p>
        </p:txBody>
      </p:sp>
    </p:spTree>
    <p:extLst>
      <p:ext uri="{BB962C8B-B14F-4D97-AF65-F5344CB8AC3E}">
        <p14:creationId xmlns:p14="http://schemas.microsoft.com/office/powerpoint/2010/main" val="231236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34" grpId="0" animBg="1"/>
      <p:bldP spid="136" grpId="0" animBg="1"/>
      <p:bldP spid="58" grpId="0" animBg="1"/>
      <p:bldP spid="59" grpId="0" animBg="1"/>
      <p:bldP spid="60" grpId="0" animBg="1"/>
      <p:bldP spid="91" grpId="0" animBg="1"/>
      <p:bldP spid="93" grpId="0" animBg="1"/>
      <p:bldP spid="94" grpId="0" animBg="1"/>
      <p:bldP spid="111" grpId="0" animBg="1"/>
      <p:bldP spid="113" grpId="0" animBg="1"/>
      <p:bldP spid="115" grpId="0"/>
      <p:bldP spid="117" grpId="0"/>
      <p:bldP spid="131" grpId="0" animBg="1"/>
      <p:bldP spid="13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211960" y="1268760"/>
            <a:ext cx="0" cy="41808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3672746" y="1268760"/>
            <a:ext cx="3187111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sz="1600">
                <a:solidFill>
                  <a:schemeClr val="bg1"/>
                </a:solidFill>
              </a:rPr>
              <a:t>h</a:t>
            </a:r>
            <a:r>
              <a:rPr lang="cs-CZ" sz="1600" smtClean="0">
                <a:solidFill>
                  <a:schemeClr val="bg1"/>
                </a:solidFill>
              </a:rPr>
              <a:t>unting, overfishing</a:t>
            </a:r>
          </a:p>
          <a:p>
            <a:r>
              <a:rPr lang="cs-CZ" sz="1600" smtClean="0">
                <a:solidFill>
                  <a:schemeClr val="bg1"/>
                </a:solidFill>
              </a:rPr>
              <a:t>(increases extinction rate)</a:t>
            </a:r>
            <a:endParaRPr lang="cs-CZ" sz="1600">
              <a:solidFill>
                <a:schemeClr val="bg1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3688134" y="5157192"/>
            <a:ext cx="3171723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sz="1600" smtClean="0">
                <a:solidFill>
                  <a:schemeClr val="bg1"/>
                </a:solidFill>
              </a:rPr>
              <a:t>change of species interactions</a:t>
            </a:r>
          </a:p>
          <a:p>
            <a:r>
              <a:rPr lang="cs-CZ" sz="1600" smtClean="0">
                <a:solidFill>
                  <a:schemeClr val="bg1"/>
                </a:solidFill>
              </a:rPr>
              <a:t>(affects ability of resource use)</a:t>
            </a:r>
            <a:endParaRPr lang="cs-CZ" sz="1600">
              <a:solidFill>
                <a:schemeClr val="bg1"/>
              </a:solidFill>
            </a:endParaRPr>
          </a:p>
        </p:txBody>
      </p:sp>
      <p:pic>
        <p:nvPicPr>
          <p:cNvPr id="58" name="Picture 4" descr="Kudy z nudy - Slavnostní představení obrazu Zdeňka Buriana Lovci mamutů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87" y="1268760"/>
            <a:ext cx="2502501" cy="165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 descr="neolithi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38" y="3199109"/>
            <a:ext cx="2519150" cy="167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16" y="5157192"/>
            <a:ext cx="2482071" cy="15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7" descr="Seaspiracy: Marine organisations and experts react to hit Netflix  documentary - News Chant U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55" y="1261940"/>
            <a:ext cx="2190097" cy="164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973" y="3199109"/>
            <a:ext cx="2168832" cy="167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839956" y="5741965"/>
            <a:ext cx="4297938" cy="1116034"/>
            <a:chOff x="4839956" y="5741965"/>
            <a:chExt cx="4297938" cy="1116034"/>
          </a:xfrm>
        </p:grpSpPr>
        <p:pic>
          <p:nvPicPr>
            <p:cNvPr id="12" name="Picture 6" descr="Po kůrovci… (20 let poté)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9956" y="5741965"/>
              <a:ext cx="1675726" cy="1116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awaiʻi mamo (Drepanis pacifica) Keulemans - List of recently extinct ...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4772" y="5741966"/>
              <a:ext cx="979022" cy="1116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Breakthrough in 'amphibian plague': deadly fungus genes identified ...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3794" y="5741965"/>
              <a:ext cx="1614100" cy="1116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707904" y="3194736"/>
            <a:ext cx="3151953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cs-CZ" sz="1600" smtClean="0">
                <a:solidFill>
                  <a:schemeClr val="bg1"/>
                </a:solidFill>
              </a:rPr>
              <a:t>habitat destruction/transformation</a:t>
            </a:r>
          </a:p>
          <a:p>
            <a:r>
              <a:rPr lang="cs-CZ" sz="1600" smtClean="0">
                <a:solidFill>
                  <a:schemeClr val="bg1"/>
                </a:solidFill>
              </a:rPr>
              <a:t>(decreases total community size)</a:t>
            </a:r>
            <a:endParaRPr lang="cs-CZ" sz="1600">
              <a:solidFill>
                <a:schemeClr val="bg1"/>
              </a:solidFill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chemeClr val="bg1"/>
                </a:solidFill>
              </a:rPr>
              <a:t>Three phases of the Anthropocene</a:t>
            </a:r>
          </a:p>
        </p:txBody>
      </p:sp>
    </p:spTree>
    <p:extLst>
      <p:ext uri="{BB962C8B-B14F-4D97-AF65-F5344CB8AC3E}">
        <p14:creationId xmlns:p14="http://schemas.microsoft.com/office/powerpoint/2010/main" val="244934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4"/>
          <p:cNvCxnSpPr/>
          <p:nvPr/>
        </p:nvCxnSpPr>
        <p:spPr>
          <a:xfrm flipH="1">
            <a:off x="4006701" y="1844824"/>
            <a:ext cx="3175" cy="4032250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 flipH="1">
            <a:off x="4006701" y="5870724"/>
            <a:ext cx="4321175" cy="6350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Volný tvar 8"/>
          <p:cNvSpPr/>
          <p:nvPr/>
        </p:nvSpPr>
        <p:spPr>
          <a:xfrm>
            <a:off x="4009876" y="2403624"/>
            <a:ext cx="4121150" cy="3467100"/>
          </a:xfrm>
          <a:custGeom>
            <a:avLst/>
            <a:gdLst>
              <a:gd name="connsiteX0" fmla="*/ 0 w 4120738"/>
              <a:gd name="connsiteY0" fmla="*/ 3467595 h 3467595"/>
              <a:gd name="connsiteX1" fmla="*/ 2143496 w 4120738"/>
              <a:gd name="connsiteY1" fmla="*/ 0 h 3467595"/>
              <a:gd name="connsiteX2" fmla="*/ 4120738 w 4120738"/>
              <a:gd name="connsiteY2" fmla="*/ 3461657 h 346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20738" h="3467595">
                <a:moveTo>
                  <a:pt x="0" y="3467595"/>
                </a:moveTo>
                <a:cubicBezTo>
                  <a:pt x="728353" y="1734292"/>
                  <a:pt x="1456706" y="990"/>
                  <a:pt x="2143496" y="0"/>
                </a:cubicBezTo>
                <a:cubicBezTo>
                  <a:pt x="2830286" y="-990"/>
                  <a:pt x="3475512" y="1730333"/>
                  <a:pt x="4120738" y="3461657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0" name="Přímá spojnice 9"/>
          <p:cNvCxnSpPr/>
          <p:nvPr/>
        </p:nvCxnSpPr>
        <p:spPr>
          <a:xfrm flipH="1">
            <a:off x="4009876" y="1844824"/>
            <a:ext cx="1581150" cy="40322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>
            <a:off x="4006701" y="2060724"/>
            <a:ext cx="2376488" cy="381635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 flipH="1">
            <a:off x="4009876" y="2781449"/>
            <a:ext cx="3236913" cy="3095625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 flipH="1">
            <a:off x="4009876" y="3860949"/>
            <a:ext cx="3886200" cy="2016125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>
          <a:xfrm flipH="1">
            <a:off x="4009876" y="5003949"/>
            <a:ext cx="4246563" cy="873125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8" name="TextovéPole 57"/>
          <p:cNvSpPr txBox="1">
            <a:spLocks noChangeArrowheads="1"/>
          </p:cNvSpPr>
          <p:nvPr/>
        </p:nvSpPr>
        <p:spPr bwMode="auto">
          <a:xfrm>
            <a:off x="4655989" y="5905649"/>
            <a:ext cx="22878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mtClean="0"/>
              <a:t>resource abundance</a:t>
            </a:r>
            <a:endParaRPr lang="cs-CZ"/>
          </a:p>
        </p:txBody>
      </p:sp>
      <p:sp>
        <p:nvSpPr>
          <p:cNvPr id="32779" name="TextovéPole 58"/>
          <p:cNvSpPr txBox="1">
            <a:spLocks noChangeArrowheads="1"/>
          </p:cNvSpPr>
          <p:nvPr/>
        </p:nvSpPr>
        <p:spPr bwMode="auto">
          <a:xfrm rot="16200000">
            <a:off x="1890863" y="3588584"/>
            <a:ext cx="34163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mtClean="0"/>
              <a:t>production(parabola</a:t>
            </a:r>
            <a:r>
              <a:rPr lang="cs-CZ"/>
              <a:t>) </a:t>
            </a:r>
            <a:r>
              <a:rPr lang="cs-CZ" smtClean="0"/>
              <a:t>or </a:t>
            </a:r>
            <a:endParaRPr lang="cs-CZ"/>
          </a:p>
          <a:p>
            <a:pPr algn="ctr" eaLnBrk="1" hangingPunct="1"/>
            <a:r>
              <a:rPr lang="cs-CZ" smtClean="0"/>
              <a:t>extraction(lines) of the resource</a:t>
            </a:r>
            <a:endParaRPr lang="cs-CZ"/>
          </a:p>
        </p:txBody>
      </p:sp>
      <p:cxnSp>
        <p:nvCxnSpPr>
          <p:cNvPr id="62" name="Přímá spojnice se šipkou 61"/>
          <p:cNvCxnSpPr/>
          <p:nvPr/>
        </p:nvCxnSpPr>
        <p:spPr>
          <a:xfrm flipH="1" flipV="1">
            <a:off x="7751614" y="4149874"/>
            <a:ext cx="341312" cy="719138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se šipkou 63"/>
          <p:cNvCxnSpPr/>
          <p:nvPr/>
        </p:nvCxnSpPr>
        <p:spPr>
          <a:xfrm flipH="1" flipV="1">
            <a:off x="7175351" y="2997349"/>
            <a:ext cx="412750" cy="792163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se šipkou 65"/>
          <p:cNvCxnSpPr/>
          <p:nvPr/>
        </p:nvCxnSpPr>
        <p:spPr>
          <a:xfrm flipH="1" flipV="1">
            <a:off x="6456214" y="2205187"/>
            <a:ext cx="628650" cy="576262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se šipkou 67"/>
          <p:cNvCxnSpPr/>
          <p:nvPr/>
        </p:nvCxnSpPr>
        <p:spPr>
          <a:xfrm flipH="1">
            <a:off x="5629126" y="2133749"/>
            <a:ext cx="538163" cy="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ovéPole 69"/>
          <p:cNvSpPr txBox="1"/>
          <p:nvPr/>
        </p:nvSpPr>
        <p:spPr>
          <a:xfrm>
            <a:off x="7397601" y="2060724"/>
            <a:ext cx="14948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Increasing effort of resource utilization</a:t>
            </a:r>
            <a:endParaRPr lang="cs-CZ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3" name="TextovéPole 72"/>
          <p:cNvSpPr txBox="1"/>
          <p:nvPr/>
        </p:nvSpPr>
        <p:spPr>
          <a:xfrm>
            <a:off x="4079726" y="2060724"/>
            <a:ext cx="121058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mtClean="0">
                <a:solidFill>
                  <a:schemeClr val="bg1">
                    <a:lumMod val="65000"/>
                  </a:schemeClr>
                </a:solidFill>
              </a:rPr>
              <a:t>maximum</a:t>
            </a:r>
            <a:endParaRPr lang="cs-CZ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cs-CZ" smtClean="0">
                <a:solidFill>
                  <a:schemeClr val="bg1">
                    <a:lumMod val="65000"/>
                  </a:schemeClr>
                </a:solidFill>
              </a:rPr>
              <a:t>yield</a:t>
            </a:r>
            <a:endParaRPr lang="cs-CZ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4" name="Přímá spojnice 73"/>
          <p:cNvCxnSpPr/>
          <p:nvPr/>
        </p:nvCxnSpPr>
        <p:spPr>
          <a:xfrm flipH="1">
            <a:off x="4159101" y="2384574"/>
            <a:ext cx="186372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ál 76"/>
          <p:cNvSpPr/>
          <p:nvPr/>
        </p:nvSpPr>
        <p:spPr>
          <a:xfrm>
            <a:off x="6111726" y="2332187"/>
            <a:ext cx="144463" cy="1428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1" name="TextovéPole 20"/>
          <p:cNvSpPr txBox="1">
            <a:spLocks noChangeArrowheads="1"/>
          </p:cNvSpPr>
          <p:nvPr/>
        </p:nvSpPr>
        <p:spPr bwMode="auto">
          <a:xfrm>
            <a:off x="2987824" y="6519446"/>
            <a:ext cx="6149826" cy="338554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smtClean="0"/>
              <a:t>Maximization of yield necessarily leads to the edge of collapse</a:t>
            </a:r>
            <a:endParaRPr lang="cs-CZ" sz="1600"/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B05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mtClean="0">
                <a:solidFill>
                  <a:schemeClr val="bg1"/>
                </a:solidFill>
              </a:rPr>
              <a:t>Principles of ecological sustainability</a:t>
            </a:r>
            <a:endParaRPr lang="cs-CZ" altLang="cs-CZ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32040" y="1340768"/>
            <a:ext cx="2420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u="sng" smtClean="0"/>
              <a:t>Maximum harvest model</a:t>
            </a:r>
            <a:endParaRPr lang="cs-CZ" sz="1600" u="sng"/>
          </a:p>
        </p:txBody>
      </p:sp>
      <p:sp>
        <p:nvSpPr>
          <p:cNvPr id="3" name="TextBox 2"/>
          <p:cNvSpPr txBox="1"/>
          <p:nvPr/>
        </p:nvSpPr>
        <p:spPr>
          <a:xfrm>
            <a:off x="199274" y="548680"/>
            <a:ext cx="5823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cs-CZ" sz="1600" smtClean="0"/>
              <a:t>Avoiding overexploitation (and thus risk of nonlinearities and a collapse)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3" grpId="0"/>
      <p:bldP spid="77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B05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mtClean="0">
                <a:solidFill>
                  <a:schemeClr val="bg1"/>
                </a:solidFill>
              </a:rPr>
              <a:t>Principles of ecological sustainability</a:t>
            </a:r>
            <a:endParaRPr lang="cs-CZ" altLang="cs-CZ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274" y="548680"/>
            <a:ext cx="559686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cs-CZ" sz="160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Avoiding overexploitation (and thus risk of nonlinearities and a collapse)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cs-CZ" sz="1600" smtClean="0"/>
              <a:t>Maximization of suitable habitat area</a:t>
            </a:r>
          </a:p>
        </p:txBody>
      </p:sp>
      <p:pic>
        <p:nvPicPr>
          <p:cNvPr id="24" name="Picture 4" descr="Image result for edward o wilson half 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6395"/>
            <a:ext cx="3096344" cy="452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Using Bayesian inference to pick Coffee Shop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4" descr="https://www.researchgate.net/profile/Thomas-Vanneste/publication/348694257/figure/fig3/AS:983034677432321@1611385139566/Illustration-showing-the-processes-of-habitat-loss-ie-reduction-in-habitat-amount_W64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7349" name="Picture 5" descr="C:\Users\storch\Desktop\fahrig_pact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899" y="2636912"/>
            <a:ext cx="49911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r. Lenore Fahrig, Chancellor’s Professor has won the Gerhard Herzberg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774" y="-24749"/>
            <a:ext cx="2048225" cy="158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24328" y="1563424"/>
            <a:ext cx="1297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smtClean="0"/>
              <a:t>Lenore Fahrig</a:t>
            </a:r>
            <a:endParaRPr lang="cs-CZ" sz="1400"/>
          </a:p>
        </p:txBody>
      </p:sp>
    </p:spTree>
    <p:extLst>
      <p:ext uri="{BB962C8B-B14F-4D97-AF65-F5344CB8AC3E}">
        <p14:creationId xmlns:p14="http://schemas.microsoft.com/office/powerpoint/2010/main" val="274851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6543"/>
            <a:ext cx="4351173" cy="263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 descr="C:\Users\David Storch\Desktop\Plocha_puvodni\Paleoclimate\Cenozoic temperature vari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08" y="3108224"/>
            <a:ext cx="5832648" cy="368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C:\Users\David Storch\Documents\ROZDELANE RUKOPISY\Vesmir_vymirani_biodiversita\BridgerianII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3" y="548680"/>
            <a:ext cx="2987824" cy="228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 smtClean="0">
                <a:solidFill>
                  <a:schemeClr val="bg1"/>
                </a:solidFill>
              </a:rPr>
              <a:t>Large-scale historical context - are </a:t>
            </a:r>
            <a:r>
              <a:rPr lang="cs-CZ" altLang="cs-CZ">
                <a:solidFill>
                  <a:schemeClr val="bg1"/>
                </a:solidFill>
              </a:rPr>
              <a:t>we in an equilibrium</a:t>
            </a:r>
            <a:r>
              <a:rPr lang="cs-CZ" altLang="cs-CZ" smtClean="0">
                <a:solidFill>
                  <a:schemeClr val="bg1"/>
                </a:solidFill>
              </a:rPr>
              <a:t>?</a:t>
            </a:r>
            <a:endParaRPr lang="en-US" altLang="cs-CZ" dirty="0" smtClean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476671"/>
            <a:ext cx="4279164" cy="263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B05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mtClean="0">
                <a:solidFill>
                  <a:schemeClr val="bg1"/>
                </a:solidFill>
              </a:rPr>
              <a:t>Principles of ecological sustainability</a:t>
            </a:r>
            <a:endParaRPr lang="cs-CZ" altLang="cs-CZ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274" y="548680"/>
            <a:ext cx="574087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cs-CZ" sz="160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Avoiding overexploitation (and thus risk of nonlinearities and a collapse)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cs-CZ" sz="160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Maximization of suitable habitat area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cs-CZ" sz="1600" smtClean="0"/>
              <a:t>Support for the weakest</a:t>
            </a:r>
          </a:p>
        </p:txBody>
      </p:sp>
      <p:pic>
        <p:nvPicPr>
          <p:cNvPr id="5" name="Picture 2" descr="Image result for požár v brde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6" y="2109020"/>
            <a:ext cx="8382000" cy="47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4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B05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mtClean="0">
                <a:solidFill>
                  <a:schemeClr val="bg1"/>
                </a:solidFill>
              </a:rPr>
              <a:t>Principles of ecological sustainability</a:t>
            </a:r>
            <a:endParaRPr lang="cs-CZ" altLang="cs-CZ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274" y="548680"/>
            <a:ext cx="559686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cs-CZ" sz="160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Avoiding overexploitation (and thus risk of nonlinearities and a collapse)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cs-CZ" sz="160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Maximization of suitable habitat area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cs-CZ" sz="160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Support for the weakest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cs-CZ" sz="1600" smtClean="0"/>
              <a:t>Proper management sustaining desiderable equilibria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04" y="2492896"/>
            <a:ext cx="7807708" cy="422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1"/>
          <p:cNvSpPr>
            <a:spLocks noChangeArrowheads="1"/>
          </p:cNvSpPr>
          <p:nvPr/>
        </p:nvSpPr>
        <p:spPr bwMode="auto">
          <a:xfrm>
            <a:off x="7457321" y="6581000"/>
            <a:ext cx="16866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smtClean="0"/>
              <a:t>Ellis et al. 2021 </a:t>
            </a:r>
            <a:r>
              <a:rPr lang="cs-CZ" altLang="cs-CZ" sz="1200" i="1" smtClean="0"/>
              <a:t>PNAS</a:t>
            </a:r>
            <a:endParaRPr lang="cs-CZ" altLang="cs-CZ" sz="1200" i="1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366712"/>
            <a:ext cx="2800968" cy="194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78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B05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Concluding remarks</a:t>
            </a:r>
          </a:p>
        </p:txBody>
      </p:sp>
      <p:pic>
        <p:nvPicPr>
          <p:cNvPr id="33795" name="Picture 7" descr="C:\Users\Storch\Desktop\MKOP2813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933825"/>
            <a:ext cx="48101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8" descr="Image result for inheritors of the 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892550"/>
            <a:ext cx="1908175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 descr="Image result for edward o wilson half ear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1979613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ovéPole 5"/>
          <p:cNvSpPr txBox="1">
            <a:spLocks noChangeArrowheads="1"/>
          </p:cNvSpPr>
          <p:nvPr/>
        </p:nvSpPr>
        <p:spPr bwMode="auto">
          <a:xfrm>
            <a:off x="179388" y="527050"/>
            <a:ext cx="8785225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cs-CZ" altLang="cs-CZ" sz="1600">
                <a:solidFill>
                  <a:schemeClr val="bg1"/>
                </a:solidFill>
              </a:rPr>
              <a:t>So far there is no sixth mass extinction, but it can happen if the trends continue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cs-CZ" altLang="cs-CZ" sz="1600">
                <a:solidFill>
                  <a:schemeClr val="bg1"/>
                </a:solidFill>
              </a:rPr>
              <a:t>The ultimate cause of extinction crisis is human population growth; the proximate cause is the transformation of agriculture (including forestry), not climate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cs-CZ" altLang="cs-CZ" sz="1600">
                <a:solidFill>
                  <a:schemeClr val="bg1"/>
                </a:solidFill>
              </a:rPr>
              <a:t>There are many other processes comprising biodiversity change, and they typically cannot be interpreted as culture x nature or just the destruction of nature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cs-CZ" altLang="cs-CZ" sz="1600">
                <a:solidFill>
                  <a:schemeClr val="bg1"/>
                </a:solidFill>
              </a:rPr>
              <a:t>Absolutely essential is spreading of non-native organisms and the emergence of novel ecosystems (anthromes)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cs-CZ" altLang="cs-CZ" sz="1600">
                <a:solidFill>
                  <a:schemeClr val="bg1"/>
                </a:solidFill>
              </a:rPr>
              <a:t>The dynamics of nature and human civilization is entangled at least since the neolitic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cs-CZ" altLang="cs-CZ" sz="1600">
                <a:solidFill>
                  <a:schemeClr val="bg1"/>
                </a:solidFill>
              </a:rPr>
              <a:t>Disruption of ecological interactions becomes more and more important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cs-CZ" altLang="cs-CZ" sz="1600">
                <a:solidFill>
                  <a:schemeClr val="bg1"/>
                </a:solidFill>
              </a:rPr>
              <a:t>There are many things that can be done to preserve biodiversity, it is only necessary to be aware of simplistic „popular“ political decisions (biofuels, plantations)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>
          <a:xfrm>
            <a:off x="4795267" y="2938468"/>
            <a:ext cx="0" cy="3554413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Přímá spojnice 3"/>
          <p:cNvCxnSpPr/>
          <p:nvPr/>
        </p:nvCxnSpPr>
        <p:spPr>
          <a:xfrm flipH="1">
            <a:off x="4795267" y="6470656"/>
            <a:ext cx="4313237" cy="22225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6"/>
          <p:cNvCxnSpPr/>
          <p:nvPr/>
        </p:nvCxnSpPr>
        <p:spPr>
          <a:xfrm flipH="1">
            <a:off x="4790504" y="2943231"/>
            <a:ext cx="3381375" cy="3546475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0" name="TextovéPole 7"/>
          <p:cNvSpPr txBox="1">
            <a:spLocks noChangeArrowheads="1"/>
          </p:cNvSpPr>
          <p:nvPr/>
        </p:nvSpPr>
        <p:spPr bwMode="auto">
          <a:xfrm>
            <a:off x="6481192" y="6537151"/>
            <a:ext cx="12938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/>
              <a:t>species richness </a:t>
            </a:r>
            <a:r>
              <a:rPr lang="cs-CZ" sz="1200" i="1"/>
              <a:t>S</a:t>
            </a:r>
          </a:p>
        </p:txBody>
      </p:sp>
      <p:sp>
        <p:nvSpPr>
          <p:cNvPr id="6151" name="TextovéPole 8"/>
          <p:cNvSpPr txBox="1">
            <a:spLocks noChangeArrowheads="1"/>
          </p:cNvSpPr>
          <p:nvPr/>
        </p:nvSpPr>
        <p:spPr bwMode="auto">
          <a:xfrm rot="16200000">
            <a:off x="3796729" y="4578356"/>
            <a:ext cx="170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/>
              <a:t>community abundance </a:t>
            </a:r>
            <a:r>
              <a:rPr lang="cs-CZ" sz="1200" i="1"/>
              <a:t>J</a:t>
            </a:r>
          </a:p>
        </p:txBody>
      </p:sp>
      <p:cxnSp>
        <p:nvCxnSpPr>
          <p:cNvPr id="8" name="Přímá spojnice 9"/>
          <p:cNvCxnSpPr/>
          <p:nvPr/>
        </p:nvCxnSpPr>
        <p:spPr>
          <a:xfrm flipH="1">
            <a:off x="4795267" y="3519493"/>
            <a:ext cx="3952875" cy="0"/>
          </a:xfrm>
          <a:prstGeom prst="line">
            <a:avLst/>
          </a:prstGeom>
          <a:ln w="63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Volný tvar 10"/>
          <p:cNvSpPr/>
          <p:nvPr/>
        </p:nvSpPr>
        <p:spPr>
          <a:xfrm>
            <a:off x="4792092" y="3662368"/>
            <a:ext cx="3740150" cy="2808288"/>
          </a:xfrm>
          <a:custGeom>
            <a:avLst/>
            <a:gdLst>
              <a:gd name="connsiteX0" fmla="*/ 0 w 2300068"/>
              <a:gd name="connsiteY0" fmla="*/ 1188720 h 1188720"/>
              <a:gd name="connsiteX1" fmla="*/ 337625 w 2300068"/>
              <a:gd name="connsiteY1" fmla="*/ 414997 h 1188720"/>
              <a:gd name="connsiteX2" fmla="*/ 1153551 w 2300068"/>
              <a:gd name="connsiteY2" fmla="*/ 91440 h 1188720"/>
              <a:gd name="connsiteX3" fmla="*/ 2300068 w 2300068"/>
              <a:gd name="connsiteY3" fmla="*/ 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068" h="1188720">
                <a:moveTo>
                  <a:pt x="0" y="1188720"/>
                </a:moveTo>
                <a:cubicBezTo>
                  <a:pt x="72683" y="893298"/>
                  <a:pt x="145367" y="597877"/>
                  <a:pt x="337625" y="414997"/>
                </a:cubicBezTo>
                <a:cubicBezTo>
                  <a:pt x="529883" y="232117"/>
                  <a:pt x="826477" y="160606"/>
                  <a:pt x="1153551" y="91440"/>
                </a:cubicBezTo>
                <a:cubicBezTo>
                  <a:pt x="1480625" y="22274"/>
                  <a:pt x="1890346" y="11137"/>
                  <a:pt x="2300068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vál 38"/>
          <p:cNvSpPr/>
          <p:nvPr/>
        </p:nvSpPr>
        <p:spPr>
          <a:xfrm>
            <a:off x="7379717" y="3662368"/>
            <a:ext cx="120650" cy="1206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155" name="TextovéPole 47"/>
          <p:cNvSpPr txBox="1">
            <a:spLocks noChangeArrowheads="1"/>
          </p:cNvSpPr>
          <p:nvPr/>
        </p:nvSpPr>
        <p:spPr bwMode="auto">
          <a:xfrm>
            <a:off x="8387779" y="3170243"/>
            <a:ext cx="4968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rgbClr val="FF0000"/>
                </a:solidFill>
              </a:rPr>
              <a:t>J</a:t>
            </a:r>
            <a:r>
              <a:rPr lang="cs-CZ" sz="1200">
                <a:solidFill>
                  <a:srgbClr val="FF0000"/>
                </a:solidFill>
              </a:rPr>
              <a:t>max</a:t>
            </a:r>
            <a:endParaRPr lang="cs-CZ" sz="1200" i="1">
              <a:solidFill>
                <a:srgbClr val="FF0000"/>
              </a:solidFill>
            </a:endParaRPr>
          </a:p>
        </p:txBody>
      </p:sp>
      <p:sp>
        <p:nvSpPr>
          <p:cNvPr id="23" name="Volný tvar 10"/>
          <p:cNvSpPr/>
          <p:nvPr/>
        </p:nvSpPr>
        <p:spPr>
          <a:xfrm>
            <a:off x="4787329" y="4311656"/>
            <a:ext cx="3740150" cy="2159000"/>
          </a:xfrm>
          <a:custGeom>
            <a:avLst/>
            <a:gdLst>
              <a:gd name="connsiteX0" fmla="*/ 0 w 2300068"/>
              <a:gd name="connsiteY0" fmla="*/ 1188720 h 1188720"/>
              <a:gd name="connsiteX1" fmla="*/ 337625 w 2300068"/>
              <a:gd name="connsiteY1" fmla="*/ 414997 h 1188720"/>
              <a:gd name="connsiteX2" fmla="*/ 1153551 w 2300068"/>
              <a:gd name="connsiteY2" fmla="*/ 91440 h 1188720"/>
              <a:gd name="connsiteX3" fmla="*/ 2300068 w 2300068"/>
              <a:gd name="connsiteY3" fmla="*/ 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068" h="1188720">
                <a:moveTo>
                  <a:pt x="0" y="1188720"/>
                </a:moveTo>
                <a:cubicBezTo>
                  <a:pt x="72683" y="893298"/>
                  <a:pt x="145367" y="597877"/>
                  <a:pt x="337625" y="414997"/>
                </a:cubicBezTo>
                <a:cubicBezTo>
                  <a:pt x="529883" y="232117"/>
                  <a:pt x="826477" y="160606"/>
                  <a:pt x="1153551" y="91440"/>
                </a:cubicBezTo>
                <a:cubicBezTo>
                  <a:pt x="1480625" y="22274"/>
                  <a:pt x="1890346" y="11137"/>
                  <a:pt x="2300068" y="0"/>
                </a:cubicBezTo>
              </a:path>
            </a:pathLst>
          </a:custGeom>
          <a:noFill/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24" name="Přímá spojnice 6"/>
          <p:cNvCxnSpPr/>
          <p:nvPr/>
        </p:nvCxnSpPr>
        <p:spPr>
          <a:xfrm flipH="1">
            <a:off x="4787329" y="2943231"/>
            <a:ext cx="2304951" cy="3527425"/>
          </a:xfrm>
          <a:prstGeom prst="line">
            <a:avLst/>
          </a:prstGeom>
          <a:ln w="28575">
            <a:solidFill>
              <a:srgbClr val="8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ál 38"/>
          <p:cNvSpPr/>
          <p:nvPr/>
        </p:nvSpPr>
        <p:spPr>
          <a:xfrm>
            <a:off x="5878035" y="4634415"/>
            <a:ext cx="120650" cy="12065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41" name="Přímá spojnice 1"/>
          <p:cNvCxnSpPr/>
          <p:nvPr/>
        </p:nvCxnSpPr>
        <p:spPr>
          <a:xfrm>
            <a:off x="1209195" y="3308355"/>
            <a:ext cx="0" cy="19555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2"/>
          <p:cNvCxnSpPr/>
          <p:nvPr/>
        </p:nvCxnSpPr>
        <p:spPr>
          <a:xfrm flipV="1">
            <a:off x="1209195" y="5263859"/>
            <a:ext cx="23050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3"/>
          <p:cNvCxnSpPr/>
          <p:nvPr/>
        </p:nvCxnSpPr>
        <p:spPr>
          <a:xfrm>
            <a:off x="1209195" y="4111334"/>
            <a:ext cx="1439863" cy="11668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"/>
          <p:cNvCxnSpPr/>
          <p:nvPr/>
        </p:nvCxnSpPr>
        <p:spPr>
          <a:xfrm flipV="1">
            <a:off x="1209195" y="4111334"/>
            <a:ext cx="1944688" cy="85725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5"/>
          <p:cNvCxnSpPr>
            <a:endCxn id="6173" idx="0"/>
          </p:cNvCxnSpPr>
          <p:nvPr/>
        </p:nvCxnSpPr>
        <p:spPr>
          <a:xfrm flipH="1">
            <a:off x="1880708" y="4673309"/>
            <a:ext cx="4762" cy="590550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73" name="TextovéPole 12"/>
          <p:cNvSpPr txBox="1">
            <a:spLocks noChangeArrowheads="1"/>
          </p:cNvSpPr>
          <p:nvPr/>
        </p:nvSpPr>
        <p:spPr bwMode="auto">
          <a:xfrm>
            <a:off x="993295" y="5263859"/>
            <a:ext cx="17732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000"/>
              <a:t>population size N</a:t>
            </a:r>
          </a:p>
        </p:txBody>
      </p:sp>
      <p:sp>
        <p:nvSpPr>
          <p:cNvPr id="47" name="TextovéPole 34"/>
          <p:cNvSpPr txBox="1"/>
          <p:nvPr/>
        </p:nvSpPr>
        <p:spPr>
          <a:xfrm rot="16200000">
            <a:off x="-124305" y="4235159"/>
            <a:ext cx="2060575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000" b="1"/>
              <a:t>extinction </a:t>
            </a:r>
            <a:r>
              <a:rPr lang="cs-CZ" sz="1000" b="1">
                <a:solidFill>
                  <a:schemeClr val="bg1">
                    <a:lumMod val="65000"/>
                  </a:schemeClr>
                </a:solidFill>
              </a:rPr>
              <a:t>and</a:t>
            </a:r>
            <a:r>
              <a:rPr lang="cs-CZ" sz="1000" b="1"/>
              <a:t> </a:t>
            </a:r>
            <a:r>
              <a:rPr lang="cs-CZ" sz="1000" b="1">
                <a:solidFill>
                  <a:srgbClr val="00B050"/>
                </a:solidFill>
              </a:rPr>
              <a:t>origination </a:t>
            </a:r>
            <a:r>
              <a:rPr lang="cs-CZ" sz="1000" b="1">
                <a:solidFill>
                  <a:schemeClr val="bg1">
                    <a:lumMod val="65000"/>
                  </a:schemeClr>
                </a:solidFill>
              </a:rPr>
              <a:t>rate</a:t>
            </a:r>
          </a:p>
          <a:p>
            <a:pPr algn="ctr">
              <a:defRPr/>
            </a:pPr>
            <a:r>
              <a:rPr lang="cs-CZ" sz="1000" b="1">
                <a:solidFill>
                  <a:schemeClr val="bg1">
                    <a:lumMod val="65000"/>
                  </a:schemeClr>
                </a:solidFill>
              </a:rPr>
              <a:t>per species</a:t>
            </a:r>
          </a:p>
        </p:txBody>
      </p:sp>
      <p:cxnSp>
        <p:nvCxnSpPr>
          <p:cNvPr id="48" name="Přímá spojnice 3"/>
          <p:cNvCxnSpPr/>
          <p:nvPr/>
        </p:nvCxnSpPr>
        <p:spPr>
          <a:xfrm>
            <a:off x="1209195" y="3512846"/>
            <a:ext cx="2124075" cy="1751013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5"/>
          <p:cNvCxnSpPr/>
          <p:nvPr/>
        </p:nvCxnSpPr>
        <p:spPr>
          <a:xfrm flipH="1">
            <a:off x="2355370" y="4485984"/>
            <a:ext cx="6350" cy="792162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77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756542"/>
            <a:ext cx="2563812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" name="Straight Connector 60"/>
          <p:cNvCxnSpPr/>
          <p:nvPr/>
        </p:nvCxnSpPr>
        <p:spPr>
          <a:xfrm flipH="1">
            <a:off x="1259632" y="1718567"/>
            <a:ext cx="1506901" cy="24248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10" idx="1"/>
          </p:cNvCxnSpPr>
          <p:nvPr/>
        </p:nvCxnSpPr>
        <p:spPr>
          <a:xfrm flipH="1" flipV="1">
            <a:off x="4427984" y="1718567"/>
            <a:ext cx="2969402" cy="19614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26" idx="1"/>
          </p:cNvCxnSpPr>
          <p:nvPr/>
        </p:nvCxnSpPr>
        <p:spPr>
          <a:xfrm flipH="1" flipV="1">
            <a:off x="4007142" y="2408393"/>
            <a:ext cx="1888562" cy="2243691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Volný tvar 10"/>
          <p:cNvSpPr/>
          <p:nvPr/>
        </p:nvSpPr>
        <p:spPr>
          <a:xfrm>
            <a:off x="4787329" y="4032256"/>
            <a:ext cx="3740150" cy="2449512"/>
          </a:xfrm>
          <a:custGeom>
            <a:avLst/>
            <a:gdLst>
              <a:gd name="connsiteX0" fmla="*/ 0 w 2300068"/>
              <a:gd name="connsiteY0" fmla="*/ 1188720 h 1188720"/>
              <a:gd name="connsiteX1" fmla="*/ 337625 w 2300068"/>
              <a:gd name="connsiteY1" fmla="*/ 414997 h 1188720"/>
              <a:gd name="connsiteX2" fmla="*/ 1153551 w 2300068"/>
              <a:gd name="connsiteY2" fmla="*/ 91440 h 1188720"/>
              <a:gd name="connsiteX3" fmla="*/ 2300068 w 2300068"/>
              <a:gd name="connsiteY3" fmla="*/ 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068" h="1188720">
                <a:moveTo>
                  <a:pt x="0" y="1188720"/>
                </a:moveTo>
                <a:cubicBezTo>
                  <a:pt x="72683" y="893298"/>
                  <a:pt x="145367" y="597877"/>
                  <a:pt x="337625" y="414997"/>
                </a:cubicBezTo>
                <a:cubicBezTo>
                  <a:pt x="529883" y="232117"/>
                  <a:pt x="826477" y="160606"/>
                  <a:pt x="1153551" y="91440"/>
                </a:cubicBezTo>
                <a:cubicBezTo>
                  <a:pt x="1480625" y="22274"/>
                  <a:pt x="1890346" y="11137"/>
                  <a:pt x="2300068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7775004" y="3783018"/>
            <a:ext cx="0" cy="2492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7775004" y="4090993"/>
            <a:ext cx="0" cy="2206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ál 38"/>
          <p:cNvSpPr/>
          <p:nvPr/>
        </p:nvSpPr>
        <p:spPr>
          <a:xfrm>
            <a:off x="5878190" y="4384681"/>
            <a:ext cx="120650" cy="119062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5" name="Ovál 38"/>
          <p:cNvSpPr/>
          <p:nvPr/>
        </p:nvSpPr>
        <p:spPr>
          <a:xfrm>
            <a:off x="7379717" y="4022731"/>
            <a:ext cx="120650" cy="1206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76" name="Straight Arrow Connector 75"/>
          <p:cNvCxnSpPr>
            <a:stCxn id="26" idx="0"/>
            <a:endCxn id="74" idx="4"/>
          </p:cNvCxnSpPr>
          <p:nvPr/>
        </p:nvCxnSpPr>
        <p:spPr>
          <a:xfrm flipV="1">
            <a:off x="5938360" y="4503743"/>
            <a:ext cx="155" cy="1306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10" idx="4"/>
            <a:endCxn id="75" idx="0"/>
          </p:cNvCxnSpPr>
          <p:nvPr/>
        </p:nvCxnSpPr>
        <p:spPr>
          <a:xfrm>
            <a:off x="7440042" y="3783018"/>
            <a:ext cx="0" cy="2397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5095304" y="4070356"/>
            <a:ext cx="196850" cy="47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H="1">
            <a:off x="7270179" y="4708202"/>
            <a:ext cx="2190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>
            <a:spLocks noChangeArrowheads="1"/>
          </p:cNvSpPr>
          <p:nvPr/>
        </p:nvSpPr>
        <p:spPr bwMode="auto">
          <a:xfrm>
            <a:off x="0" y="5688448"/>
            <a:ext cx="3923928" cy="52322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Higher speciation rate in the temperate zone can be due to higher extinction </a:t>
            </a:r>
            <a:r>
              <a:rPr lang="cs-CZ" sz="1400" smtClean="0"/>
              <a:t>rate</a:t>
            </a:r>
            <a:endParaRPr lang="cs-CZ" sz="1400"/>
          </a:p>
        </p:txBody>
      </p:sp>
      <p:cxnSp>
        <p:nvCxnSpPr>
          <p:cNvPr id="72" name="Straight Connector 71"/>
          <p:cNvCxnSpPr/>
          <p:nvPr/>
        </p:nvCxnSpPr>
        <p:spPr>
          <a:xfrm flipH="1">
            <a:off x="2051720" y="2408392"/>
            <a:ext cx="1008112" cy="1789361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 smtClean="0">
                <a:solidFill>
                  <a:schemeClr val="bg1"/>
                </a:solidFill>
              </a:rPr>
              <a:t>Large-scale historical context - are </a:t>
            </a:r>
            <a:r>
              <a:rPr lang="cs-CZ" altLang="cs-CZ">
                <a:solidFill>
                  <a:schemeClr val="bg1"/>
                </a:solidFill>
              </a:rPr>
              <a:t>we in an equilibrium</a:t>
            </a:r>
            <a:r>
              <a:rPr lang="cs-CZ" altLang="cs-CZ" smtClean="0">
                <a:solidFill>
                  <a:schemeClr val="bg1"/>
                </a:solidFill>
              </a:rPr>
              <a:t>?</a:t>
            </a:r>
            <a:endParaRPr lang="en-US" altLang="cs-CZ" dirty="0" smtClean="0">
              <a:solidFill>
                <a:schemeClr val="bg1"/>
              </a:solidFill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100" y="476671"/>
            <a:ext cx="3135088" cy="193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3" descr="C:\Users\David Storch\Desktop\Plocha_puvodni\Paleoclimate\Cenozoic temperature varia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962" y="4916493"/>
            <a:ext cx="2236754" cy="141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235904"/>
            <a:ext cx="3923928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eaLnBrk="1" hangingPunct="1"/>
            <a:r>
              <a:rPr lang="cs-CZ" sz="1400"/>
              <a:t>Temperate zone can be below and tropical zone above equilibrium diversity</a:t>
            </a:r>
          </a:p>
        </p:txBody>
      </p:sp>
    </p:spTree>
    <p:extLst>
      <p:ext uri="{BB962C8B-B14F-4D97-AF65-F5344CB8AC3E}">
        <p14:creationId xmlns:p14="http://schemas.microsoft.com/office/powerpoint/2010/main" val="16552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ubefoto.cz/public/fotografie/1663_max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6358"/>
            <a:ext cx="6912768" cy="460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15136" y="476672"/>
            <a:ext cx="33137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smtClean="0">
                <a:solidFill>
                  <a:schemeClr val="bg1"/>
                </a:solidFill>
              </a:rPr>
              <a:t>Anthropocene</a:t>
            </a:r>
            <a:endParaRPr lang="cs-CZ" sz="3600"/>
          </a:p>
        </p:txBody>
      </p:sp>
    </p:spTree>
    <p:extLst>
      <p:ext uri="{BB962C8B-B14F-4D97-AF65-F5344CB8AC3E}">
        <p14:creationId xmlns:p14="http://schemas.microsoft.com/office/powerpoint/2010/main" val="142124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karel zeman vynález zká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928" y="21103"/>
            <a:ext cx="3067424" cy="230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kolumb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204" y="1198188"/>
            <a:ext cx="2633956" cy="187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udy z nudy - Slavnostní představení obrazu Zdeňka Buriana Lovci mamutů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9661"/>
            <a:ext cx="2853732" cy="188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neolithic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36" y="3076795"/>
            <a:ext cx="2825080" cy="187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hermonuclear-bomb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00" y="2084815"/>
            <a:ext cx="3065303" cy="20608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68012" y="6462628"/>
            <a:ext cx="209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>
                <a:solidFill>
                  <a:schemeClr val="bg1"/>
                </a:solidFill>
              </a:rPr>
              <a:t>35 thousands YBP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62432" y="4600157"/>
            <a:ext cx="1963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8</a:t>
            </a:r>
            <a:r>
              <a:rPr lang="cs-CZ" smtClean="0">
                <a:solidFill>
                  <a:schemeClr val="bg1"/>
                </a:solidFill>
              </a:rPr>
              <a:t> thousands YBP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2928" y="270235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>
                <a:solidFill>
                  <a:schemeClr val="bg1"/>
                </a:solidFill>
              </a:rPr>
              <a:t>1492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61307" y="171548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>
                <a:solidFill>
                  <a:schemeClr val="bg1"/>
                </a:solidFill>
              </a:rPr>
              <a:t>1765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16776" y="414566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>
                <a:solidFill>
                  <a:schemeClr val="bg1"/>
                </a:solidFill>
              </a:rPr>
              <a:t>1960</a:t>
            </a:r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76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eat-acceleration (kopie 2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1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525"/>
            <a:ext cx="7308850" cy="682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4667</TotalTime>
  <Words>1278</Words>
  <Application>Microsoft Office PowerPoint</Application>
  <PresentationFormat>On-screen Show (4:3)</PresentationFormat>
  <Paragraphs>192</Paragraphs>
  <Slides>42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Výchozí návrh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david storch</dc:creator>
  <cp:lastModifiedBy>storch</cp:lastModifiedBy>
  <cp:revision>188</cp:revision>
  <dcterms:created xsi:type="dcterms:W3CDTF">2007-03-19T19:25:37Z</dcterms:created>
  <dcterms:modified xsi:type="dcterms:W3CDTF">2024-05-15T14:21:00Z</dcterms:modified>
</cp:coreProperties>
</file>