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56" r:id="rId2"/>
    <p:sldId id="357" r:id="rId3"/>
    <p:sldId id="403" r:id="rId4"/>
    <p:sldId id="404" r:id="rId5"/>
    <p:sldId id="439" r:id="rId6"/>
    <p:sldId id="405" r:id="rId7"/>
    <p:sldId id="285" r:id="rId8"/>
    <p:sldId id="284" r:id="rId9"/>
    <p:sldId id="441" r:id="rId10"/>
    <p:sldId id="406" r:id="rId11"/>
    <p:sldId id="407" r:id="rId12"/>
    <p:sldId id="408" r:id="rId13"/>
    <p:sldId id="409" r:id="rId14"/>
    <p:sldId id="428" r:id="rId15"/>
    <p:sldId id="410" r:id="rId16"/>
    <p:sldId id="412" r:id="rId17"/>
    <p:sldId id="413" r:id="rId18"/>
    <p:sldId id="411" r:id="rId19"/>
    <p:sldId id="402" r:id="rId20"/>
    <p:sldId id="414" r:id="rId21"/>
    <p:sldId id="415" r:id="rId22"/>
    <p:sldId id="416" r:id="rId23"/>
    <p:sldId id="417" r:id="rId24"/>
    <p:sldId id="434" r:id="rId25"/>
    <p:sldId id="435" r:id="rId26"/>
    <p:sldId id="436" r:id="rId27"/>
    <p:sldId id="440" r:id="rId28"/>
    <p:sldId id="437" r:id="rId29"/>
    <p:sldId id="438" r:id="rId30"/>
    <p:sldId id="418" r:id="rId31"/>
    <p:sldId id="419" r:id="rId32"/>
    <p:sldId id="420" r:id="rId33"/>
    <p:sldId id="421" r:id="rId34"/>
    <p:sldId id="427" r:id="rId35"/>
    <p:sldId id="422" r:id="rId36"/>
  </p:sldIdLst>
  <p:sldSz cx="9144000" cy="6858000" type="screen4x3"/>
  <p:notesSz cx="6743700" cy="9880600"/>
  <p:custDataLst>
    <p:tags r:id="rId3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0CF8"/>
    <a:srgbClr val="A50BA5"/>
    <a:srgbClr val="CC0000"/>
    <a:srgbClr val="FFCC00"/>
    <a:srgbClr val="FFFF66"/>
    <a:srgbClr val="FFFF99"/>
    <a:srgbClr val="FF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25" d="100"/>
          <a:sy n="125" d="100"/>
        </p:scale>
        <p:origin x="1194" y="114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11D9F404-3231-456F-86D4-198BC4F923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5948DB7A-E55C-4410-97FA-CB9F24331BA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9316" name="Rectangle 4">
            <a:extLst>
              <a:ext uri="{FF2B5EF4-FFF2-40B4-BE49-F238E27FC236}">
                <a16:creationId xmlns:a16="http://schemas.microsoft.com/office/drawing/2014/main" id="{E9A47E66-CA10-49D0-990D-8650C74A995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9317" name="Rectangle 5">
            <a:extLst>
              <a:ext uri="{FF2B5EF4-FFF2-40B4-BE49-F238E27FC236}">
                <a16:creationId xmlns:a16="http://schemas.microsoft.com/office/drawing/2014/main" id="{639AAA67-18E1-437B-AC9E-5576FB3C04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D1D2C2-BFD3-493C-BB3B-EC966AD738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9793078-04F3-45E5-979E-1B1D588FB2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7" tIns="47494" rIns="94987" bIns="47494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AE602DF-ACC1-411A-8CB2-8E2A3D16930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7" tIns="47494" rIns="94987" bIns="47494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B65BA87-A968-49F3-90D2-7E6BCBA3481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E5C92A7D-8358-4C74-AE99-F6B9D534DA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2650"/>
            <a:ext cx="5394325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7" tIns="47494" rIns="94987" bIns="47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1FAAB654-31D6-40A6-BF73-C3897419B2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7" tIns="47494" rIns="94987" bIns="47494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612AFAA0-7C7A-486D-A89D-71BEEA3D5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7" tIns="47494" rIns="94987" bIns="47494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pPr>
              <a:defRPr/>
            </a:pPr>
            <a:fld id="{E2270B2D-B4CC-4BBD-ADF5-4B486C7010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DB8B9A-B168-46AF-95D5-E67DBA8969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9375BA-4E18-4F7D-8601-30B87A3CD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8C87F4-64F0-4719-859D-E420AA939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6A07C-EAC0-4522-A0EC-3A162C5430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875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770759-87B7-487F-A449-4A5E8FFDA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471F1D-F635-45D6-810A-607934B94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D6E0B2-BB8B-49D0-A25D-088EC03D90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27717-64F4-4702-A09E-6C04EDECC1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39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D1DE56-BE59-4BA0-9E87-C1B213E01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069F9E-E949-45E1-89BB-96B018B0AD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ACFAEF-5EEA-46BA-B869-16273E981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B5CBE-D34C-49A8-9E07-7F4AAC78D7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886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DBD991-FDB1-4669-8E3E-0D489B5563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CE9825-420C-4DE7-9C07-F536B5E44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7B3A74-5C20-4821-BCAD-AED979A6F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12C36-4EBF-4A2B-A6D4-D214FE6754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455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0DE24D-B73F-4C60-9CB9-2A9002DAB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E7E25F-4B9E-4746-BD2A-B4B885126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A85A54-DEE8-447A-8175-FA2DD54320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3718B-E752-4264-B8FC-A60F0FB7E8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961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90879-644D-4F7C-9201-E110CB726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67737-667F-4F53-94D4-D55B1DFEC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468E0-9D69-45BF-A1A6-98E134EBD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293F-0692-424B-869B-B6D9A1017A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422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C36D7E-20C6-4429-9B39-30D52BE1E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3DAAF4-B351-43CA-9145-57C6D7AA8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5C41AF-BFBB-4D50-8141-A8A5FDE1C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4270-76D3-4134-AE02-33C833B0A3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747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B3626-A7E0-49AA-93C9-927982DEA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1B0DB9-D675-4684-BA64-FF1307114C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702D6F-382D-4A82-909D-C1EF655B4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E351-F34E-42AD-9C74-271A7A9AEF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471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8B1AAA-278B-4AE1-84FE-12661E2CA9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1E1247-45A6-4A47-B6E1-6539C81C5E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A10F91-B66E-47A2-B569-BB79321212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6163-698E-4F6E-8195-01FA05C03E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065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548F1-5B52-46B7-BE4D-03B48976B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49B68-8676-44A1-8B0F-7856754F2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8BD1C-9721-4CFD-B945-B12411751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1738A-3170-4CAC-9F69-C6116A563B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62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042DE-B2D9-4043-A078-E0D5A8BDD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A75D68-2006-4AFC-9FD9-40526945AE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F960D-C4BA-449A-ABB3-04909AE58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2BE60-4177-4337-A83B-8F865DFA38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638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99488C-C7F4-435B-99FF-87F767C0B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D7F334-0F45-4FBF-8683-9E5E47BDD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08A7A7-C42F-49F2-8E01-22FC8E2F1F4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4B4513-E92F-44F8-8A39-442DB5F407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27DA40-4D0E-4823-B752-F2B687D85F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01C9345-2910-46F9-8697-D91DE8DE2F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oalas.org/koala-pictures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nbb.cornell.edu/neurobio/hoy/webpage/ormia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bioclic.ca/reptiles/photos/thamnophis_sirtalis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hyperlink" Target="http://www.ms-starship.com/sciencenew/images/PICT006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nswers.com/main/ntquery;jsessionid=1ovj6zqov2xx8?method=4&amp;dsname=Wikipedia+Images&amp;dekey=Droneflybeemimic.jpg&amp;sbid=lc03a" TargetMode="External"/><Relationship Id="rId5" Type="http://schemas.openxmlformats.org/officeDocument/2006/relationships/image" Target="../media/image69.jpeg"/><Relationship Id="rId4" Type="http://schemas.openxmlformats.org/officeDocument/2006/relationships/hyperlink" Target="http://images.poppe-images.com/marinelifecollection/910000/thumb/918024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ford.edu/schools/artsci/biology/vert-zoo-04s/photos/lepomis-macrochirus.jp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://jonahsaquarium.com/picmicropsalmoides01.htm" TargetMode="Externa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2C3D9139-81EC-4044-8331-13B1DEBE30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4288"/>
            <a:ext cx="9540875" cy="6896101"/>
          </a:xfrm>
          <a:noFill/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EAA01BD0-44B0-4A9F-8B8C-354D7C0C2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b="1">
                <a:solidFill>
                  <a:srgbClr val="FF3300"/>
                </a:solidFill>
              </a:rPr>
              <a:t>Potravní ekologie</a:t>
            </a:r>
          </a:p>
        </p:txBody>
      </p:sp>
    </p:spTree>
  </p:cSld>
  <p:clrMapOvr>
    <a:masterClrMapping/>
  </p:clrMapOvr>
  <p:transition spd="slow" advTm="2195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4205E870-0068-45EA-8E56-C7BD876D3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2101850" cy="36671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Klasická herbivorie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CC6FE3FA-7E25-4112-B00D-270A3613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448468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Velcí: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v potravě mnoho jedinců rostlin, málo specialistů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větší mobilita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novou rostlinu zařazují postupně (aklimace)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detoxikace: alkalické prostředí v žaludku (mikroflóra), v játrech</a:t>
            </a:r>
            <a:endParaRPr lang="en-US" altLang="cs-CZ" sz="1800"/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id="{480857DC-0D99-4CF2-91BF-C91682C1F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908050"/>
            <a:ext cx="448468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Malí: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zásadní je výběr rostliny – specificita!</a:t>
            </a:r>
            <a:endParaRPr lang="en-US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menší mobilita, vybírá často samice při kladení vajíček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kolik vajíček na jednu rostlinu – riziko přesunu x predace vajíček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omezení aktivity na noc</a:t>
            </a:r>
          </a:p>
        </p:txBody>
      </p:sp>
      <p:pic>
        <p:nvPicPr>
          <p:cNvPr id="11269" name="Picture 7" descr="picture of a koala">
            <a:hlinkClick r:id="rId3"/>
            <a:extLst>
              <a:ext uri="{FF2B5EF4-FFF2-40B4-BE49-F238E27FC236}">
                <a16:creationId xmlns:a16="http://schemas.microsoft.com/office/drawing/2014/main" id="{E485284B-C6C3-49C6-A206-5FDD0338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17160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3734" name="Group 22">
            <a:extLst>
              <a:ext uri="{FF2B5EF4-FFF2-40B4-BE49-F238E27FC236}">
                <a16:creationId xmlns:a16="http://schemas.microsoft.com/office/drawing/2014/main" id="{114CE2EA-1029-4607-B11B-964B6C4E6533}"/>
              </a:ext>
            </a:extLst>
          </p:cNvPr>
          <p:cNvGraphicFramePr>
            <a:graphicFrameLocks noGrp="1"/>
          </p:cNvGraphicFramePr>
          <p:nvPr/>
        </p:nvGraphicFramePr>
        <p:xfrm>
          <a:off x="1835150" y="5084763"/>
          <a:ext cx="5689600" cy="1609725"/>
        </p:xfrm>
        <a:graphic>
          <a:graphicData uri="http://schemas.openxmlformats.org/drawingml/2006/table">
            <a:tbl>
              <a:tblPr/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kořist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&lt;&lt; 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predátor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kořist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&gt;&gt; 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predátor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6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mnoho rozhodnutí, jednotlivá rozhodnutí ne tak důležitá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málo rozhodnutí, zcela zásadní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Tm="210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58E0FB2A-1E39-4394-8F66-55E723EA8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1073150" cy="404813"/>
          </a:xfrm>
          <a:prstGeom prst="rect">
            <a:avLst/>
          </a:prstGeom>
          <a:solidFill>
            <a:srgbClr val="CC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</a:p>
        </p:txBody>
      </p:sp>
      <p:graphicFrame>
        <p:nvGraphicFramePr>
          <p:cNvPr id="244741" name="Group 5">
            <a:extLst>
              <a:ext uri="{FF2B5EF4-FFF2-40B4-BE49-F238E27FC236}">
                <a16:creationId xmlns:a16="http://schemas.microsoft.com/office/drawing/2014/main" id="{F2F18192-D8FD-41EE-8F51-477DA3F8B002}"/>
              </a:ext>
            </a:extLst>
          </p:cNvPr>
          <p:cNvGraphicFramePr>
            <a:graphicFrameLocks noGrp="1"/>
          </p:cNvGraphicFramePr>
          <p:nvPr/>
        </p:nvGraphicFramePr>
        <p:xfrm>
          <a:off x="1835150" y="5084763"/>
          <a:ext cx="5689600" cy="1609725"/>
        </p:xfrm>
        <a:graphic>
          <a:graphicData uri="http://schemas.openxmlformats.org/drawingml/2006/table">
            <a:tbl>
              <a:tblPr/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kořist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&lt;&lt; 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predátor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kořist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&gt;&gt; 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predátor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6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mnoho rozhodnutí, jednotlivá rozhodnutí ne tak důležitá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málo rozhodnutí, zcela zásadní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4753" name="Text Box 17">
            <a:extLst>
              <a:ext uri="{FF2B5EF4-FFF2-40B4-BE49-F238E27FC236}">
                <a16:creationId xmlns:a16="http://schemas.microsoft.com/office/drawing/2014/main" id="{4AAD1EFF-AF70-4BAE-9C35-6D3D4965D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851150"/>
            <a:ext cx="10096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Filtr</a:t>
            </a:r>
            <a:r>
              <a:rPr lang="cs-CZ" altLang="cs-CZ" sz="1800">
                <a:solidFill>
                  <a:schemeClr val="bg1"/>
                </a:solidFill>
              </a:rPr>
              <a:t>átoři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244754" name="Text Box 18">
            <a:extLst>
              <a:ext uri="{FF2B5EF4-FFF2-40B4-BE49-F238E27FC236}">
                <a16:creationId xmlns:a16="http://schemas.microsoft.com/office/drawing/2014/main" id="{7B50E7DB-17F4-4E25-8E75-A5E5D25EE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3355975"/>
            <a:ext cx="45370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malá kořist chytaná ve velkém počtu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běžné ve vodě (od perlooček po velryby!), ve vzduchu síťoví pavouci a lelci (?)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klíčové je rozhodnutí kde použít filtr, pak už neselektivní (odmítnutí potravy příliš nákladné)</a:t>
            </a:r>
            <a:endParaRPr lang="en-US" altLang="cs-CZ" sz="1800"/>
          </a:p>
        </p:txBody>
      </p:sp>
      <p:sp>
        <p:nvSpPr>
          <p:cNvPr id="244755" name="Text Box 19">
            <a:extLst>
              <a:ext uri="{FF2B5EF4-FFF2-40B4-BE49-F238E27FC236}">
                <a16:creationId xmlns:a16="http://schemas.microsoft.com/office/drawing/2014/main" id="{725D2225-4D7A-4258-B628-9F27D7F44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2924175"/>
            <a:ext cx="22415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Paraziti a parazitoidi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244756" name="Text Box 20">
            <a:extLst>
              <a:ext uri="{FF2B5EF4-FFF2-40B4-BE49-F238E27FC236}">
                <a16:creationId xmlns:a16="http://schemas.microsoft.com/office/drawing/2014/main" id="{D020A0B7-B6F3-44BC-9CF6-5E960EBA2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13" y="3355975"/>
            <a:ext cx="42687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velká kořist, každé rozhodnutí zásadní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tlak na sladění s životním cyklem kořisti a překonání obranných mechanismů, „</a:t>
            </a:r>
            <a:r>
              <a:rPr lang="cs-CZ" altLang="cs-CZ" sz="1800" i="1"/>
              <a:t>arms race</a:t>
            </a:r>
            <a:r>
              <a:rPr lang="cs-CZ" altLang="cs-CZ" sz="1800"/>
              <a:t>“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koevoluce a kospeciace</a:t>
            </a:r>
            <a:endParaRPr lang="en-US" altLang="cs-CZ" sz="1800"/>
          </a:p>
        </p:txBody>
      </p:sp>
      <p:sp>
        <p:nvSpPr>
          <p:cNvPr id="244757" name="Text Box 21">
            <a:extLst>
              <a:ext uri="{FF2B5EF4-FFF2-40B4-BE49-F238E27FC236}">
                <a16:creationId xmlns:a16="http://schemas.microsoft.com/office/drawing/2014/main" id="{585F1FE4-355F-434C-9621-203105F7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6250"/>
            <a:ext cx="18859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Klasičtí predátoři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244758" name="Text Box 22">
            <a:extLst>
              <a:ext uri="{FF2B5EF4-FFF2-40B4-BE49-F238E27FC236}">
                <a16:creationId xmlns:a16="http://schemas.microsoft.com/office/drawing/2014/main" id="{18224175-5476-4C36-91E6-E164CDD0F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08050"/>
            <a:ext cx="2808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individuální kořist, opakovaná rozhodování</a:t>
            </a:r>
            <a:endParaRPr lang="en-US" altLang="cs-CZ" sz="1800"/>
          </a:p>
        </p:txBody>
      </p:sp>
      <p:pic>
        <p:nvPicPr>
          <p:cNvPr id="244759" name="Picture 23" descr="right whale feeding">
            <a:extLst>
              <a:ext uri="{FF2B5EF4-FFF2-40B4-BE49-F238E27FC236}">
                <a16:creationId xmlns:a16="http://schemas.microsoft.com/office/drawing/2014/main" id="{0DAE33C5-7CA7-4870-8483-CFC8641E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252095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60" name="Picture 24" descr="Cricket and parasitoid">
            <a:hlinkClick r:id="rId4"/>
            <a:extLst>
              <a:ext uri="{FF2B5EF4-FFF2-40B4-BE49-F238E27FC236}">
                <a16:creationId xmlns:a16="http://schemas.microsoft.com/office/drawing/2014/main" id="{FC17E1BB-4989-43F8-BA79-00C1B424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1196975"/>
            <a:ext cx="205581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62" name="Picture 26" descr="owlet080206">
            <a:extLst>
              <a:ext uri="{FF2B5EF4-FFF2-40B4-BE49-F238E27FC236}">
                <a16:creationId xmlns:a16="http://schemas.microsoft.com/office/drawing/2014/main" id="{B1F70B15-4CC1-482B-BE7B-B57AA6DE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12033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9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53" grpId="0" animBg="1"/>
      <p:bldP spid="244754" grpId="0"/>
      <p:bldP spid="244755" grpId="0" animBg="1"/>
      <p:bldP spid="244756" grpId="0"/>
      <p:bldP spid="244757" grpId="0" animBg="1"/>
      <p:bldP spid="2447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BE7D28E4-5EE9-407A-B67F-C1ED64EFF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33210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paraziti a parazitoidi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FF88CB6E-5FA2-44AE-BB1E-DAE6170D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1963"/>
            <a:ext cx="35052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6" descr="geomys-ad">
            <a:extLst>
              <a:ext uri="{FF2B5EF4-FFF2-40B4-BE49-F238E27FC236}">
                <a16:creationId xmlns:a16="http://schemas.microsoft.com/office/drawing/2014/main" id="{6AEF4049-3FAA-4E18-82F8-D0D180A0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44011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>
            <a:extLst>
              <a:ext uri="{FF2B5EF4-FFF2-40B4-BE49-F238E27FC236}">
                <a16:creationId xmlns:a16="http://schemas.microsoft.com/office/drawing/2014/main" id="{75E8D603-35B2-4C25-982E-BC01CBF9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5563"/>
            <a:ext cx="7162800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6627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60994B83-DFF5-41B9-8D5B-EFFC623F8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33210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paraziti a parazitoidi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D2297081-CFA2-425E-B764-99ED7CBA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1963"/>
            <a:ext cx="35052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6" descr="geomys-ad">
            <a:extLst>
              <a:ext uri="{FF2B5EF4-FFF2-40B4-BE49-F238E27FC236}">
                <a16:creationId xmlns:a16="http://schemas.microsoft.com/office/drawing/2014/main" id="{9FEA293C-7328-4BB6-99A0-0FCABFA4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44011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434ADDF9-8BBF-4E7D-BECE-87C88AB4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86113"/>
            <a:ext cx="61976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:a16="http://schemas.microsoft.com/office/drawing/2014/main" id="{D3A32B3A-BC55-4776-B5EF-45FDC667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" b="12804"/>
          <a:stretch>
            <a:fillRect/>
          </a:stretch>
        </p:blipFill>
        <p:spPr bwMode="auto">
          <a:xfrm>
            <a:off x="4013200" y="6613525"/>
            <a:ext cx="193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1774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4AF6AE37-68C1-4E64-9C00-82347B44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26352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kleptoparaziti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15363" name="Picture 6" descr="STERCORARIUS_PARASITICUS_OV">
            <a:extLst>
              <a:ext uri="{FF2B5EF4-FFF2-40B4-BE49-F238E27FC236}">
                <a16:creationId xmlns:a16="http://schemas.microsoft.com/office/drawing/2014/main" id="{44CD4ADE-ED32-4780-8E0C-88796E32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4450"/>
            <a:ext cx="2295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>
            <a:extLst>
              <a:ext uri="{FF2B5EF4-FFF2-40B4-BE49-F238E27FC236}">
                <a16:creationId xmlns:a16="http://schemas.microsoft.com/office/drawing/2014/main" id="{B5F83499-0DBF-4D43-828C-ACDBFA8AD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1144588"/>
            <a:ext cx="52168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kradou ostatním jejich kořist (chaluha, fregatka)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1800" dirty="0"/>
              <a:t>   či zásoby (kukaččí včely)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většinou jen doplněk k predaci (medvěd)</a:t>
            </a:r>
          </a:p>
          <a:p>
            <a:pPr eaLnBrk="1" hangingPunct="1">
              <a:spcBef>
                <a:spcPct val="0"/>
              </a:spcBef>
            </a:pPr>
            <a:endParaRPr lang="en-US" altLang="cs-CZ" sz="1800" dirty="0"/>
          </a:p>
        </p:txBody>
      </p:sp>
      <p:pic>
        <p:nvPicPr>
          <p:cNvPr id="15365" name="Picture 10">
            <a:extLst>
              <a:ext uri="{FF2B5EF4-FFF2-40B4-BE49-F238E27FC236}">
                <a16:creationId xmlns:a16="http://schemas.microsoft.com/office/drawing/2014/main" id="{0B91EF4D-A474-4B82-92C1-8E2AC463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9972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12" descr="Výsledek obrázku pro fregatka kleptoparazit">
            <a:extLst>
              <a:ext uri="{FF2B5EF4-FFF2-40B4-BE49-F238E27FC236}">
                <a16:creationId xmlns:a16="http://schemas.microsoft.com/office/drawing/2014/main" id="{3117C5D3-7388-4E93-AD1C-3C6BEA85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4572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1183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>
            <a:extLst>
              <a:ext uri="{FF2B5EF4-FFF2-40B4-BE49-F238E27FC236}">
                <a16:creationId xmlns:a16="http://schemas.microsoft.com/office/drawing/2014/main" id="{BB6326E1-8414-4BB0-9C74-9CF80E1F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3" b="3523"/>
          <a:stretch>
            <a:fillRect/>
          </a:stretch>
        </p:blipFill>
        <p:spPr bwMode="auto">
          <a:xfrm>
            <a:off x="5822950" y="4583113"/>
            <a:ext cx="335756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" descr="Trioceros - Wikipedia">
            <a:extLst>
              <a:ext uri="{FF2B5EF4-FFF2-40B4-BE49-F238E27FC236}">
                <a16:creationId xmlns:a16="http://schemas.microsoft.com/office/drawing/2014/main" id="{9187B910-F71C-4E39-B4B4-AC16E9990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76700"/>
            <a:ext cx="2338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79AFF335-9AFC-4AD4-863E-BA15B1B2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260350"/>
            <a:ext cx="28511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typičtí predátoři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16389" name="Line 5">
            <a:extLst>
              <a:ext uri="{FF2B5EF4-FFF2-40B4-BE49-F238E27FC236}">
                <a16:creationId xmlns:a16="http://schemas.microsoft.com/office/drawing/2014/main" id="{1E04E13F-0F2B-4C21-AADD-2C40A249CB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3600" y="1301750"/>
            <a:ext cx="3175" cy="3567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25113950-401B-46D0-9816-7004EFE33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205038"/>
            <a:ext cx="3671887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i="1" u="sng">
                <a:solidFill>
                  <a:srgbClr val="CC0000"/>
                </a:solidFill>
              </a:rPr>
              <a:t>Sit and wait (ambush)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cs-CZ" altLang="cs-CZ" sz="1800"/>
              <a:t>pohyblivá, vesměs větší kořist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cs-CZ" altLang="cs-CZ" sz="1800"/>
              <a:t>nižší energetické náklady, nižší metabolismus (ektotermové)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cs-CZ" altLang="cs-CZ" sz="1800"/>
              <a:t>návnady (agresivní mimikry)</a:t>
            </a:r>
            <a:endParaRPr lang="en-US" altLang="cs-CZ" sz="180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1FE50CFD-BA3C-4949-8EB0-F0AE8F7F4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276475"/>
            <a:ext cx="40322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i="1" u="sng">
                <a:solidFill>
                  <a:srgbClr val="CC0000"/>
                </a:solidFill>
              </a:rPr>
              <a:t>Active foragers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cs-CZ" altLang="cs-CZ" sz="1800"/>
              <a:t>méně pohyblivá, vesměs menší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cs-CZ" altLang="cs-CZ" sz="1800"/>
              <a:t>vyšší energetické náklady, vyšší metabolismus (endotermové)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cs-CZ" altLang="cs-CZ" sz="1800"/>
              <a:t>lepší kognitivní a olfaktorické schopnosti (ještěři s rozeklaným jazykem)</a:t>
            </a:r>
            <a:endParaRPr lang="en-US" altLang="cs-CZ" sz="1800"/>
          </a:p>
        </p:txBody>
      </p:sp>
      <p:pic>
        <p:nvPicPr>
          <p:cNvPr id="16392" name="Picture 10" descr="kocka-divoka-3169">
            <a:extLst>
              <a:ext uri="{FF2B5EF4-FFF2-40B4-BE49-F238E27FC236}">
                <a16:creationId xmlns:a16="http://schemas.microsoft.com/office/drawing/2014/main" id="{41D00FBE-1819-4532-B5F5-E620DB82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768350"/>
            <a:ext cx="220662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wolf27">
            <a:extLst>
              <a:ext uri="{FF2B5EF4-FFF2-40B4-BE49-F238E27FC236}">
                <a16:creationId xmlns:a16="http://schemas.microsoft.com/office/drawing/2014/main" id="{908C6ABF-1063-4BF6-8163-215396F5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719138"/>
            <a:ext cx="220662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4" descr="000000234__p">
            <a:extLst>
              <a:ext uri="{FF2B5EF4-FFF2-40B4-BE49-F238E27FC236}">
                <a16:creationId xmlns:a16="http://schemas.microsoft.com/office/drawing/2014/main" id="{5673AB97-339A-4760-ADE0-B67A16FF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5419725"/>
            <a:ext cx="23368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Obrázek 2">
            <a:extLst>
              <a:ext uri="{FF2B5EF4-FFF2-40B4-BE49-F238E27FC236}">
                <a16:creationId xmlns:a16="http://schemas.microsoft.com/office/drawing/2014/main" id="{0F6D2A19-DF3F-49BB-84A3-63583BB9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79875"/>
            <a:ext cx="2082801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324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A3B1435B-03F9-4AED-9304-0FEA13CE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19463"/>
            <a:ext cx="5795962" cy="35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63" name="Picture 7">
            <a:extLst>
              <a:ext uri="{FF2B5EF4-FFF2-40B4-BE49-F238E27FC236}">
                <a16:creationId xmlns:a16="http://schemas.microsoft.com/office/drawing/2014/main" id="{46FE2784-4ED0-422F-A5DC-EA34BD838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0"/>
            <a:ext cx="4608512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6D14EA28-D9E9-4E91-AB93-B22C9D9EF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28511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typičtí predátoři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17413" name="Picture 5" descr="6%20foot%20Burmese%20Python%20-%20Python%20molurus%20bivittatus">
            <a:extLst>
              <a:ext uri="{FF2B5EF4-FFF2-40B4-BE49-F238E27FC236}">
                <a16:creationId xmlns:a16="http://schemas.microsoft.com/office/drawing/2014/main" id="{1BA63C18-4030-4B0B-9D9D-66CC911AD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4163"/>
            <a:ext cx="37338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>
            <a:extLst>
              <a:ext uri="{FF2B5EF4-FFF2-40B4-BE49-F238E27FC236}">
                <a16:creationId xmlns:a16="http://schemas.microsoft.com/office/drawing/2014/main" id="{50F80E8D-5638-4D39-8721-0C9004F51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289050"/>
            <a:ext cx="40528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frekvence získávání kořisti ovlivňuje regulaci fyziologických procesů</a:t>
            </a:r>
          </a:p>
          <a:p>
            <a:pPr eaLnBrk="1" hangingPunct="1">
              <a:spcBef>
                <a:spcPct val="0"/>
              </a:spcBef>
            </a:pPr>
            <a:endParaRPr lang="en-US" altLang="cs-CZ" sz="1800"/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DC032287-F46D-46CA-8F46-7FA5EB062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49128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</a:rPr>
              <a:t>Python molurus</a:t>
            </a:r>
          </a:p>
        </p:txBody>
      </p:sp>
    </p:spTree>
    <p:custDataLst>
      <p:tags r:id="rId1"/>
    </p:custDataLst>
  </p:cSld>
  <p:clrMapOvr>
    <a:masterClrMapping/>
  </p:clrMapOvr>
  <p:transition spd="slow" advTm="110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2BB07986-4722-4EF8-BD60-B2D95C704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28511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typičtí predátoři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18435" name="Text Box 5">
            <a:extLst>
              <a:ext uri="{FF2B5EF4-FFF2-40B4-BE49-F238E27FC236}">
                <a16:creationId xmlns:a16="http://schemas.microsoft.com/office/drawing/2014/main" id="{4E563B7B-BE47-4915-9D19-E56DBBCE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073150"/>
            <a:ext cx="42687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frekvence získávání kořisti ovlivňuje regulaci fyziologických procesů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obnovení trávící soustavy a ostatních orgánů je drahé (u člověka padne na zpracování potravy 9</a:t>
            </a:r>
            <a:r>
              <a:rPr lang="en-US" altLang="cs-CZ" sz="1800"/>
              <a:t>%</a:t>
            </a:r>
            <a:r>
              <a:rPr lang="cs-CZ" altLang="cs-CZ" sz="1800"/>
              <a:t>, </a:t>
            </a:r>
            <a:r>
              <a:rPr lang="en-US" altLang="cs-CZ" sz="1800"/>
              <a:t>u krajt</a:t>
            </a:r>
            <a:r>
              <a:rPr lang="cs-CZ" altLang="cs-CZ" sz="1800"/>
              <a:t>y 32</a:t>
            </a:r>
            <a:r>
              <a:rPr lang="es-ES_tradnl" altLang="cs-CZ" sz="1800"/>
              <a:t>%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trade-off mezi náklady na udržování vs. znovuvytvoření</a:t>
            </a:r>
            <a:endParaRPr lang="en-US" altLang="cs-CZ" sz="1800"/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0F6DEC1A-A545-4299-90BD-8944FE68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95800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7" descr="Coachwhip Snake">
            <a:extLst>
              <a:ext uri="{FF2B5EF4-FFF2-40B4-BE49-F238E27FC236}">
                <a16:creationId xmlns:a16="http://schemas.microsoft.com/office/drawing/2014/main" id="{57B75E97-964C-47CE-8992-915085CD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5181600"/>
            <a:ext cx="33147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picture">
            <a:extLst>
              <a:ext uri="{FF2B5EF4-FFF2-40B4-BE49-F238E27FC236}">
                <a16:creationId xmlns:a16="http://schemas.microsoft.com/office/drawing/2014/main" id="{3F70973F-E7A0-4F5E-B61B-5F3FDD03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2463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9557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4836ED66-8062-413A-B969-FEF3DBC2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2851150" cy="366713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chemeClr val="bg1"/>
                </a:solidFill>
              </a:rPr>
              <a:t>Predace</a:t>
            </a:r>
            <a:r>
              <a:rPr lang="cs-CZ" altLang="cs-CZ" sz="1800">
                <a:solidFill>
                  <a:schemeClr val="bg1"/>
                </a:solidFill>
              </a:rPr>
              <a:t> – typičtí predátoři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BF45A869-A167-4645-A5D2-8DFB8B6DA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799306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Skupinový lov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lvi, vlci, psi hyenovití, kytovci, kormoráni a pelikáni…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zvyšuje efektivitu lovu, snižuje množství potravy na jedince – existuje optimální velikost skupiny (u lvů dva, což je většinou překročeno)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hypotéza informačního centra</a:t>
            </a:r>
            <a:endParaRPr lang="en-US" altLang="cs-CZ" sz="1800"/>
          </a:p>
        </p:txBody>
      </p:sp>
      <p:pic>
        <p:nvPicPr>
          <p:cNvPr id="19460" name="Picture 7" descr="African-Wild-Dog-6501">
            <a:extLst>
              <a:ext uri="{FF2B5EF4-FFF2-40B4-BE49-F238E27FC236}">
                <a16:creationId xmlns:a16="http://schemas.microsoft.com/office/drawing/2014/main" id="{ED25B958-E1C4-4BF7-970A-AB68FCC3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0"/>
            <a:ext cx="3562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IMG_0427_muriwai_gannet_colony">
            <a:extLst>
              <a:ext uri="{FF2B5EF4-FFF2-40B4-BE49-F238E27FC236}">
                <a16:creationId xmlns:a16="http://schemas.microsoft.com/office/drawing/2014/main" id="{9CED268C-56F7-4551-BE7C-CC675D41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73350"/>
            <a:ext cx="5580062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793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38" name="Group 22">
            <a:extLst>
              <a:ext uri="{FF2B5EF4-FFF2-40B4-BE49-F238E27FC236}">
                <a16:creationId xmlns:a16="http://schemas.microsoft.com/office/drawing/2014/main" id="{FDB2E548-8E62-4687-AC6A-A62830901A5D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3589338"/>
            <a:ext cx="4356100" cy="3268662"/>
            <a:chOff x="3016" y="2261"/>
            <a:chExt cx="2744" cy="2059"/>
          </a:xfrm>
        </p:grpSpPr>
        <p:pic>
          <p:nvPicPr>
            <p:cNvPr id="20493" name="Picture 5" descr="zo08">
              <a:extLst>
                <a:ext uri="{FF2B5EF4-FFF2-40B4-BE49-F238E27FC236}">
                  <a16:creationId xmlns:a16="http://schemas.microsoft.com/office/drawing/2014/main" id="{B11562C4-1FBA-49C3-B8FD-3E32234B0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261"/>
              <a:ext cx="274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4" name="Text Box 6">
              <a:extLst>
                <a:ext uri="{FF2B5EF4-FFF2-40B4-BE49-F238E27FC236}">
                  <a16:creationId xmlns:a16="http://schemas.microsoft.com/office/drawing/2014/main" id="{94988E0E-2C2C-484D-B0A4-290DB512A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4089"/>
              <a:ext cx="1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/>
                <a:t>Chondrohierax uncinatus</a:t>
              </a:r>
              <a:endParaRPr lang="en-US" altLang="cs-CZ" sz="1800" b="1" i="1"/>
            </a:p>
          </p:txBody>
        </p:sp>
      </p:grpSp>
      <p:pic>
        <p:nvPicPr>
          <p:cNvPr id="239624" name="Picture 8" descr="Die Beute wird mit Ultraschall geortet">
            <a:extLst>
              <a:ext uri="{FF2B5EF4-FFF2-40B4-BE49-F238E27FC236}">
                <a16:creationId xmlns:a16="http://schemas.microsoft.com/office/drawing/2014/main" id="{C3D28CD9-445D-49ED-938A-A1CC9EEB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9338"/>
            <a:ext cx="475615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2">
            <a:extLst>
              <a:ext uri="{FF2B5EF4-FFF2-40B4-BE49-F238E27FC236}">
                <a16:creationId xmlns:a16="http://schemas.microsoft.com/office/drawing/2014/main" id="{06702B23-5A9D-4085-B4D7-08C981BB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grpSp>
        <p:nvGrpSpPr>
          <p:cNvPr id="239637" name="Group 21">
            <a:extLst>
              <a:ext uri="{FF2B5EF4-FFF2-40B4-BE49-F238E27FC236}">
                <a16:creationId xmlns:a16="http://schemas.microsoft.com/office/drawing/2014/main" id="{96A196AE-F742-40F0-A897-C220AA8F17B0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620713"/>
            <a:ext cx="6911975" cy="2951162"/>
            <a:chOff x="1156" y="391"/>
            <a:chExt cx="4354" cy="1859"/>
          </a:xfrm>
        </p:grpSpPr>
        <p:sp>
          <p:nvSpPr>
            <p:cNvPr id="20488" name="AutoShape 13">
              <a:extLst>
                <a:ext uri="{FF2B5EF4-FFF2-40B4-BE49-F238E27FC236}">
                  <a16:creationId xmlns:a16="http://schemas.microsoft.com/office/drawing/2014/main" id="{8A377ED6-43EB-4DAF-8CD9-6D8756A640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56" y="391"/>
              <a:ext cx="3682" cy="1859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489" name="Text Box 14">
              <a:extLst>
                <a:ext uri="{FF2B5EF4-FFF2-40B4-BE49-F238E27FC236}">
                  <a16:creationId xmlns:a16="http://schemas.microsoft.com/office/drawing/2014/main" id="{B6A33286-7901-4832-9F97-89755C250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" y="413"/>
              <a:ext cx="29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/>
                <a:t>výběr habitatu</a:t>
              </a:r>
            </a:p>
          </p:txBody>
        </p:sp>
        <p:sp>
          <p:nvSpPr>
            <p:cNvPr id="20490" name="Text Box 15">
              <a:extLst>
                <a:ext uri="{FF2B5EF4-FFF2-40B4-BE49-F238E27FC236}">
                  <a16:creationId xmlns:a16="http://schemas.microsoft.com/office/drawing/2014/main" id="{864397CB-BA96-4660-B382-A7DA82CFD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7" y="758"/>
              <a:ext cx="29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/>
                <a:t>výběr ostrůvku v rámci habitatu</a:t>
              </a:r>
            </a:p>
          </p:txBody>
        </p:sp>
        <p:sp>
          <p:nvSpPr>
            <p:cNvPr id="20491" name="Text Box 16">
              <a:extLst>
                <a:ext uri="{FF2B5EF4-FFF2-40B4-BE49-F238E27FC236}">
                  <a16:creationId xmlns:a16="http://schemas.microsoft.com/office/drawing/2014/main" id="{71832A85-C89F-4A14-A653-A8AEF544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1094"/>
              <a:ext cx="29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/>
                <a:t>výběr metody vyhledávání potravy</a:t>
              </a:r>
            </a:p>
          </p:txBody>
        </p:sp>
        <p:sp>
          <p:nvSpPr>
            <p:cNvPr id="20492" name="Text Box 17">
              <a:extLst>
                <a:ext uri="{FF2B5EF4-FFF2-40B4-BE49-F238E27FC236}">
                  <a16:creationId xmlns:a16="http://schemas.microsoft.com/office/drawing/2014/main" id="{84584702-57DC-4F04-B15F-949677628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" y="1499"/>
              <a:ext cx="29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/>
                <a:t>výběr typu potravy</a:t>
              </a:r>
            </a:p>
          </p:txBody>
        </p:sp>
      </p:grpSp>
      <p:sp>
        <p:nvSpPr>
          <p:cNvPr id="239635" name="Text Box 19">
            <a:extLst>
              <a:ext uri="{FF2B5EF4-FFF2-40B4-BE49-F238E27FC236}">
                <a16:creationId xmlns:a16="http://schemas.microsoft.com/office/drawing/2014/main" id="{AD89EBA7-6B48-4218-81DB-6B249ACA1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2944813"/>
            <a:ext cx="3332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Proč jsou živočichové tak potravně specializovaní?</a:t>
            </a:r>
            <a:endParaRPr lang="en-US" altLang="cs-CZ" sz="1800" b="1">
              <a:solidFill>
                <a:srgbClr val="CC0000"/>
              </a:solidFill>
            </a:endParaRPr>
          </a:p>
        </p:txBody>
      </p:sp>
      <p:sp>
        <p:nvSpPr>
          <p:cNvPr id="239636" name="Text Box 20">
            <a:extLst>
              <a:ext uri="{FF2B5EF4-FFF2-40B4-BE49-F238E27FC236}">
                <a16:creationId xmlns:a16="http://schemas.microsoft.com/office/drawing/2014/main" id="{4C3401C5-B57E-4937-A674-4522C8692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781300"/>
            <a:ext cx="348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/>
              <a:t>OPTIMAL FORAGING THEORY</a:t>
            </a:r>
            <a:endParaRPr lang="en-US" altLang="cs-CZ" sz="1800" u="sng"/>
          </a:p>
        </p:txBody>
      </p:sp>
    </p:spTree>
    <p:custDataLst>
      <p:tags r:id="rId1"/>
    </p:custDataLst>
  </p:cSld>
  <p:clrMapOvr>
    <a:masterClrMapping/>
  </p:clrMapOvr>
  <p:transition spd="slow" advTm="61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35" grpId="0"/>
      <p:bldP spid="2396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00067CF1-6818-418F-BB9D-B432730462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5327650" cy="5759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Predátoři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- 	požírají jiný živý organismus (hra predátor vs. kořist)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včetně filtrátorů, parazitů, parazitoidů, herbivorů a semenožroutů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praví predátoři x spásači včetně krevsajícího hmyzu (a upírů)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Detritovoři a rozkladači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konzumují mrtvá těla a odvržené části těl a výkaly (zpravidla ne masožravců), jsou závislí na dodávce, kterou sami neovlivňují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-	rostlinné zbytky všude, živočišné více náhodně, ale jsou energeticky bohatší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Mutualisti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/>
              <a:t>oboustranně prospěšný vztah (čističi a ryby, opylovači a rostliny, plody a jejich konzumenti…), zemědělství (mravenci </a:t>
            </a:r>
            <a:r>
              <a:rPr lang="cs-CZ" altLang="cs-CZ" sz="1800" i="1"/>
              <a:t>Atta</a:t>
            </a:r>
            <a:r>
              <a:rPr lang="cs-CZ" altLang="cs-CZ" sz="1800"/>
              <a:t>)</a:t>
            </a:r>
          </a:p>
        </p:txBody>
      </p:sp>
      <p:pic>
        <p:nvPicPr>
          <p:cNvPr id="5123" name="Picture 20" descr="mantis">
            <a:extLst>
              <a:ext uri="{FF2B5EF4-FFF2-40B4-BE49-F238E27FC236}">
                <a16:creationId xmlns:a16="http://schemas.microsoft.com/office/drawing/2014/main" id="{CB1EC7B6-C768-4BC8-9824-C4CB8F74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7" descr="Dung Beetle - Jaci's Safari Lodge. ">
            <a:extLst>
              <a:ext uri="{FF2B5EF4-FFF2-40B4-BE49-F238E27FC236}">
                <a16:creationId xmlns:a16="http://schemas.microsoft.com/office/drawing/2014/main" id="{D223EF09-5D59-4FA2-B2BC-B5E2021F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276475"/>
            <a:ext cx="3008312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2" descr="Mutualism">
            <a:extLst>
              <a:ext uri="{FF2B5EF4-FFF2-40B4-BE49-F238E27FC236}">
                <a16:creationId xmlns:a16="http://schemas.microsoft.com/office/drawing/2014/main" id="{FF457329-728F-40B2-AA1C-28349772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616450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139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F6A9A064-E9A0-4D02-8741-A25B97CF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251909" name="Rectangle 5">
            <a:extLst>
              <a:ext uri="{FF2B5EF4-FFF2-40B4-BE49-F238E27FC236}">
                <a16:creationId xmlns:a16="http://schemas.microsoft.com/office/drawing/2014/main" id="{ECBFA9D4-C1AD-46B9-9AF6-B182DB6D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20713"/>
            <a:ext cx="8820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morfologická omezení vymezují typ potravy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ale živočich nekonzumuje veškerou potravu, kterou by mohl pozřít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preference u specialistů (mezi různou kvalitou) i polyfágů (mezi typy)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Model šíře potravního spektra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přidat další složku potravy se vyplatí tehdy, kdy celkový energetický výtěžek za jednotku času je vyšší než kdyby jí nepřidal</a:t>
            </a:r>
          </a:p>
        </p:txBody>
      </p:sp>
      <p:sp>
        <p:nvSpPr>
          <p:cNvPr id="251910" name="Rectangle 6">
            <a:extLst>
              <a:ext uri="{FF2B5EF4-FFF2-40B4-BE49-F238E27FC236}">
                <a16:creationId xmlns:a16="http://schemas.microsoft.com/office/drawing/2014/main" id="{78813CFB-A269-4D23-9F93-C18E42AF0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4581525"/>
            <a:ext cx="4572000" cy="2024063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2438" indent="-452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0066"/>
                </a:solidFill>
              </a:rPr>
              <a:t>E</a:t>
            </a:r>
            <a:r>
              <a:rPr lang="cs-CZ" altLang="cs-CZ" sz="1800">
                <a:solidFill>
                  <a:srgbClr val="000066"/>
                </a:solidFill>
              </a:rPr>
              <a:t>	energetický obsah kořisti (kJ)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0066"/>
                </a:solidFill>
              </a:rPr>
              <a:t>h</a:t>
            </a:r>
            <a:r>
              <a:rPr lang="cs-CZ" altLang="cs-CZ" sz="1800">
                <a:solidFill>
                  <a:srgbClr val="000066"/>
                </a:solidFill>
              </a:rPr>
              <a:t>	doba zpracování (</a:t>
            </a:r>
            <a:r>
              <a:rPr lang="cs-CZ" altLang="cs-CZ" sz="1800" i="1">
                <a:solidFill>
                  <a:srgbClr val="000066"/>
                </a:solidFill>
              </a:rPr>
              <a:t>handling time</a:t>
            </a:r>
            <a:r>
              <a:rPr lang="cs-CZ" altLang="cs-CZ" sz="1800">
                <a:solidFill>
                  <a:srgbClr val="000066"/>
                </a:solidFill>
              </a:rPr>
              <a:t>) – doba rozpoznání, pronásledování, zabíjení/manipulace, žraní a přestávka po pozření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0066"/>
                </a:solidFill>
              </a:rPr>
              <a:t>E/h</a:t>
            </a:r>
            <a:r>
              <a:rPr lang="cs-CZ" altLang="cs-CZ" sz="1800">
                <a:solidFill>
                  <a:srgbClr val="000066"/>
                </a:solidFill>
              </a:rPr>
              <a:t>	výnosnost potravy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0066"/>
                </a:solidFill>
              </a:rPr>
              <a:t>s</a:t>
            </a:r>
            <a:r>
              <a:rPr lang="cs-CZ" altLang="cs-CZ" sz="1800">
                <a:solidFill>
                  <a:srgbClr val="000066"/>
                </a:solidFill>
              </a:rPr>
              <a:t>	doba vyhledávání (search time)</a:t>
            </a:r>
          </a:p>
        </p:txBody>
      </p:sp>
      <p:sp>
        <p:nvSpPr>
          <p:cNvPr id="251911" name="Text Box 7">
            <a:extLst>
              <a:ext uri="{FF2B5EF4-FFF2-40B4-BE49-F238E27FC236}">
                <a16:creationId xmlns:a16="http://schemas.microsoft.com/office/drawing/2014/main" id="{099D31EC-F99C-46DF-B001-B2EF5ADEA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529138"/>
            <a:ext cx="419576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000099"/>
                </a:solidFill>
              </a:rPr>
              <a:t>Předpoklady: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0099"/>
                </a:solidFill>
              </a:rPr>
              <a:t>typy kořisti rozeznatelné a liší se energetickou hodnotou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0099"/>
                </a:solidFill>
              </a:rPr>
              <a:t>doba zpracování fixní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0099"/>
                </a:solidFill>
              </a:rPr>
              <a:t>vyhledávání a zpracování není současné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0099"/>
                </a:solidFill>
              </a:rPr>
              <a:t>postupné náhodné setkávání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0099"/>
                </a:solidFill>
              </a:rPr>
              <a:t>h </a:t>
            </a:r>
            <a:r>
              <a:rPr lang="en-US" altLang="cs-CZ" sz="1800">
                <a:solidFill>
                  <a:srgbClr val="000099"/>
                </a:solidFill>
                <a:cs typeface="Arial" panose="020B0604020202020204" pitchFamily="34" charset="0"/>
              </a:rPr>
              <a:t>~</a:t>
            </a:r>
            <a:r>
              <a:rPr lang="cs-CZ" altLang="cs-CZ" sz="1800">
                <a:solidFill>
                  <a:srgbClr val="000099"/>
                </a:solidFill>
                <a:cs typeface="Arial" panose="020B0604020202020204" pitchFamily="34" charset="0"/>
              </a:rPr>
              <a:t> výdajům na zpracování</a:t>
            </a:r>
            <a:endParaRPr lang="en-US" altLang="cs-CZ" sz="180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251912" name="Rectangle 8">
            <a:extLst>
              <a:ext uri="{FF2B5EF4-FFF2-40B4-BE49-F238E27FC236}">
                <a16:creationId xmlns:a16="http://schemas.microsoft.com/office/drawing/2014/main" id="{2F496E8D-08EE-481E-8293-88FDA32EA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2833688"/>
            <a:ext cx="87137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2 typy potravy s dobami vyhledávání </a:t>
            </a:r>
            <a:r>
              <a:rPr lang="cs-CZ" altLang="cs-CZ" sz="1800" i="1"/>
              <a:t>s1</a:t>
            </a:r>
            <a:r>
              <a:rPr lang="cs-CZ" altLang="cs-CZ" sz="1800"/>
              <a:t> &amp; </a:t>
            </a:r>
            <a:r>
              <a:rPr lang="cs-CZ" altLang="cs-CZ" sz="1800" i="1"/>
              <a:t>s2</a:t>
            </a:r>
            <a:r>
              <a:rPr lang="cs-CZ" altLang="cs-CZ" sz="1800"/>
              <a:t>, energetickým obsahem </a:t>
            </a:r>
            <a:r>
              <a:rPr lang="cs-CZ" altLang="cs-CZ" sz="1800" i="1"/>
              <a:t>E1</a:t>
            </a:r>
            <a:r>
              <a:rPr lang="cs-CZ" altLang="cs-CZ" sz="1800"/>
              <a:t> &amp; </a:t>
            </a:r>
            <a:r>
              <a:rPr lang="cs-CZ" altLang="cs-CZ" sz="1800" i="1"/>
              <a:t>E2</a:t>
            </a:r>
            <a:r>
              <a:rPr lang="cs-CZ" altLang="cs-CZ" sz="1800"/>
              <a:t> a dobou zpracování </a:t>
            </a:r>
            <a:r>
              <a:rPr lang="cs-CZ" altLang="cs-CZ" sz="1800" i="1"/>
              <a:t>h1</a:t>
            </a:r>
            <a:r>
              <a:rPr lang="cs-CZ" altLang="cs-CZ" sz="1800"/>
              <a:t> &amp; </a:t>
            </a:r>
            <a:r>
              <a:rPr lang="cs-CZ" altLang="cs-CZ" sz="1800" i="1"/>
              <a:t>h2; </a:t>
            </a:r>
            <a:r>
              <a:rPr lang="cs-CZ" altLang="cs-CZ" sz="1800"/>
              <a:t>potrava typu jedna má vyšší výnosnost než typu 2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CC0000"/>
                </a:solidFill>
              </a:rPr>
              <a:t>Jak se má predátor chovat, aby maximalizoval příjem energie na jednotku času? Má žrát pouze potravu typu 1 a ignorovat potravu typu 2 nebo žrát obě?</a:t>
            </a:r>
          </a:p>
        </p:txBody>
      </p:sp>
    </p:spTree>
    <p:custDataLst>
      <p:tags r:id="rId1"/>
    </p:custDataLst>
  </p:cSld>
  <p:clrMapOvr>
    <a:masterClrMapping/>
  </p:clrMapOvr>
  <p:transition spd="slow" advTm="360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9" grpId="0" build="p"/>
      <p:bldP spid="251910" grpId="0" animBg="1"/>
      <p:bldP spid="251911" grpId="0"/>
      <p:bldP spid="2519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>
            <a:extLst>
              <a:ext uri="{FF2B5EF4-FFF2-40B4-BE49-F238E27FC236}">
                <a16:creationId xmlns:a16="http://schemas.microsoft.com/office/drawing/2014/main" id="{EFBB03B7-22E7-4AC8-BC26-43A89B3BD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B8A8A21A-CA11-40D8-9531-B418645D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20713"/>
            <a:ext cx="4716462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5" name="Rectangle 7">
            <a:extLst>
              <a:ext uri="{FF2B5EF4-FFF2-40B4-BE49-F238E27FC236}">
                <a16:creationId xmlns:a16="http://schemas.microsoft.com/office/drawing/2014/main" id="{4E341715-BD13-449C-A543-CD9FDC774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19550"/>
            <a:ext cx="9144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Predikce: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nejvýnosnější potrava není nikdy ignorována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méně výnosná potrava je přibrána, pokud to maximalizuje celkový příjem energie, záleží pouze na frekvenci výnosnější potravy (tj. na </a:t>
            </a:r>
            <a:r>
              <a:rPr lang="cs-CZ" altLang="cs-CZ" sz="1800" i="1"/>
              <a:t>s1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nedostatečně výnosné potravy si predátoři nebudou všímat bez ohledu na její hojnost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specializace by měla být vyšší v produktivním prostředí (tam </a:t>
            </a:r>
            <a:r>
              <a:rPr lang="cs-CZ" altLang="cs-CZ" sz="1800" i="1"/>
              <a:t>s1</a:t>
            </a:r>
            <a:r>
              <a:rPr lang="cs-CZ" altLang="cs-CZ" sz="1800"/>
              <a:t> malé)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u="sng"/>
              <a:t>generalisti</a:t>
            </a:r>
            <a:r>
              <a:rPr lang="cs-CZ" altLang="cs-CZ" sz="1800"/>
              <a:t> žerou i méně výnosnou potravu (tj. potravu s menším </a:t>
            </a:r>
            <a:r>
              <a:rPr lang="cs-CZ" altLang="cs-CZ" sz="1800" i="1"/>
              <a:t>E</a:t>
            </a:r>
            <a:r>
              <a:rPr lang="cs-CZ" altLang="cs-CZ" sz="1800"/>
              <a:t>/</a:t>
            </a:r>
            <a:r>
              <a:rPr lang="cs-CZ" altLang="cs-CZ" sz="1800" i="1"/>
              <a:t>h</a:t>
            </a:r>
            <a:r>
              <a:rPr lang="cs-CZ" altLang="cs-CZ" sz="1800"/>
              <a:t>), ale tráví méně času vyhledáváním potravy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u="sng"/>
              <a:t>specialisti</a:t>
            </a:r>
            <a:r>
              <a:rPr lang="cs-CZ" altLang="cs-CZ" sz="1800"/>
              <a:t> vybírají potravu s vysokou výnosností, ale musí ji hledat déle</a:t>
            </a:r>
          </a:p>
        </p:txBody>
      </p:sp>
      <p:sp>
        <p:nvSpPr>
          <p:cNvPr id="22533" name="Rectangle 8">
            <a:extLst>
              <a:ext uri="{FF2B5EF4-FFF2-40B4-BE49-F238E27FC236}">
                <a16:creationId xmlns:a16="http://schemas.microsoft.com/office/drawing/2014/main" id="{A120CB09-7AA6-4EA2-B781-941443E62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92150"/>
            <a:ext cx="41052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Výsledek záleží na </a:t>
            </a:r>
            <a:r>
              <a:rPr lang="cs-CZ" altLang="cs-CZ" sz="1800" i="1" u="sng">
                <a:solidFill>
                  <a:srgbClr val="CC0000"/>
                </a:solidFill>
              </a:rPr>
              <a:t>s1</a:t>
            </a:r>
            <a:r>
              <a:rPr lang="cs-CZ" altLang="cs-CZ" sz="1800" u="sng">
                <a:solidFill>
                  <a:srgbClr val="CC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CC0000"/>
                </a:solidFill>
              </a:rPr>
              <a:t>E1</a:t>
            </a:r>
            <a:r>
              <a:rPr lang="cs-CZ" altLang="cs-CZ" sz="1800">
                <a:solidFill>
                  <a:srgbClr val="CC0000"/>
                </a:solidFill>
              </a:rPr>
              <a:t>/(</a:t>
            </a:r>
            <a:r>
              <a:rPr lang="cs-CZ" altLang="cs-CZ" sz="1800" i="1">
                <a:solidFill>
                  <a:srgbClr val="CC0000"/>
                </a:solidFill>
              </a:rPr>
              <a:t>s1</a:t>
            </a:r>
            <a:r>
              <a:rPr lang="cs-CZ" altLang="cs-CZ" sz="1800">
                <a:solidFill>
                  <a:srgbClr val="CC0000"/>
                </a:solidFill>
              </a:rPr>
              <a:t> +</a:t>
            </a:r>
            <a:r>
              <a:rPr lang="cs-CZ" altLang="cs-CZ" sz="1800" i="1">
                <a:solidFill>
                  <a:srgbClr val="CC0000"/>
                </a:solidFill>
              </a:rPr>
              <a:t> h1</a:t>
            </a:r>
            <a:r>
              <a:rPr lang="cs-CZ" altLang="cs-CZ" sz="1800">
                <a:solidFill>
                  <a:srgbClr val="CC0000"/>
                </a:solidFill>
              </a:rPr>
              <a:t>) … čistý zisk z potravy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Pokud </a:t>
            </a:r>
            <a:r>
              <a:rPr lang="cs-CZ" altLang="cs-CZ" sz="1800" i="1">
                <a:solidFill>
                  <a:srgbClr val="CC0000"/>
                </a:solidFill>
              </a:rPr>
              <a:t>E2</a:t>
            </a:r>
            <a:r>
              <a:rPr lang="cs-CZ" altLang="cs-CZ" sz="1800">
                <a:solidFill>
                  <a:srgbClr val="CC0000"/>
                </a:solidFill>
              </a:rPr>
              <a:t>/</a:t>
            </a:r>
            <a:r>
              <a:rPr lang="cs-CZ" altLang="cs-CZ" sz="1800" i="1">
                <a:solidFill>
                  <a:srgbClr val="CC0000"/>
                </a:solidFill>
              </a:rPr>
              <a:t>h2</a:t>
            </a:r>
            <a:r>
              <a:rPr lang="cs-CZ" altLang="cs-CZ" sz="1800">
                <a:solidFill>
                  <a:srgbClr val="CC0000"/>
                </a:solidFill>
              </a:rPr>
              <a:t> &gt; </a:t>
            </a:r>
            <a:r>
              <a:rPr lang="cs-CZ" altLang="cs-CZ" sz="1800" i="1">
                <a:solidFill>
                  <a:srgbClr val="CC0000"/>
                </a:solidFill>
              </a:rPr>
              <a:t>E1</a:t>
            </a:r>
            <a:r>
              <a:rPr lang="cs-CZ" altLang="cs-CZ" sz="1800">
                <a:solidFill>
                  <a:srgbClr val="CC0000"/>
                </a:solidFill>
              </a:rPr>
              <a:t>/(</a:t>
            </a:r>
            <a:r>
              <a:rPr lang="cs-CZ" altLang="cs-CZ" sz="1800" i="1">
                <a:solidFill>
                  <a:srgbClr val="CC0000"/>
                </a:solidFill>
              </a:rPr>
              <a:t>s1</a:t>
            </a:r>
            <a:r>
              <a:rPr lang="cs-CZ" altLang="cs-CZ" sz="1800">
                <a:solidFill>
                  <a:srgbClr val="CC0000"/>
                </a:solidFill>
              </a:rPr>
              <a:t> + </a:t>
            </a:r>
            <a:r>
              <a:rPr lang="cs-CZ" altLang="cs-CZ" sz="1800" i="1">
                <a:solidFill>
                  <a:srgbClr val="CC0000"/>
                </a:solidFill>
              </a:rPr>
              <a:t>h1</a:t>
            </a:r>
            <a:r>
              <a:rPr lang="cs-CZ" altLang="cs-CZ" sz="1800">
                <a:solidFill>
                  <a:srgbClr val="CC0000"/>
                </a:solidFill>
              </a:rPr>
              <a:t>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tj. </a:t>
            </a:r>
            <a:r>
              <a:rPr lang="cs-CZ" altLang="cs-CZ" sz="1800" i="1">
                <a:solidFill>
                  <a:srgbClr val="CC0000"/>
                </a:solidFill>
              </a:rPr>
              <a:t>s1</a:t>
            </a:r>
            <a:r>
              <a:rPr lang="cs-CZ" altLang="cs-CZ" sz="1800">
                <a:solidFill>
                  <a:srgbClr val="CC0000"/>
                </a:solidFill>
              </a:rPr>
              <a:t> je velké, měl by žrát oba typy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Pokud </a:t>
            </a:r>
            <a:r>
              <a:rPr lang="cs-CZ" altLang="cs-CZ" sz="1800" i="1">
                <a:solidFill>
                  <a:srgbClr val="CC0000"/>
                </a:solidFill>
              </a:rPr>
              <a:t>E2</a:t>
            </a:r>
            <a:r>
              <a:rPr lang="cs-CZ" altLang="cs-CZ" sz="1800">
                <a:solidFill>
                  <a:srgbClr val="CC0000"/>
                </a:solidFill>
              </a:rPr>
              <a:t>/</a:t>
            </a:r>
            <a:r>
              <a:rPr lang="cs-CZ" altLang="cs-CZ" sz="1800" i="1">
                <a:solidFill>
                  <a:srgbClr val="CC0000"/>
                </a:solidFill>
              </a:rPr>
              <a:t>h2</a:t>
            </a:r>
            <a:r>
              <a:rPr lang="cs-CZ" altLang="cs-CZ" sz="1800">
                <a:solidFill>
                  <a:srgbClr val="CC0000"/>
                </a:solidFill>
              </a:rPr>
              <a:t> &lt; </a:t>
            </a:r>
            <a:r>
              <a:rPr lang="cs-CZ" altLang="cs-CZ" sz="1800" i="1">
                <a:solidFill>
                  <a:srgbClr val="CC0000"/>
                </a:solidFill>
              </a:rPr>
              <a:t>E1</a:t>
            </a:r>
            <a:r>
              <a:rPr lang="cs-CZ" altLang="cs-CZ" sz="1800">
                <a:solidFill>
                  <a:srgbClr val="CC0000"/>
                </a:solidFill>
              </a:rPr>
              <a:t>/(</a:t>
            </a:r>
            <a:r>
              <a:rPr lang="cs-CZ" altLang="cs-CZ" sz="1800" i="1">
                <a:solidFill>
                  <a:srgbClr val="CC0000"/>
                </a:solidFill>
              </a:rPr>
              <a:t>s1</a:t>
            </a:r>
            <a:r>
              <a:rPr lang="cs-CZ" altLang="cs-CZ" sz="1800">
                <a:solidFill>
                  <a:srgbClr val="CC0000"/>
                </a:solidFill>
              </a:rPr>
              <a:t> + </a:t>
            </a:r>
            <a:r>
              <a:rPr lang="cs-CZ" altLang="cs-CZ" sz="1800" i="1">
                <a:solidFill>
                  <a:srgbClr val="CC0000"/>
                </a:solidFill>
              </a:rPr>
              <a:t>h1</a:t>
            </a:r>
            <a:r>
              <a:rPr lang="cs-CZ" altLang="cs-CZ" sz="1800">
                <a:solidFill>
                  <a:srgbClr val="CC0000"/>
                </a:solidFill>
              </a:rPr>
              <a:t>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tj. </a:t>
            </a:r>
            <a:r>
              <a:rPr lang="cs-CZ" altLang="cs-CZ" sz="1800" i="1">
                <a:solidFill>
                  <a:srgbClr val="CC0000"/>
                </a:solidFill>
              </a:rPr>
              <a:t>s1</a:t>
            </a:r>
            <a:r>
              <a:rPr lang="cs-CZ" altLang="cs-CZ" sz="1800">
                <a:solidFill>
                  <a:srgbClr val="CC0000"/>
                </a:solidFill>
              </a:rPr>
              <a:t> je malé, měl by žrát jen typ 1</a:t>
            </a:r>
          </a:p>
        </p:txBody>
      </p:sp>
    </p:spTree>
    <p:custDataLst>
      <p:tags r:id="rId1"/>
    </p:custDataLst>
  </p:cSld>
  <p:clrMapOvr>
    <a:masterClrMapping/>
  </p:clrMapOvr>
  <p:transition spd="slow" advTm="285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C8D65426-8415-455A-94D8-8AF041C02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83A8818E-73B8-4738-B69F-CB13E2BFE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2875"/>
            <a:ext cx="842486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Jak je to v přírodě: Racek </a:t>
            </a:r>
            <a:r>
              <a:rPr lang="cs-CZ" altLang="cs-CZ" sz="1800" i="1" u="sng">
                <a:solidFill>
                  <a:srgbClr val="CC0000"/>
                </a:solidFill>
              </a:rPr>
              <a:t>Larus glaucescens</a:t>
            </a:r>
            <a:endParaRPr lang="cs-CZ" altLang="cs-CZ" sz="1800" u="sng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Slávky, chroustnatky, ježovky – pokud vše na výběr zároveň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(doba vyhledávání = 0), vybírá si chroustnatky (největší </a:t>
            </a:r>
            <a:r>
              <a:rPr lang="cs-CZ" altLang="cs-CZ" sz="1800" i="1"/>
              <a:t>E/h</a:t>
            </a:r>
            <a:r>
              <a:rPr lang="cs-CZ" altLang="cs-CZ" sz="1800"/>
              <a:t>), nechce slávky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u="sng"/>
              <a:t>Jak se liší rackova potrava v horní vs. dolní přílivové zóně?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u="sng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Horní zóna: slávky ignoruje, specializuje se na chroustnatky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0.490 (1.42 kJ / 2.9 s) &lt; 0.598 (24.52 kJ / (37.9 s + 3.1 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Dolní zóna: k chroustnatkám přibírá i ježovky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0.896 (7.45 kJ / 8.3 s) &gt; 0.598 (24.52 kJ / (37.9 s + 3.1 s)</a:t>
            </a:r>
          </a:p>
        </p:txBody>
      </p:sp>
      <p:graphicFrame>
        <p:nvGraphicFramePr>
          <p:cNvPr id="253958" name="Group 6">
            <a:extLst>
              <a:ext uri="{FF2B5EF4-FFF2-40B4-BE49-F238E27FC236}">
                <a16:creationId xmlns:a16="http://schemas.microsoft.com/office/drawing/2014/main" id="{B07C900F-2C88-484F-B9A1-EA95DF956D7E}"/>
              </a:ext>
            </a:extLst>
          </p:cNvPr>
          <p:cNvGraphicFramePr>
            <a:graphicFrameLocks noGrp="1"/>
          </p:cNvGraphicFramePr>
          <p:nvPr/>
        </p:nvGraphicFramePr>
        <p:xfrm>
          <a:off x="215900" y="4862513"/>
          <a:ext cx="8820150" cy="1951038"/>
        </p:xfrm>
        <a:graphic>
          <a:graphicData uri="http://schemas.openxmlformats.org/drawingml/2006/table">
            <a:tbl>
              <a:tblPr/>
              <a:tblGrid>
                <a:gridCol w="118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7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Typ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potravy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Hustota kořisti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 (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horní zóna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)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(ks per 1/4 m2 )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Hustota kořisti (dolní zóna)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(ks per 1/4 m2 )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„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Search Time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“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(</a:t>
                      </a:r>
                      <a:r>
                        <a:rPr kumimoji="0" lang="cs-CZ" altLang="cs-CZ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s</a:t>
                      </a:r>
                      <a:r>
                        <a:rPr kumimoji="0" lang="cs-CZ" altLang="cs-CZ" sz="1200" b="0" i="1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i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)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„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Handling Time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“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(</a:t>
                      </a:r>
                      <a:r>
                        <a:rPr kumimoji="0" lang="cs-CZ" altLang="cs-CZ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h</a:t>
                      </a:r>
                      <a:r>
                        <a:rPr kumimoji="0" lang="cs-CZ" altLang="cs-CZ" sz="1200" b="0" i="1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i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)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Energetický obsah kořisti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 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cs-CZ" altLang="cs-CZ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E</a:t>
                      </a:r>
                      <a:r>
                        <a:rPr kumimoji="0" lang="cs-CZ" altLang="cs-CZ" sz="1200" b="0" i="1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i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)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Energy Gain (kJ/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)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ježovky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0.0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23.0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35.8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8.3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7.45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.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169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ch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roustnatky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5.6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5.6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37.9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3.1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24.52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.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9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slávky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852.3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0.6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18.9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2.9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1.42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</a:rPr>
                        <a:t>.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068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598" name="Picture 51" descr="gwgu_R2M50169">
            <a:extLst>
              <a:ext uri="{FF2B5EF4-FFF2-40B4-BE49-F238E27FC236}">
                <a16:creationId xmlns:a16="http://schemas.microsoft.com/office/drawing/2014/main" id="{7D25988B-D969-44DD-A5F4-B2E32A5A9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0"/>
            <a:ext cx="2919412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611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bezobratlý, mravenec, hmyz, škůdce&#10;&#10;Obsah vygenerovaný umělou inteligencí může být nesprávný.">
            <a:extLst>
              <a:ext uri="{FF2B5EF4-FFF2-40B4-BE49-F238E27FC236}">
                <a16:creationId xmlns:a16="http://schemas.microsoft.com/office/drawing/2014/main" id="{0879CB99-6DC8-EFDD-2D34-1D546E03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24" y="3212976"/>
            <a:ext cx="2728876" cy="2417138"/>
          </a:xfrm>
          <a:prstGeom prst="rect">
            <a:avLst/>
          </a:prstGeom>
        </p:spPr>
      </p:pic>
      <p:sp>
        <p:nvSpPr>
          <p:cNvPr id="24578" name="Text Box 4">
            <a:extLst>
              <a:ext uri="{FF2B5EF4-FFF2-40B4-BE49-F238E27FC236}">
                <a16:creationId xmlns:a16="http://schemas.microsoft.com/office/drawing/2014/main" id="{BFDF9304-E151-4E2C-813C-2FD37D494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11086A11-5D6E-4476-B192-897ECF386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49275"/>
            <a:ext cx="5400724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 u="sng" dirty="0">
                <a:solidFill>
                  <a:srgbClr val="CC0000"/>
                </a:solidFill>
              </a:rPr>
              <a:t>Někdy je ale důležitý vyvážený jídelníček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(mšice - přijímají hodně rostlinné potravy, ale hodně vyloučí, aby získaly dusíkaté látky; karotenoidy pro tvorbu žloutku u ptáků, vápník na schránky a skořápky, jíl na detoxikaci, soli…)</a:t>
            </a:r>
          </a:p>
        </p:txBody>
      </p:sp>
      <p:pic>
        <p:nvPicPr>
          <p:cNvPr id="254982" name="Picture 6" descr="Mooseforagingdata">
            <a:extLst>
              <a:ext uri="{FF2B5EF4-FFF2-40B4-BE49-F238E27FC236}">
                <a16:creationId xmlns:a16="http://schemas.microsoft.com/office/drawing/2014/main" id="{DCC9C4CB-0C45-464E-BA33-311A73AE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025"/>
            <a:ext cx="5748338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3" name="Picture 7" descr="05-04_1">
            <a:extLst>
              <a:ext uri="{FF2B5EF4-FFF2-40B4-BE49-F238E27FC236}">
                <a16:creationId xmlns:a16="http://schemas.microsoft.com/office/drawing/2014/main" id="{5D4A8FDF-7E38-4FDA-AC54-62A3A748F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r="24921"/>
          <a:stretch/>
        </p:blipFill>
        <p:spPr bwMode="auto">
          <a:xfrm>
            <a:off x="2699792" y="2420888"/>
            <a:ext cx="291145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0422AAB-355B-7D0D-1CCB-22AC814B78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300" t="9327" b="15583"/>
          <a:stretch/>
        </p:blipFill>
        <p:spPr>
          <a:xfrm>
            <a:off x="6415124" y="-27384"/>
            <a:ext cx="2760514" cy="2098377"/>
          </a:xfrm>
          <a:prstGeom prst="rect">
            <a:avLst/>
          </a:prstGeom>
        </p:spPr>
      </p:pic>
      <p:pic>
        <p:nvPicPr>
          <p:cNvPr id="4" name="Obrázek 3" descr="Obsah obrázku tráva, savec, venku, ovce&#10;&#10;Obsah vygenerovaný umělou inteligencí může být nesprávný.">
            <a:extLst>
              <a:ext uri="{FF2B5EF4-FFF2-40B4-BE49-F238E27FC236}">
                <a16:creationId xmlns:a16="http://schemas.microsoft.com/office/drawing/2014/main" id="{88225634-94A1-2DE5-5073-FB00E8942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r="16778"/>
          <a:stretch/>
        </p:blipFill>
        <p:spPr>
          <a:xfrm>
            <a:off x="6415124" y="4941168"/>
            <a:ext cx="2728876" cy="1916832"/>
          </a:xfrm>
          <a:prstGeom prst="rect">
            <a:avLst/>
          </a:prstGeom>
        </p:spPr>
      </p:pic>
      <p:pic>
        <p:nvPicPr>
          <p:cNvPr id="6" name="Obrázek 5" descr="Obsah obrázku Přírodní materiál, venku, skála&#10;&#10;Obsah vygenerovaný umělou inteligencí může být nesprávný.">
            <a:extLst>
              <a:ext uri="{FF2B5EF4-FFF2-40B4-BE49-F238E27FC236}">
                <a16:creationId xmlns:a16="http://schemas.microsoft.com/office/drawing/2014/main" id="{14CF34BE-329E-0A25-2744-662B007C1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24" y="2060848"/>
            <a:ext cx="2760514" cy="15534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4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1DE3F9C-C499-42BD-85BF-6E471997D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153400" cy="2514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3300"/>
                </a:solidFill>
              </a:rPr>
              <a:t>Obrana je nákladná pro kořist, její překonání nákladné pro predátora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>
              <a:solidFill>
                <a:srgbClr val="CC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3300"/>
                </a:solidFill>
              </a:rPr>
              <a:t>Dostat se z optimálního potravního spektra predátora: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3300"/>
                </a:solidFill>
              </a:rPr>
              <a:t>- 	hůře nalezitelná (úkryty, krypse)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>
                <a:solidFill>
                  <a:srgbClr val="CC3300"/>
                </a:solidFill>
              </a:rPr>
              <a:t>hůře chytitelná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>
                <a:solidFill>
                  <a:srgbClr val="CC3300"/>
                </a:solidFill>
              </a:rPr>
              <a:t>vyžaduje delší manipulaci (zabalení do listu či skořápky)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800">
                <a:solidFill>
                  <a:srgbClr val="CC3300"/>
                </a:solidFill>
              </a:rPr>
              <a:t>méně chutná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rgbClr val="CC3300"/>
                </a:solidFill>
              </a:rPr>
              <a:t>- 	nebezpečná (mechanická obrana, jedy – syntéza i sekvestrace)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>
              <a:solidFill>
                <a:srgbClr val="CC3300"/>
              </a:solidFill>
            </a:endParaRPr>
          </a:p>
        </p:txBody>
      </p:sp>
      <p:pic>
        <p:nvPicPr>
          <p:cNvPr id="25603" name="Picture 3" descr="Bugleaf">
            <a:extLst>
              <a:ext uri="{FF2B5EF4-FFF2-40B4-BE49-F238E27FC236}">
                <a16:creationId xmlns:a16="http://schemas.microsoft.com/office/drawing/2014/main" id="{FE26D9C8-B149-4EDE-BDDF-8666EB28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CB2A91D2-9CAF-4E48-8BE9-219B4C6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6065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Obrana kořisti</a:t>
            </a:r>
          </a:p>
        </p:txBody>
      </p:sp>
    </p:spTree>
  </p:cSld>
  <p:clrMapOvr>
    <a:masterClrMapping/>
  </p:clrMapOvr>
  <p:transition spd="slow" advTm="15201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54778E0-4BAC-4E7C-9D2A-C198A56EAA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143000"/>
            <a:ext cx="3048000" cy="304800"/>
          </a:xfrm>
        </p:spPr>
        <p:txBody>
          <a:bodyPr/>
          <a:lstStyle/>
          <a:p>
            <a:pPr algn="l" eaLnBrk="1" hangingPunct="1"/>
            <a:r>
              <a:rPr lang="cs-CZ" altLang="cs-CZ" sz="1800">
                <a:solidFill>
                  <a:srgbClr val="CC3300"/>
                </a:solidFill>
              </a:rPr>
              <a:t>Aposematismus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9ADC05CC-A046-499B-86F0-DD7575E8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5562600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blue_jay_B_70">
            <a:extLst>
              <a:ext uri="{FF2B5EF4-FFF2-40B4-BE49-F238E27FC236}">
                <a16:creationId xmlns:a16="http://schemas.microsoft.com/office/drawing/2014/main" id="{9DC77860-4CC7-4C14-BD40-62F8E49E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02BAD582-8785-4312-9E53-68607EB69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6065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Obrana kořisti</a:t>
            </a:r>
          </a:p>
        </p:txBody>
      </p:sp>
      <p:pic>
        <p:nvPicPr>
          <p:cNvPr id="26630" name="Picture 7" descr="Výsledek obrázku pro pyrrhocoris">
            <a:extLst>
              <a:ext uri="{FF2B5EF4-FFF2-40B4-BE49-F238E27FC236}">
                <a16:creationId xmlns:a16="http://schemas.microsoft.com/office/drawing/2014/main" id="{86442A27-5807-407A-9383-61C72632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5400"/>
            <a:ext cx="12541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2988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F2BB292-3E92-4529-88A8-AA967380CF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0"/>
            <a:ext cx="8305800" cy="4572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sz="1800"/>
              <a:t>dá se žrát i toxická kořist, ale záleží na nákladech na detoxikaci</a:t>
            </a:r>
          </a:p>
          <a:p>
            <a:pPr eaLnBrk="1" hangingPunct="1">
              <a:buFontTx/>
              <a:buChar char="-"/>
            </a:pPr>
            <a:r>
              <a:rPr lang="cs-CZ" altLang="cs-CZ" sz="1800">
                <a:cs typeface="Arial" panose="020B0604020202020204" pitchFamily="34" charset="0"/>
              </a:rPr>
              <a:t>koevoluce mezi jedovatou kořistí a predátorem</a:t>
            </a:r>
            <a:endParaRPr lang="en-US" altLang="cs-CZ" sz="1800">
              <a:cs typeface="Arial" panose="020B0604020202020204" pitchFamily="34" charset="0"/>
            </a:endParaRPr>
          </a:p>
        </p:txBody>
      </p:sp>
      <p:pic>
        <p:nvPicPr>
          <p:cNvPr id="27651" name="Picture 3" descr="thamnophis_sirtalis">
            <a:hlinkClick r:id="rId2"/>
            <a:extLst>
              <a:ext uri="{FF2B5EF4-FFF2-40B4-BE49-F238E27FC236}">
                <a16:creationId xmlns:a16="http://schemas.microsoft.com/office/drawing/2014/main" id="{C579C764-8188-4FEB-82ED-AC701027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51200"/>
            <a:ext cx="1905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32C12248-9DB9-4C75-86FB-AC5B04CA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803525"/>
            <a:ext cx="1931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Thamnophis sirtalis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C0D4955A-A8C0-4BC0-97AD-B30AFC6F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6065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Obrana kořisti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0B753E9-2FAD-4D8A-A477-8DF131BD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3300"/>
                </a:solidFill>
              </a:rPr>
              <a:t>Aposematismus </a:t>
            </a:r>
          </a:p>
        </p:txBody>
      </p:sp>
      <p:pic>
        <p:nvPicPr>
          <p:cNvPr id="27655" name="Picture 7">
            <a:extLst>
              <a:ext uri="{FF2B5EF4-FFF2-40B4-BE49-F238E27FC236}">
                <a16:creationId xmlns:a16="http://schemas.microsoft.com/office/drawing/2014/main" id="{3567F402-2D8E-461D-8204-5C805600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3825"/>
            <a:ext cx="54102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 descr="Amphib233">
            <a:extLst>
              <a:ext uri="{FF2B5EF4-FFF2-40B4-BE49-F238E27FC236}">
                <a16:creationId xmlns:a16="http://schemas.microsoft.com/office/drawing/2014/main" id="{07D9B4B7-2AD3-4EFE-8AEE-0E0DCF0C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4343400"/>
            <a:ext cx="139858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9">
            <a:extLst>
              <a:ext uri="{FF2B5EF4-FFF2-40B4-BE49-F238E27FC236}">
                <a16:creationId xmlns:a16="http://schemas.microsoft.com/office/drawing/2014/main" id="{2A7ED5D0-16F7-4648-9EF6-3FF9864A5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4005263"/>
            <a:ext cx="18049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Taricha granulosa</a:t>
            </a:r>
          </a:p>
        </p:txBody>
      </p:sp>
      <p:sp>
        <p:nvSpPr>
          <p:cNvPr id="27658" name="Obdélník 1">
            <a:extLst>
              <a:ext uri="{FF2B5EF4-FFF2-40B4-BE49-F238E27FC236}">
                <a16:creationId xmlns:a16="http://schemas.microsoft.com/office/drawing/2014/main" id="{4B4950A6-6E66-40AF-932E-D923C128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5756275"/>
            <a:ext cx="13890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TTX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tetrodotoxin</a:t>
            </a:r>
          </a:p>
        </p:txBody>
      </p:sp>
    </p:spTree>
  </p:cSld>
  <p:clrMapOvr>
    <a:masterClrMapping/>
  </p:clrMapOvr>
  <p:transition spd="slow" advTm="182443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arge image of Figure 1.">
            <a:extLst>
              <a:ext uri="{FF2B5EF4-FFF2-40B4-BE49-F238E27FC236}">
                <a16:creationId xmlns:a16="http://schemas.microsoft.com/office/drawing/2014/main" id="{8D37CD04-BB45-44CE-841B-A31B42FF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317500"/>
            <a:ext cx="7291388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017574C3-422E-4654-B6E4-805133F4E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6065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Obrana kořisti</a:t>
            </a:r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3CD9DB14-ACB5-4C91-8E61-6B8D0A2CB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788025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Vznik jedů kvůli: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- obraně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3300"/>
                </a:solidFill>
              </a:rPr>
              <a:t>- útoku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50"/>
                </a:solidFill>
              </a:rPr>
              <a:t>- vnitrodruhové kompetici</a:t>
            </a:r>
          </a:p>
        </p:txBody>
      </p:sp>
    </p:spTree>
  </p:cSld>
  <p:clrMapOvr>
    <a:masterClrMapping/>
  </p:clrMapOvr>
  <p:transition spd="slow" advTm="4245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4707C1D-0497-4F75-AB38-8BC59DDFE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3200400" cy="334963"/>
          </a:xfrm>
        </p:spPr>
        <p:txBody>
          <a:bodyPr/>
          <a:lstStyle/>
          <a:p>
            <a:pPr algn="l" eaLnBrk="1" hangingPunct="1"/>
            <a:r>
              <a:rPr lang="cs-CZ" altLang="cs-CZ" sz="1800">
                <a:solidFill>
                  <a:srgbClr val="CC3300"/>
                </a:solidFill>
              </a:rPr>
              <a:t>Batesovská miméze</a:t>
            </a:r>
          </a:p>
        </p:txBody>
      </p:sp>
      <p:pic>
        <p:nvPicPr>
          <p:cNvPr id="29699" name="Picture 3" descr="PICT0066_small">
            <a:hlinkClick r:id="rId2"/>
            <a:extLst>
              <a:ext uri="{FF2B5EF4-FFF2-40B4-BE49-F238E27FC236}">
                <a16:creationId xmlns:a16="http://schemas.microsoft.com/office/drawing/2014/main" id="{9021FB49-E438-417F-ABA4-CB6FBF24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id="{3B84609F-D75F-4C02-922C-1838D0F8A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cs typeface="Arial" panose="020B0604020202020204" pitchFamily="34" charset="0"/>
              </a:rPr>
              <a:t>Myrichthys colubrinus</a:t>
            </a:r>
            <a:r>
              <a:rPr lang="cs-CZ" altLang="cs-CZ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61AE45B1-B221-4B03-8874-22C3B8332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9702" name="Picture 6" descr="918024">
            <a:hlinkClick r:id="rId4"/>
            <a:extLst>
              <a:ext uri="{FF2B5EF4-FFF2-40B4-BE49-F238E27FC236}">
                <a16:creationId xmlns:a16="http://schemas.microsoft.com/office/drawing/2014/main" id="{4F7A35C2-6294-4057-9115-952C2064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12985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A dronefly uses Batesian mimicry to resemble the honeybee.">
            <a:hlinkClick r:id="rId6"/>
            <a:extLst>
              <a:ext uri="{FF2B5EF4-FFF2-40B4-BE49-F238E27FC236}">
                <a16:creationId xmlns:a16="http://schemas.microsoft.com/office/drawing/2014/main" id="{C491F14F-B9EB-4C8E-B946-66286A82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438400"/>
            <a:ext cx="2654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8">
            <a:extLst>
              <a:ext uri="{FF2B5EF4-FFF2-40B4-BE49-F238E27FC236}">
                <a16:creationId xmlns:a16="http://schemas.microsoft.com/office/drawing/2014/main" id="{5A34B151-30BF-4D03-98EC-C71742170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6065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Obrana kořisti</a:t>
            </a:r>
          </a:p>
        </p:txBody>
      </p:sp>
    </p:spTree>
  </p:cSld>
  <p:clrMapOvr>
    <a:masterClrMapping/>
  </p:clrMapOvr>
  <p:transition spd="slow" advTm="68858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2A87147-8B8F-4162-996A-7AAEF88974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457200"/>
            <a:ext cx="3200400" cy="228600"/>
          </a:xfrm>
        </p:spPr>
        <p:txBody>
          <a:bodyPr/>
          <a:lstStyle/>
          <a:p>
            <a:pPr algn="l" eaLnBrk="1" hangingPunct="1"/>
            <a:r>
              <a:rPr lang="cs-CZ" altLang="cs-CZ" sz="1800">
                <a:solidFill>
                  <a:srgbClr val="CC3300"/>
                </a:solidFill>
              </a:rPr>
              <a:t>Mü</a:t>
            </a:r>
            <a:r>
              <a:rPr lang="cs-CZ" altLang="cs-CZ" sz="1800">
                <a:solidFill>
                  <a:srgbClr val="CC3300"/>
                </a:solidFill>
                <a:cs typeface="Arial" panose="020B0604020202020204" pitchFamily="34" charset="0"/>
              </a:rPr>
              <a:t>llerovská miméze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CE9E292-42E1-45BE-AE1C-98128A3A3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en-US" altLang="cs-CZ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2DA49E9B-1C57-4AC6-AA87-410B26433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6900" y="692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725" name="Picture 5" descr="dendroa">
            <a:extLst>
              <a:ext uri="{FF2B5EF4-FFF2-40B4-BE49-F238E27FC236}">
                <a16:creationId xmlns:a16="http://schemas.microsoft.com/office/drawing/2014/main" id="{01CA8529-F7A8-4039-8B18-6842161B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26866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dendrob">
            <a:extLst>
              <a:ext uri="{FF2B5EF4-FFF2-40B4-BE49-F238E27FC236}">
                <a16:creationId xmlns:a16="http://schemas.microsoft.com/office/drawing/2014/main" id="{8CC3A4F4-B721-4378-967A-E28902F8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3279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dendroc">
            <a:extLst>
              <a:ext uri="{FF2B5EF4-FFF2-40B4-BE49-F238E27FC236}">
                <a16:creationId xmlns:a16="http://schemas.microsoft.com/office/drawing/2014/main" id="{81500DC6-5EC4-4E5C-9AB7-B280EAEF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447800"/>
            <a:ext cx="3268662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dendrod">
            <a:extLst>
              <a:ext uri="{FF2B5EF4-FFF2-40B4-BE49-F238E27FC236}">
                <a16:creationId xmlns:a16="http://schemas.microsoft.com/office/drawing/2014/main" id="{7E60CB7D-A7A3-42C6-B66B-9E0BAED6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2797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dendroe">
            <a:extLst>
              <a:ext uri="{FF2B5EF4-FFF2-40B4-BE49-F238E27FC236}">
                <a16:creationId xmlns:a16="http://schemas.microsoft.com/office/drawing/2014/main" id="{A8188E28-D29E-429F-ADAA-A87A656B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324643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dendrof">
            <a:extLst>
              <a:ext uri="{FF2B5EF4-FFF2-40B4-BE49-F238E27FC236}">
                <a16:creationId xmlns:a16="http://schemas.microsoft.com/office/drawing/2014/main" id="{65DBD0AB-C967-4BC4-9E88-FEC45180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32766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11">
            <a:extLst>
              <a:ext uri="{FF2B5EF4-FFF2-40B4-BE49-F238E27FC236}">
                <a16:creationId xmlns:a16="http://schemas.microsoft.com/office/drawing/2014/main" id="{ED0F76AF-259A-42EE-BDEA-24863FB7C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Dendrobates imitator 	       Dendrobates imitator 	           Dendrobates imitator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i="1"/>
          </a:p>
        </p:txBody>
      </p:sp>
      <p:sp>
        <p:nvSpPr>
          <p:cNvPr id="30732" name="Rectangle 12">
            <a:extLst>
              <a:ext uri="{FF2B5EF4-FFF2-40B4-BE49-F238E27FC236}">
                <a16:creationId xmlns:a16="http://schemas.microsoft.com/office/drawing/2014/main" id="{33C901E4-7E30-4A76-A07F-C42EDF3CA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69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Dendrobates variabilis	       Dendrobates fantasticus           Dendrobates 								ventrimaculatus</a:t>
            </a:r>
            <a:endParaRPr lang="cs-CZ" altLang="cs-CZ" sz="1800" i="1">
              <a:solidFill>
                <a:srgbClr val="FFCC00"/>
              </a:solidFill>
            </a:endParaRP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E98FF4F1-5E69-4675-89BE-8C752353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6065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Obrana kořisti</a:t>
            </a:r>
          </a:p>
        </p:txBody>
      </p:sp>
    </p:spTree>
  </p:cSld>
  <p:clrMapOvr>
    <a:masterClrMapping/>
  </p:clrMapOvr>
  <p:transition spd="slow" advTm="9001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550086EA-753C-4F04-930F-00B7E64B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2508250" cy="3667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Detritovoři a rozkladači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6147" name="Picture 10" descr="vultures">
            <a:extLst>
              <a:ext uri="{FF2B5EF4-FFF2-40B4-BE49-F238E27FC236}">
                <a16:creationId xmlns:a16="http://schemas.microsoft.com/office/drawing/2014/main" id="{CB97070B-5605-49BE-9E0D-73046470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11">
            <a:extLst>
              <a:ext uri="{FF2B5EF4-FFF2-40B4-BE49-F238E27FC236}">
                <a16:creationId xmlns:a16="http://schemas.microsoft.com/office/drawing/2014/main" id="{ED4EB6A5-62DC-4053-9988-CAD3B55E5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125538"/>
            <a:ext cx="4627562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v půdě základ potravních řetězců</a:t>
            </a:r>
            <a:endParaRPr lang="en-US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potrava má nezávislou dynamiku, často neprediktabilní v prostoru a v čase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selekce na účinnost vyhledávání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konkurence typu „scramble“, schovávání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specifická sukcese mrchožroutů</a:t>
            </a:r>
          </a:p>
        </p:txBody>
      </p:sp>
      <p:pic>
        <p:nvPicPr>
          <p:cNvPr id="6149" name="Picture 12">
            <a:extLst>
              <a:ext uri="{FF2B5EF4-FFF2-40B4-BE49-F238E27FC236}">
                <a16:creationId xmlns:a16="http://schemas.microsoft.com/office/drawing/2014/main" id="{9D5D4E9A-F786-45E5-ADEF-7E00D528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5561013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Obrázek 2">
            <a:extLst>
              <a:ext uri="{FF2B5EF4-FFF2-40B4-BE49-F238E27FC236}">
                <a16:creationId xmlns:a16="http://schemas.microsoft.com/office/drawing/2014/main" id="{7E9BEA94-ECD0-43B8-A4E1-F057141B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2767013"/>
            <a:ext cx="3340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5619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>
            <a:extLst>
              <a:ext uri="{FF2B5EF4-FFF2-40B4-BE49-F238E27FC236}">
                <a16:creationId xmlns:a16="http://schemas.microsoft.com/office/drawing/2014/main" id="{11D8A4E3-F9F3-4D3D-BBF5-BFB3D537B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31747" name="Text Box 5">
            <a:extLst>
              <a:ext uri="{FF2B5EF4-FFF2-40B4-BE49-F238E27FC236}">
                <a16:creationId xmlns:a16="http://schemas.microsoft.com/office/drawing/2014/main" id="{D632EF09-78D4-43EC-BB8E-9E0A78194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784225"/>
            <a:ext cx="7397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Jak dlouho zůstat na ostrůvku s příhodnou potravou a kdy odejít jinam?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Marginal Value Theorem</a:t>
            </a:r>
            <a:endParaRPr lang="en-US" altLang="cs-CZ" sz="1800" u="sng">
              <a:solidFill>
                <a:srgbClr val="CC0000"/>
              </a:solidFill>
            </a:endParaRPr>
          </a:p>
        </p:txBody>
      </p:sp>
      <p:sp>
        <p:nvSpPr>
          <p:cNvPr id="256006" name="Line 6">
            <a:extLst>
              <a:ext uri="{FF2B5EF4-FFF2-40B4-BE49-F238E27FC236}">
                <a16:creationId xmlns:a16="http://schemas.microsoft.com/office/drawing/2014/main" id="{133D9DF3-4A96-435D-A1D7-49875B107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1701800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1" name="Freeform 11">
            <a:extLst>
              <a:ext uri="{FF2B5EF4-FFF2-40B4-BE49-F238E27FC236}">
                <a16:creationId xmlns:a16="http://schemas.microsoft.com/office/drawing/2014/main" id="{C3B14577-A531-4427-A504-B8932FE41FF9}"/>
              </a:ext>
            </a:extLst>
          </p:cNvPr>
          <p:cNvSpPr>
            <a:spLocks/>
          </p:cNvSpPr>
          <p:nvPr/>
        </p:nvSpPr>
        <p:spPr bwMode="auto">
          <a:xfrm>
            <a:off x="1512888" y="1989138"/>
            <a:ext cx="3816350" cy="2376487"/>
          </a:xfrm>
          <a:custGeom>
            <a:avLst/>
            <a:gdLst>
              <a:gd name="T0" fmla="*/ 0 w 2404"/>
              <a:gd name="T1" fmla="*/ 2147483646 h 1497"/>
              <a:gd name="T2" fmla="*/ 2147483646 w 2404"/>
              <a:gd name="T3" fmla="*/ 2147483646 h 1497"/>
              <a:gd name="T4" fmla="*/ 2147483646 w 2404"/>
              <a:gd name="T5" fmla="*/ 2147483646 h 1497"/>
              <a:gd name="T6" fmla="*/ 2147483646 w 2404"/>
              <a:gd name="T7" fmla="*/ 0 h 14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4" h="1497">
                <a:moveTo>
                  <a:pt x="0" y="1497"/>
                </a:moveTo>
                <a:cubicBezTo>
                  <a:pt x="56" y="1240"/>
                  <a:pt x="113" y="983"/>
                  <a:pt x="272" y="771"/>
                </a:cubicBezTo>
                <a:cubicBezTo>
                  <a:pt x="431" y="559"/>
                  <a:pt x="597" y="356"/>
                  <a:pt x="952" y="227"/>
                </a:cubicBezTo>
                <a:cubicBezTo>
                  <a:pt x="1307" y="98"/>
                  <a:pt x="1855" y="49"/>
                  <a:pt x="24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2" name="Line 12">
            <a:extLst>
              <a:ext uri="{FF2B5EF4-FFF2-40B4-BE49-F238E27FC236}">
                <a16:creationId xmlns:a16="http://schemas.microsoft.com/office/drawing/2014/main" id="{EE3CAE08-900E-45FC-B501-1D14F409DF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1989138"/>
            <a:ext cx="4752975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3" name="Line 13">
            <a:extLst>
              <a:ext uri="{FF2B5EF4-FFF2-40B4-BE49-F238E27FC236}">
                <a16:creationId xmlns:a16="http://schemas.microsoft.com/office/drawing/2014/main" id="{4DA96326-7EC2-4072-B37E-15437746E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3502025"/>
            <a:ext cx="14398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4" name="Line 14">
            <a:extLst>
              <a:ext uri="{FF2B5EF4-FFF2-40B4-BE49-F238E27FC236}">
                <a16:creationId xmlns:a16="http://schemas.microsoft.com/office/drawing/2014/main" id="{E2059402-489C-4BAD-A4DD-9653301251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2636838"/>
            <a:ext cx="2089150" cy="17287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5" name="Line 15">
            <a:extLst>
              <a:ext uri="{FF2B5EF4-FFF2-40B4-BE49-F238E27FC236}">
                <a16:creationId xmlns:a16="http://schemas.microsoft.com/office/drawing/2014/main" id="{1891198D-ECFE-4107-892F-B458207C30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3713" y="3530600"/>
            <a:ext cx="11112" cy="835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6" name="Line 16">
            <a:extLst>
              <a:ext uri="{FF2B5EF4-FFF2-40B4-BE49-F238E27FC236}">
                <a16:creationId xmlns:a16="http://schemas.microsoft.com/office/drawing/2014/main" id="{B7401154-1318-4A16-9879-AA5F8EF5A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9513" y="2636838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7" name="Line 17">
            <a:extLst>
              <a:ext uri="{FF2B5EF4-FFF2-40B4-BE49-F238E27FC236}">
                <a16:creationId xmlns:a16="http://schemas.microsoft.com/office/drawing/2014/main" id="{CFFE02BA-5ED5-4ADF-AFE9-378AA5EB5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1900" y="1989138"/>
            <a:ext cx="0" cy="2376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18" name="Text Box 18">
            <a:extLst>
              <a:ext uri="{FF2B5EF4-FFF2-40B4-BE49-F238E27FC236}">
                <a16:creationId xmlns:a16="http://schemas.microsoft.com/office/drawing/2014/main" id="{3616DE3E-8622-4556-A242-DF2BF41C3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4168775"/>
            <a:ext cx="53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  <a:endParaRPr lang="en-US" altLang="cs-CZ" sz="1800"/>
          </a:p>
        </p:txBody>
      </p:sp>
      <p:sp>
        <p:nvSpPr>
          <p:cNvPr id="256019" name="Text Box 19">
            <a:extLst>
              <a:ext uri="{FF2B5EF4-FFF2-40B4-BE49-F238E27FC236}">
                <a16:creationId xmlns:a16="http://schemas.microsoft.com/office/drawing/2014/main" id="{0F1C5363-0773-4110-9A53-041A441F9B1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15168" y="2920206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získaná energie</a:t>
            </a:r>
            <a:endParaRPr lang="en-US" altLang="cs-CZ" sz="1800"/>
          </a:p>
        </p:txBody>
      </p:sp>
      <p:sp>
        <p:nvSpPr>
          <p:cNvPr id="256020" name="Text Box 20">
            <a:extLst>
              <a:ext uri="{FF2B5EF4-FFF2-40B4-BE49-F238E27FC236}">
                <a16:creationId xmlns:a16="http://schemas.microsoft.com/office/drawing/2014/main" id="{848A7F06-63FC-4229-BA67-B6BE74DC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65296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hledání</a:t>
            </a:r>
            <a:endParaRPr lang="en-US" altLang="cs-CZ" sz="1800"/>
          </a:p>
        </p:txBody>
      </p:sp>
      <p:sp>
        <p:nvSpPr>
          <p:cNvPr id="256021" name="Text Box 21">
            <a:extLst>
              <a:ext uri="{FF2B5EF4-FFF2-40B4-BE49-F238E27FC236}">
                <a16:creationId xmlns:a16="http://schemas.microsoft.com/office/drawing/2014/main" id="{2532ADCB-7DC1-4B91-B2A8-8884F172C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47259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žraní</a:t>
            </a:r>
            <a:endParaRPr lang="en-US" altLang="cs-CZ" sz="1800"/>
          </a:p>
        </p:txBody>
      </p:sp>
      <p:sp>
        <p:nvSpPr>
          <p:cNvPr id="256022" name="Line 22">
            <a:extLst>
              <a:ext uri="{FF2B5EF4-FFF2-40B4-BE49-F238E27FC236}">
                <a16:creationId xmlns:a16="http://schemas.microsoft.com/office/drawing/2014/main" id="{E58C44C3-2E7E-4882-9DC6-FDFFD7F48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581525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23" name="Line 23">
            <a:extLst>
              <a:ext uri="{FF2B5EF4-FFF2-40B4-BE49-F238E27FC236}">
                <a16:creationId xmlns:a16="http://schemas.microsoft.com/office/drawing/2014/main" id="{0AAABB95-1320-47B5-AF93-09169C814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4325" y="4581525"/>
            <a:ext cx="360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24" name="Line 24">
            <a:extLst>
              <a:ext uri="{FF2B5EF4-FFF2-40B4-BE49-F238E27FC236}">
                <a16:creationId xmlns:a16="http://schemas.microsoft.com/office/drawing/2014/main" id="{B8B589F2-831C-4D6C-86F1-DD67AFCC7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4365625"/>
            <a:ext cx="525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25" name="Line 25">
            <a:extLst>
              <a:ext uri="{FF2B5EF4-FFF2-40B4-BE49-F238E27FC236}">
                <a16:creationId xmlns:a16="http://schemas.microsoft.com/office/drawing/2014/main" id="{CC4B77FC-EBAE-4791-91C3-381E04AD0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650" y="4365625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26" name="Text Box 26">
            <a:extLst>
              <a:ext uri="{FF2B5EF4-FFF2-40B4-BE49-F238E27FC236}">
                <a16:creationId xmlns:a16="http://schemas.microsoft.com/office/drawing/2014/main" id="{D9CC7F49-896D-412B-A50C-E3340246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176838"/>
            <a:ext cx="8621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maximalizuje se příjem energie/jednotku času; závisí na „</a:t>
            </a:r>
            <a:r>
              <a:rPr lang="cs-CZ" altLang="cs-CZ" sz="1800" i="1"/>
              <a:t>searching time</a:t>
            </a:r>
            <a:r>
              <a:rPr lang="cs-CZ" altLang="cs-CZ" sz="1800"/>
              <a:t>“ a kvalitě</a:t>
            </a:r>
          </a:p>
          <a:p>
            <a:pPr eaLnBrk="1" hangingPunct="1">
              <a:spcBef>
                <a:spcPct val="0"/>
              </a:spcBef>
            </a:pPr>
            <a:endParaRPr lang="en-US" altLang="cs-CZ" sz="1800"/>
          </a:p>
        </p:txBody>
      </p:sp>
      <p:sp>
        <p:nvSpPr>
          <p:cNvPr id="256027" name="Line 27">
            <a:extLst>
              <a:ext uri="{FF2B5EF4-FFF2-40B4-BE49-F238E27FC236}">
                <a16:creationId xmlns:a16="http://schemas.microsoft.com/office/drawing/2014/main" id="{1CC02754-3FDF-4E44-BF9C-867249358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213" y="2652713"/>
            <a:ext cx="0" cy="1728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custDataLst>
      <p:tags r:id="rId1"/>
    </p:custDataLst>
  </p:cSld>
  <p:clrMapOvr>
    <a:masterClrMapping/>
  </p:clrMapOvr>
  <p:transition spd="slow" advTm="227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0" grpId="0"/>
      <p:bldP spid="256021" grpId="0"/>
      <p:bldP spid="2560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4">
            <a:extLst>
              <a:ext uri="{FF2B5EF4-FFF2-40B4-BE49-F238E27FC236}">
                <a16:creationId xmlns:a16="http://schemas.microsoft.com/office/drawing/2014/main" id="{ACDC67E1-739E-4F2F-A869-76F2C6F2A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1701800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1" name="Freeform 5">
            <a:extLst>
              <a:ext uri="{FF2B5EF4-FFF2-40B4-BE49-F238E27FC236}">
                <a16:creationId xmlns:a16="http://schemas.microsoft.com/office/drawing/2014/main" id="{80C4815F-3BAE-4A92-BD2F-BCE53D82C507}"/>
              </a:ext>
            </a:extLst>
          </p:cNvPr>
          <p:cNvSpPr>
            <a:spLocks/>
          </p:cNvSpPr>
          <p:nvPr/>
        </p:nvSpPr>
        <p:spPr bwMode="auto">
          <a:xfrm>
            <a:off x="1512888" y="1989138"/>
            <a:ext cx="3816350" cy="2376487"/>
          </a:xfrm>
          <a:custGeom>
            <a:avLst/>
            <a:gdLst>
              <a:gd name="T0" fmla="*/ 0 w 2404"/>
              <a:gd name="T1" fmla="*/ 2147483646 h 1497"/>
              <a:gd name="T2" fmla="*/ 2147483646 w 2404"/>
              <a:gd name="T3" fmla="*/ 2147483646 h 1497"/>
              <a:gd name="T4" fmla="*/ 2147483646 w 2404"/>
              <a:gd name="T5" fmla="*/ 2147483646 h 1497"/>
              <a:gd name="T6" fmla="*/ 2147483646 w 2404"/>
              <a:gd name="T7" fmla="*/ 0 h 14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4" h="1497">
                <a:moveTo>
                  <a:pt x="0" y="1497"/>
                </a:moveTo>
                <a:cubicBezTo>
                  <a:pt x="56" y="1240"/>
                  <a:pt x="113" y="983"/>
                  <a:pt x="272" y="771"/>
                </a:cubicBezTo>
                <a:cubicBezTo>
                  <a:pt x="431" y="559"/>
                  <a:pt x="597" y="356"/>
                  <a:pt x="952" y="227"/>
                </a:cubicBezTo>
                <a:cubicBezTo>
                  <a:pt x="1307" y="98"/>
                  <a:pt x="1855" y="49"/>
                  <a:pt x="24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2" name="Line 6">
            <a:extLst>
              <a:ext uri="{FF2B5EF4-FFF2-40B4-BE49-F238E27FC236}">
                <a16:creationId xmlns:a16="http://schemas.microsoft.com/office/drawing/2014/main" id="{6B4424DC-D736-4137-8C77-24266C8347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2636838"/>
            <a:ext cx="208915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3" name="Text Box 7">
            <a:extLst>
              <a:ext uri="{FF2B5EF4-FFF2-40B4-BE49-F238E27FC236}">
                <a16:creationId xmlns:a16="http://schemas.microsoft.com/office/drawing/2014/main" id="{2713C68F-A8B9-4F7E-828D-5565E0819A4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15168" y="2920206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získaná energie</a:t>
            </a:r>
            <a:endParaRPr lang="en-US" altLang="cs-CZ" sz="1800"/>
          </a:p>
        </p:txBody>
      </p:sp>
      <p:sp>
        <p:nvSpPr>
          <p:cNvPr id="32774" name="Text Box 8">
            <a:extLst>
              <a:ext uri="{FF2B5EF4-FFF2-40B4-BE49-F238E27FC236}">
                <a16:creationId xmlns:a16="http://schemas.microsoft.com/office/drawing/2014/main" id="{5F841059-A8B7-4932-BB42-0D2C2D16B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65296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hledání</a:t>
            </a:r>
            <a:endParaRPr lang="en-US" altLang="cs-CZ" sz="1800"/>
          </a:p>
        </p:txBody>
      </p:sp>
      <p:sp>
        <p:nvSpPr>
          <p:cNvPr id="32775" name="Text Box 9">
            <a:extLst>
              <a:ext uri="{FF2B5EF4-FFF2-40B4-BE49-F238E27FC236}">
                <a16:creationId xmlns:a16="http://schemas.microsoft.com/office/drawing/2014/main" id="{AE982DDF-B443-4020-ABCC-1A7130A31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47259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žraní</a:t>
            </a:r>
            <a:endParaRPr lang="en-US" altLang="cs-CZ" sz="1800"/>
          </a:p>
        </p:txBody>
      </p:sp>
      <p:sp>
        <p:nvSpPr>
          <p:cNvPr id="32776" name="Line 10">
            <a:extLst>
              <a:ext uri="{FF2B5EF4-FFF2-40B4-BE49-F238E27FC236}">
                <a16:creationId xmlns:a16="http://schemas.microsoft.com/office/drawing/2014/main" id="{6809C31C-F32A-4B75-9062-E04791617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581525"/>
            <a:ext cx="2051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11">
            <a:extLst>
              <a:ext uri="{FF2B5EF4-FFF2-40B4-BE49-F238E27FC236}">
                <a16:creationId xmlns:a16="http://schemas.microsoft.com/office/drawing/2014/main" id="{85568E02-A35A-4BF0-BE06-DB20BCEDB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4581525"/>
            <a:ext cx="2700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2">
            <a:extLst>
              <a:ext uri="{FF2B5EF4-FFF2-40B4-BE49-F238E27FC236}">
                <a16:creationId xmlns:a16="http://schemas.microsoft.com/office/drawing/2014/main" id="{DD48365A-C44B-4B5E-94E6-D7D1B614CF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365625"/>
            <a:ext cx="525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3">
            <a:extLst>
              <a:ext uri="{FF2B5EF4-FFF2-40B4-BE49-F238E27FC236}">
                <a16:creationId xmlns:a16="http://schemas.microsoft.com/office/drawing/2014/main" id="{2BB66C81-B1BD-4737-8B06-B11891912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365625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Text Box 14">
            <a:extLst>
              <a:ext uri="{FF2B5EF4-FFF2-40B4-BE49-F238E27FC236}">
                <a16:creationId xmlns:a16="http://schemas.microsoft.com/office/drawing/2014/main" id="{7585B213-8238-4330-9D8D-619E7CBC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32781" name="Text Box 15">
            <a:extLst>
              <a:ext uri="{FF2B5EF4-FFF2-40B4-BE49-F238E27FC236}">
                <a16:creationId xmlns:a16="http://schemas.microsoft.com/office/drawing/2014/main" id="{72FE52F1-63A2-4D58-92F8-66654BF66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784225"/>
            <a:ext cx="7397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Jak dlouho zůstat na ostrůvku s příhodnou potravou a kdy odejít jinam?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Marginal Value Theorem</a:t>
            </a:r>
            <a:endParaRPr lang="en-US" altLang="cs-CZ" sz="1800" u="sng">
              <a:solidFill>
                <a:srgbClr val="CC0000"/>
              </a:solidFill>
            </a:endParaRPr>
          </a:p>
        </p:txBody>
      </p:sp>
      <p:sp>
        <p:nvSpPr>
          <p:cNvPr id="32782" name="Freeform 16">
            <a:extLst>
              <a:ext uri="{FF2B5EF4-FFF2-40B4-BE49-F238E27FC236}">
                <a16:creationId xmlns:a16="http://schemas.microsoft.com/office/drawing/2014/main" id="{8DC8D4B9-5EFB-4C84-9257-B46A5D6675F2}"/>
              </a:ext>
            </a:extLst>
          </p:cNvPr>
          <p:cNvSpPr>
            <a:spLocks/>
          </p:cNvSpPr>
          <p:nvPr/>
        </p:nvSpPr>
        <p:spPr bwMode="auto">
          <a:xfrm>
            <a:off x="2305050" y="1989138"/>
            <a:ext cx="3816350" cy="2376487"/>
          </a:xfrm>
          <a:custGeom>
            <a:avLst/>
            <a:gdLst>
              <a:gd name="T0" fmla="*/ 0 w 2404"/>
              <a:gd name="T1" fmla="*/ 2147483646 h 1497"/>
              <a:gd name="T2" fmla="*/ 2147483646 w 2404"/>
              <a:gd name="T3" fmla="*/ 2147483646 h 1497"/>
              <a:gd name="T4" fmla="*/ 2147483646 w 2404"/>
              <a:gd name="T5" fmla="*/ 2147483646 h 1497"/>
              <a:gd name="T6" fmla="*/ 2147483646 w 2404"/>
              <a:gd name="T7" fmla="*/ 0 h 14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4" h="1497">
                <a:moveTo>
                  <a:pt x="0" y="1497"/>
                </a:moveTo>
                <a:cubicBezTo>
                  <a:pt x="56" y="1240"/>
                  <a:pt x="113" y="983"/>
                  <a:pt x="272" y="771"/>
                </a:cubicBezTo>
                <a:cubicBezTo>
                  <a:pt x="431" y="559"/>
                  <a:pt x="597" y="356"/>
                  <a:pt x="952" y="227"/>
                </a:cubicBezTo>
                <a:cubicBezTo>
                  <a:pt x="1307" y="98"/>
                  <a:pt x="1855" y="49"/>
                  <a:pt x="2404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7041" name="Line 17">
            <a:extLst>
              <a:ext uri="{FF2B5EF4-FFF2-40B4-BE49-F238E27FC236}">
                <a16:creationId xmlns:a16="http://schemas.microsoft.com/office/drawing/2014/main" id="{5D478235-E791-4B94-861B-59D8E67870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2420938"/>
            <a:ext cx="3240087" cy="19446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4" name="Line 18">
            <a:extLst>
              <a:ext uri="{FF2B5EF4-FFF2-40B4-BE49-F238E27FC236}">
                <a16:creationId xmlns:a16="http://schemas.microsoft.com/office/drawing/2014/main" id="{3B9AA71B-DB18-4142-B7C8-C2C73C7EC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9513" y="2636838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7043" name="Line 19">
            <a:extLst>
              <a:ext uri="{FF2B5EF4-FFF2-40B4-BE49-F238E27FC236}">
                <a16:creationId xmlns:a16="http://schemas.microsoft.com/office/drawing/2014/main" id="{AA1A32D4-7713-44D7-9275-2BB80F2E0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338" y="2439988"/>
            <a:ext cx="11112" cy="1925637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6" name="Line 20">
            <a:extLst>
              <a:ext uri="{FF2B5EF4-FFF2-40B4-BE49-F238E27FC236}">
                <a16:creationId xmlns:a16="http://schemas.microsoft.com/office/drawing/2014/main" id="{6FFADFCB-F6AD-48F5-B6DD-C623DB85B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2888" y="4437063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7045" name="Line 21">
            <a:extLst>
              <a:ext uri="{FF2B5EF4-FFF2-40B4-BE49-F238E27FC236}">
                <a16:creationId xmlns:a16="http://schemas.microsoft.com/office/drawing/2014/main" id="{3761CE22-87DE-4A94-80FB-F73389C09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5050" y="4510088"/>
            <a:ext cx="1295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8" name="Text Box 22">
            <a:extLst>
              <a:ext uri="{FF2B5EF4-FFF2-40B4-BE49-F238E27FC236}">
                <a16:creationId xmlns:a16="http://schemas.microsoft.com/office/drawing/2014/main" id="{245A5B56-D8A4-4717-ABEE-050C1441D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176838"/>
            <a:ext cx="8621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maximalizuje se příjem energie/jednotku času; závisí na „searching time“ a kvalitě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když se ostrůvek déle hledá, vyplatí se zůstat na něm pak déle</a:t>
            </a:r>
            <a:endParaRPr lang="en-US" altLang="cs-CZ" sz="1800"/>
          </a:p>
        </p:txBody>
      </p:sp>
    </p:spTree>
    <p:custDataLst>
      <p:tags r:id="rId1"/>
    </p:custDataLst>
  </p:cSld>
  <p:clrMapOvr>
    <a:masterClrMapping/>
  </p:clrMapOvr>
  <p:transition spd="slow" advTm="22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4">
            <a:extLst>
              <a:ext uri="{FF2B5EF4-FFF2-40B4-BE49-F238E27FC236}">
                <a16:creationId xmlns:a16="http://schemas.microsoft.com/office/drawing/2014/main" id="{FE4EA45D-B76C-449B-8AAA-68D44CC54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1701800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5" name="Line 5">
            <a:extLst>
              <a:ext uri="{FF2B5EF4-FFF2-40B4-BE49-F238E27FC236}">
                <a16:creationId xmlns:a16="http://schemas.microsoft.com/office/drawing/2014/main" id="{E086DE90-8AA6-4B82-B550-991B363BAF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365625"/>
            <a:ext cx="525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6" name="Line 6">
            <a:extLst>
              <a:ext uri="{FF2B5EF4-FFF2-40B4-BE49-F238E27FC236}">
                <a16:creationId xmlns:a16="http://schemas.microsoft.com/office/drawing/2014/main" id="{3C78753B-718F-47D5-8CD8-5786F95570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365625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7" name="Freeform 7">
            <a:extLst>
              <a:ext uri="{FF2B5EF4-FFF2-40B4-BE49-F238E27FC236}">
                <a16:creationId xmlns:a16="http://schemas.microsoft.com/office/drawing/2014/main" id="{3653547C-D801-4426-8D9B-4DA64D53A2E9}"/>
              </a:ext>
            </a:extLst>
          </p:cNvPr>
          <p:cNvSpPr>
            <a:spLocks/>
          </p:cNvSpPr>
          <p:nvPr/>
        </p:nvSpPr>
        <p:spPr bwMode="auto">
          <a:xfrm>
            <a:off x="1512888" y="1989138"/>
            <a:ext cx="3816350" cy="2376487"/>
          </a:xfrm>
          <a:custGeom>
            <a:avLst/>
            <a:gdLst>
              <a:gd name="T0" fmla="*/ 0 w 2404"/>
              <a:gd name="T1" fmla="*/ 2147483646 h 1497"/>
              <a:gd name="T2" fmla="*/ 2147483646 w 2404"/>
              <a:gd name="T3" fmla="*/ 2147483646 h 1497"/>
              <a:gd name="T4" fmla="*/ 2147483646 w 2404"/>
              <a:gd name="T5" fmla="*/ 2147483646 h 1497"/>
              <a:gd name="T6" fmla="*/ 2147483646 w 2404"/>
              <a:gd name="T7" fmla="*/ 0 h 14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4" h="1497">
                <a:moveTo>
                  <a:pt x="0" y="1497"/>
                </a:moveTo>
                <a:cubicBezTo>
                  <a:pt x="56" y="1240"/>
                  <a:pt x="113" y="983"/>
                  <a:pt x="272" y="771"/>
                </a:cubicBezTo>
                <a:cubicBezTo>
                  <a:pt x="431" y="559"/>
                  <a:pt x="597" y="356"/>
                  <a:pt x="952" y="227"/>
                </a:cubicBezTo>
                <a:cubicBezTo>
                  <a:pt x="1307" y="98"/>
                  <a:pt x="1855" y="49"/>
                  <a:pt x="24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8" name="Line 10">
            <a:extLst>
              <a:ext uri="{FF2B5EF4-FFF2-40B4-BE49-F238E27FC236}">
                <a16:creationId xmlns:a16="http://schemas.microsoft.com/office/drawing/2014/main" id="{1EA3FE90-2A65-402D-9D1C-1A3295FEB6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2636838"/>
            <a:ext cx="208915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9" name="Line 12">
            <a:extLst>
              <a:ext uri="{FF2B5EF4-FFF2-40B4-BE49-F238E27FC236}">
                <a16:creationId xmlns:a16="http://schemas.microsoft.com/office/drawing/2014/main" id="{461CD5AA-4650-440F-A0F6-A8D32AC0D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9513" y="2636838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Text Box 14">
            <a:extLst>
              <a:ext uri="{FF2B5EF4-FFF2-40B4-BE49-F238E27FC236}">
                <a16:creationId xmlns:a16="http://schemas.microsoft.com/office/drawing/2014/main" id="{E435D4EB-56D3-4726-A307-5116D8C3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4168775"/>
            <a:ext cx="53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čas</a:t>
            </a:r>
            <a:endParaRPr lang="en-US" altLang="cs-CZ" sz="1800"/>
          </a:p>
        </p:txBody>
      </p:sp>
      <p:sp>
        <p:nvSpPr>
          <p:cNvPr id="33801" name="Text Box 15">
            <a:extLst>
              <a:ext uri="{FF2B5EF4-FFF2-40B4-BE49-F238E27FC236}">
                <a16:creationId xmlns:a16="http://schemas.microsoft.com/office/drawing/2014/main" id="{62409179-5823-4661-9F7C-8ED17B79493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15168" y="2920206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získaná energie</a:t>
            </a:r>
            <a:endParaRPr lang="en-US" altLang="cs-CZ" sz="1800"/>
          </a:p>
        </p:txBody>
      </p:sp>
      <p:sp>
        <p:nvSpPr>
          <p:cNvPr id="33802" name="Text Box 16">
            <a:extLst>
              <a:ext uri="{FF2B5EF4-FFF2-40B4-BE49-F238E27FC236}">
                <a16:creationId xmlns:a16="http://schemas.microsoft.com/office/drawing/2014/main" id="{A10B313E-2D5C-40A5-B653-B7E325D41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65296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hledání</a:t>
            </a:r>
            <a:endParaRPr lang="en-US" altLang="cs-CZ" sz="1800"/>
          </a:p>
        </p:txBody>
      </p:sp>
      <p:sp>
        <p:nvSpPr>
          <p:cNvPr id="33803" name="Text Box 17">
            <a:extLst>
              <a:ext uri="{FF2B5EF4-FFF2-40B4-BE49-F238E27FC236}">
                <a16:creationId xmlns:a16="http://schemas.microsoft.com/office/drawing/2014/main" id="{94F2FC84-33E7-417A-8814-CB3837D2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47259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žraní</a:t>
            </a:r>
            <a:endParaRPr lang="en-US" altLang="cs-CZ" sz="1800"/>
          </a:p>
        </p:txBody>
      </p:sp>
      <p:sp>
        <p:nvSpPr>
          <p:cNvPr id="33804" name="Line 18">
            <a:extLst>
              <a:ext uri="{FF2B5EF4-FFF2-40B4-BE49-F238E27FC236}">
                <a16:creationId xmlns:a16="http://schemas.microsoft.com/office/drawing/2014/main" id="{60A5CB12-207F-40D4-9151-2CB0402DF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581525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19">
            <a:extLst>
              <a:ext uri="{FF2B5EF4-FFF2-40B4-BE49-F238E27FC236}">
                <a16:creationId xmlns:a16="http://schemas.microsoft.com/office/drawing/2014/main" id="{B9967BC8-E9B8-42B1-A84C-1BE4BF972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4325" y="4581525"/>
            <a:ext cx="360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20">
            <a:extLst>
              <a:ext uri="{FF2B5EF4-FFF2-40B4-BE49-F238E27FC236}">
                <a16:creationId xmlns:a16="http://schemas.microsoft.com/office/drawing/2014/main" id="{29473ECB-7DD4-477F-A76A-AFEF804A9C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365625"/>
            <a:ext cx="525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7" name="Line 21">
            <a:extLst>
              <a:ext uri="{FF2B5EF4-FFF2-40B4-BE49-F238E27FC236}">
                <a16:creationId xmlns:a16="http://schemas.microsoft.com/office/drawing/2014/main" id="{9CD7C4FD-24F7-4F80-BC45-16FC21FF2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4365625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8" name="Freeform 22">
            <a:extLst>
              <a:ext uri="{FF2B5EF4-FFF2-40B4-BE49-F238E27FC236}">
                <a16:creationId xmlns:a16="http://schemas.microsoft.com/office/drawing/2014/main" id="{98011534-F9F0-40FB-8765-E420B1978F87}"/>
              </a:ext>
            </a:extLst>
          </p:cNvPr>
          <p:cNvSpPr>
            <a:spLocks/>
          </p:cNvSpPr>
          <p:nvPr/>
        </p:nvSpPr>
        <p:spPr bwMode="auto">
          <a:xfrm>
            <a:off x="1512888" y="2781300"/>
            <a:ext cx="3816350" cy="1584325"/>
          </a:xfrm>
          <a:custGeom>
            <a:avLst/>
            <a:gdLst>
              <a:gd name="T0" fmla="*/ 0 w 2404"/>
              <a:gd name="T1" fmla="*/ 2147483646 h 1497"/>
              <a:gd name="T2" fmla="*/ 2147483646 w 2404"/>
              <a:gd name="T3" fmla="*/ 2147483646 h 1497"/>
              <a:gd name="T4" fmla="*/ 2147483646 w 2404"/>
              <a:gd name="T5" fmla="*/ 2147483646 h 1497"/>
              <a:gd name="T6" fmla="*/ 2147483646 w 2404"/>
              <a:gd name="T7" fmla="*/ 0 h 14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4" h="1497">
                <a:moveTo>
                  <a:pt x="0" y="1497"/>
                </a:moveTo>
                <a:cubicBezTo>
                  <a:pt x="56" y="1240"/>
                  <a:pt x="113" y="983"/>
                  <a:pt x="272" y="771"/>
                </a:cubicBezTo>
                <a:cubicBezTo>
                  <a:pt x="431" y="559"/>
                  <a:pt x="597" y="356"/>
                  <a:pt x="952" y="227"/>
                </a:cubicBezTo>
                <a:cubicBezTo>
                  <a:pt x="1307" y="98"/>
                  <a:pt x="1855" y="49"/>
                  <a:pt x="2404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8071" name="Line 23">
            <a:extLst>
              <a:ext uri="{FF2B5EF4-FFF2-40B4-BE49-F238E27FC236}">
                <a16:creationId xmlns:a16="http://schemas.microsoft.com/office/drawing/2014/main" id="{877F60AC-FC46-4ACB-A265-ACB89591FA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3365500"/>
            <a:ext cx="1887537" cy="1000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8072" name="Line 24">
            <a:extLst>
              <a:ext uri="{FF2B5EF4-FFF2-40B4-BE49-F238E27FC236}">
                <a16:creationId xmlns:a16="http://schemas.microsoft.com/office/drawing/2014/main" id="{05995151-A7B5-4897-A357-C2ABA8430E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7263" y="3357563"/>
            <a:ext cx="6350" cy="1020762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1" name="Text Box 25">
            <a:extLst>
              <a:ext uri="{FF2B5EF4-FFF2-40B4-BE49-F238E27FC236}">
                <a16:creationId xmlns:a16="http://schemas.microsoft.com/office/drawing/2014/main" id="{B0B8DB23-AC65-4DAB-BDAF-10288CFE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33812" name="Text Box 26">
            <a:extLst>
              <a:ext uri="{FF2B5EF4-FFF2-40B4-BE49-F238E27FC236}">
                <a16:creationId xmlns:a16="http://schemas.microsoft.com/office/drawing/2014/main" id="{ADF2353F-A143-4748-B9F2-E710E3C09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784225"/>
            <a:ext cx="7397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Jak dlouho zůstat na ostrůvku s příhodnou potravou a kdy odejít jinam?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C0000"/>
                </a:solidFill>
              </a:rPr>
              <a:t>Marginal Value Theorem</a:t>
            </a:r>
            <a:endParaRPr lang="en-US" altLang="cs-CZ" sz="1800" u="sng">
              <a:solidFill>
                <a:srgbClr val="CC0000"/>
              </a:solidFill>
            </a:endParaRPr>
          </a:p>
        </p:txBody>
      </p:sp>
      <p:sp>
        <p:nvSpPr>
          <p:cNvPr id="258075" name="Line 27">
            <a:extLst>
              <a:ext uri="{FF2B5EF4-FFF2-40B4-BE49-F238E27FC236}">
                <a16:creationId xmlns:a16="http://schemas.microsoft.com/office/drawing/2014/main" id="{6AA0EAC7-9D8A-4B27-BEFB-698DD241F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2888" y="4437063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4" name="Text Box 28">
            <a:extLst>
              <a:ext uri="{FF2B5EF4-FFF2-40B4-BE49-F238E27FC236}">
                <a16:creationId xmlns:a16="http://schemas.microsoft.com/office/drawing/2014/main" id="{721A0341-1FFA-4591-99EB-85AD4BEC7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176838"/>
            <a:ext cx="86217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maximalizuje se příjem energie/jednotku času; závisí na „searching time“ a kvalitě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když se ostrůvek déle hledá, vyplatí se zůstat na něm pak déle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čím je ostrůvek vydatnější, tím déle se na něm vyplatí zůstat</a:t>
            </a:r>
            <a:endParaRPr lang="en-US" altLang="cs-CZ" sz="1800"/>
          </a:p>
        </p:txBody>
      </p:sp>
    </p:spTree>
    <p:custDataLst>
      <p:tags r:id="rId1"/>
    </p:custDataLst>
  </p:cSld>
  <p:clrMapOvr>
    <a:masterClrMapping/>
  </p:clrMapOvr>
  <p:transition spd="slow" advTm="61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9" descr="UKHKWKHKUK0KO0VQ1K5KNKRKD0RKO0LKPKPQWK4QPKMKTKMKAKRK6KSKEKZKPKSKT0ZKO04Q30">
            <a:extLst>
              <a:ext uri="{FF2B5EF4-FFF2-40B4-BE49-F238E27FC236}">
                <a16:creationId xmlns:a16="http://schemas.microsoft.com/office/drawing/2014/main" id="{AA246203-864D-4135-87AF-1F01AA9B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97438"/>
            <a:ext cx="2627312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>
            <a:extLst>
              <a:ext uri="{FF2B5EF4-FFF2-40B4-BE49-F238E27FC236}">
                <a16:creationId xmlns:a16="http://schemas.microsoft.com/office/drawing/2014/main" id="{E7DE689A-FA6F-495D-B8F4-53B60868B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34820" name="Text Box 5">
            <a:extLst>
              <a:ext uri="{FF2B5EF4-FFF2-40B4-BE49-F238E27FC236}">
                <a16:creationId xmlns:a16="http://schemas.microsoft.com/office/drawing/2014/main" id="{73BB723F-CC06-42F8-B3FB-A48CEC95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784225"/>
            <a:ext cx="8296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Jak se rozmísťovat mezi ostrůvky (habitaty) v případě vnitrodruhové konkurence</a:t>
            </a:r>
          </a:p>
        </p:txBody>
      </p:sp>
      <p:sp>
        <p:nvSpPr>
          <p:cNvPr id="259078" name="Oval 6">
            <a:extLst>
              <a:ext uri="{FF2B5EF4-FFF2-40B4-BE49-F238E27FC236}">
                <a16:creationId xmlns:a16="http://schemas.microsoft.com/office/drawing/2014/main" id="{18DE5B73-58EE-4908-ABB8-E009805E6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2706688"/>
            <a:ext cx="2159000" cy="2089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79" name="Oval 7">
            <a:extLst>
              <a:ext uri="{FF2B5EF4-FFF2-40B4-BE49-F238E27FC236}">
                <a16:creationId xmlns:a16="http://schemas.microsoft.com/office/drawing/2014/main" id="{47ADC3D8-C3B0-4FF8-8C0F-4AA72198C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083175"/>
            <a:ext cx="863600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0" name="Oval 8">
            <a:extLst>
              <a:ext uri="{FF2B5EF4-FFF2-40B4-BE49-F238E27FC236}">
                <a16:creationId xmlns:a16="http://schemas.microsoft.com/office/drawing/2014/main" id="{1F151FCF-D035-4089-ABE2-B59B1E645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4576763"/>
            <a:ext cx="1655763" cy="1514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1" name="Oval 9">
            <a:extLst>
              <a:ext uri="{FF2B5EF4-FFF2-40B4-BE49-F238E27FC236}">
                <a16:creationId xmlns:a16="http://schemas.microsoft.com/office/drawing/2014/main" id="{1A9E03B6-F53F-4124-A5F0-0ADC70780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498850"/>
            <a:ext cx="863600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2" name="Oval 10">
            <a:extLst>
              <a:ext uri="{FF2B5EF4-FFF2-40B4-BE49-F238E27FC236}">
                <a16:creationId xmlns:a16="http://schemas.microsoft.com/office/drawing/2014/main" id="{26C431F9-9BF5-4EF4-850E-488D624D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156200"/>
            <a:ext cx="1223963" cy="1150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3" name="Oval 11">
            <a:extLst>
              <a:ext uri="{FF2B5EF4-FFF2-40B4-BE49-F238E27FC236}">
                <a16:creationId xmlns:a16="http://schemas.microsoft.com/office/drawing/2014/main" id="{126C843F-10E9-4874-96D6-CF8126C4A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364331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4" name="Oval 12">
            <a:extLst>
              <a:ext uri="{FF2B5EF4-FFF2-40B4-BE49-F238E27FC236}">
                <a16:creationId xmlns:a16="http://schemas.microsoft.com/office/drawing/2014/main" id="{8CF07B4F-550F-4824-90C3-0401B950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930650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5" name="Oval 13">
            <a:extLst>
              <a:ext uri="{FF2B5EF4-FFF2-40B4-BE49-F238E27FC236}">
                <a16:creationId xmlns:a16="http://schemas.microsoft.com/office/drawing/2014/main" id="{28A7A7A3-6DD3-44B8-8BC2-5D7B8CD82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22763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6" name="Oval 14">
            <a:extLst>
              <a:ext uri="{FF2B5EF4-FFF2-40B4-BE49-F238E27FC236}">
                <a16:creationId xmlns:a16="http://schemas.microsoft.com/office/drawing/2014/main" id="{6757AE35-395F-492C-A259-F2B0FD6EF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514975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7" name="Oval 15">
            <a:extLst>
              <a:ext uri="{FF2B5EF4-FFF2-40B4-BE49-F238E27FC236}">
                <a16:creationId xmlns:a16="http://schemas.microsoft.com/office/drawing/2014/main" id="{7B606787-EB5C-4C85-9FC9-80E63E4BA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299075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8" name="Oval 16">
            <a:extLst>
              <a:ext uri="{FF2B5EF4-FFF2-40B4-BE49-F238E27FC236}">
                <a16:creationId xmlns:a16="http://schemas.microsoft.com/office/drawing/2014/main" id="{8D5E023B-01CF-4BD4-8C18-2D8B6514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3" y="565943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89" name="Oval 17">
            <a:extLst>
              <a:ext uri="{FF2B5EF4-FFF2-40B4-BE49-F238E27FC236}">
                <a16:creationId xmlns:a16="http://schemas.microsoft.com/office/drawing/2014/main" id="{16C2574E-649C-4056-8EB6-1D98F8D9C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588000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0" name="Oval 18">
            <a:extLst>
              <a:ext uri="{FF2B5EF4-FFF2-40B4-BE49-F238E27FC236}">
                <a16:creationId xmlns:a16="http://schemas.microsoft.com/office/drawing/2014/main" id="{6D4A6D1F-5A9F-4BE4-906B-19910DF0F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94836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1" name="Oval 19">
            <a:extLst>
              <a:ext uri="{FF2B5EF4-FFF2-40B4-BE49-F238E27FC236}">
                <a16:creationId xmlns:a16="http://schemas.microsoft.com/office/drawing/2014/main" id="{591DDE7E-0D44-4ACE-9DBF-53C97356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5083175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2" name="Oval 20">
            <a:extLst>
              <a:ext uri="{FF2B5EF4-FFF2-40B4-BE49-F238E27FC236}">
                <a16:creationId xmlns:a16="http://schemas.microsoft.com/office/drawing/2014/main" id="{44931B86-A1B7-4F48-8537-C69EB074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5514975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3" name="Oval 21">
            <a:extLst>
              <a:ext uri="{FF2B5EF4-FFF2-40B4-BE49-F238E27FC236}">
                <a16:creationId xmlns:a16="http://schemas.microsoft.com/office/drawing/2014/main" id="{DC985C6D-CC1B-417C-A2FB-96623B199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01173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4" name="Oval 22">
            <a:extLst>
              <a:ext uri="{FF2B5EF4-FFF2-40B4-BE49-F238E27FC236}">
                <a16:creationId xmlns:a16="http://schemas.microsoft.com/office/drawing/2014/main" id="{B19D1CEA-52CF-40B8-9677-3CE2578AD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238" y="565943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5" name="Oval 23">
            <a:extLst>
              <a:ext uri="{FF2B5EF4-FFF2-40B4-BE49-F238E27FC236}">
                <a16:creationId xmlns:a16="http://schemas.microsoft.com/office/drawing/2014/main" id="{A75256E8-8360-4933-8444-FD6E84E28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514975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6" name="Oval 24">
            <a:extLst>
              <a:ext uri="{FF2B5EF4-FFF2-40B4-BE49-F238E27FC236}">
                <a16:creationId xmlns:a16="http://schemas.microsoft.com/office/drawing/2014/main" id="{9E72683F-3AC7-4112-AA4C-A0DA9D7B1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79583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7" name="Oval 25">
            <a:extLst>
              <a:ext uri="{FF2B5EF4-FFF2-40B4-BE49-F238E27FC236}">
                <a16:creationId xmlns:a16="http://schemas.microsoft.com/office/drawing/2014/main" id="{C97BF385-D59C-4E19-BACA-795AAA56F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922588"/>
            <a:ext cx="1655762" cy="1514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8" name="Oval 26">
            <a:extLst>
              <a:ext uri="{FF2B5EF4-FFF2-40B4-BE49-F238E27FC236}">
                <a16:creationId xmlns:a16="http://schemas.microsoft.com/office/drawing/2014/main" id="{5B9AD4AB-FF9C-4451-A252-B88BBFD60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429000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099" name="Oval 27">
            <a:extLst>
              <a:ext uri="{FF2B5EF4-FFF2-40B4-BE49-F238E27FC236}">
                <a16:creationId xmlns:a16="http://schemas.microsoft.com/office/drawing/2014/main" id="{D97106DB-5AB1-42F8-8C44-BD87E48CC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787775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0" name="Oval 28">
            <a:extLst>
              <a:ext uri="{FF2B5EF4-FFF2-40B4-BE49-F238E27FC236}">
                <a16:creationId xmlns:a16="http://schemas.microsoft.com/office/drawing/2014/main" id="{254641E7-CF9D-42BC-9F6D-00E36615C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335756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1" name="Oval 29">
            <a:extLst>
              <a:ext uri="{FF2B5EF4-FFF2-40B4-BE49-F238E27FC236}">
                <a16:creationId xmlns:a16="http://schemas.microsoft.com/office/drawing/2014/main" id="{8EDC773C-2A8C-44E5-A709-59DDE181A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526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2" name="Oval 30">
            <a:extLst>
              <a:ext uri="{FF2B5EF4-FFF2-40B4-BE49-F238E27FC236}">
                <a16:creationId xmlns:a16="http://schemas.microsoft.com/office/drawing/2014/main" id="{43B70AEE-E418-4DF7-B597-433965C55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860800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3" name="Oval 31">
            <a:extLst>
              <a:ext uri="{FF2B5EF4-FFF2-40B4-BE49-F238E27FC236}">
                <a16:creationId xmlns:a16="http://schemas.microsoft.com/office/drawing/2014/main" id="{DA5A4584-F53D-4E5B-896B-57DCE49C7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314166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4" name="Oval 32">
            <a:extLst>
              <a:ext uri="{FF2B5EF4-FFF2-40B4-BE49-F238E27FC236}">
                <a16:creationId xmlns:a16="http://schemas.microsoft.com/office/drawing/2014/main" id="{4BFAB8F9-28FA-4A5C-8BE0-1BA5DD44F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644900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5" name="Oval 33">
            <a:extLst>
              <a:ext uri="{FF2B5EF4-FFF2-40B4-BE49-F238E27FC236}">
                <a16:creationId xmlns:a16="http://schemas.microsoft.com/office/drawing/2014/main" id="{2AEA2C95-E857-4052-97E9-5F3E4FD2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414813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6" name="Oval 34">
            <a:extLst>
              <a:ext uri="{FF2B5EF4-FFF2-40B4-BE49-F238E27FC236}">
                <a16:creationId xmlns:a16="http://schemas.microsoft.com/office/drawing/2014/main" id="{ED16FEBC-4D88-49B4-84C5-EF15EE753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3067050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7" name="Oval 35">
            <a:extLst>
              <a:ext uri="{FF2B5EF4-FFF2-40B4-BE49-F238E27FC236}">
                <a16:creationId xmlns:a16="http://schemas.microsoft.com/office/drawing/2014/main" id="{622FB511-7488-4877-BC6A-C48EBDC7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22116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8" name="Oval 36">
            <a:extLst>
              <a:ext uri="{FF2B5EF4-FFF2-40B4-BE49-F238E27FC236}">
                <a16:creationId xmlns:a16="http://schemas.microsoft.com/office/drawing/2014/main" id="{FC15B330-E82F-454F-A2ED-285AF60F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076700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09" name="Oval 37">
            <a:extLst>
              <a:ext uri="{FF2B5EF4-FFF2-40B4-BE49-F238E27FC236}">
                <a16:creationId xmlns:a16="http://schemas.microsoft.com/office/drawing/2014/main" id="{83DF4C0B-B6B0-4FEF-BF4D-C4DD1BDF5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299561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0" name="Oval 38">
            <a:extLst>
              <a:ext uri="{FF2B5EF4-FFF2-40B4-BE49-F238E27FC236}">
                <a16:creationId xmlns:a16="http://schemas.microsoft.com/office/drawing/2014/main" id="{6D05FB6B-F78C-4026-A738-9D0DBF74F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355975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1" name="Oval 39">
            <a:extLst>
              <a:ext uri="{FF2B5EF4-FFF2-40B4-BE49-F238E27FC236}">
                <a16:creationId xmlns:a16="http://schemas.microsoft.com/office/drawing/2014/main" id="{9D6B19C2-D071-4F42-A65D-FE912F5C3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3787775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2" name="Oval 40">
            <a:extLst>
              <a:ext uri="{FF2B5EF4-FFF2-40B4-BE49-F238E27FC236}">
                <a16:creationId xmlns:a16="http://schemas.microsoft.com/office/drawing/2014/main" id="{C95DDAF3-2D3B-4B89-9A1A-28D57D72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3787775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3" name="Oval 41">
            <a:extLst>
              <a:ext uri="{FF2B5EF4-FFF2-40B4-BE49-F238E27FC236}">
                <a16:creationId xmlns:a16="http://schemas.microsoft.com/office/drawing/2014/main" id="{DD1BDE2A-2A9F-4638-BCF9-FC1D4F41A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211513"/>
            <a:ext cx="217488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4" name="Oval 42">
            <a:extLst>
              <a:ext uri="{FF2B5EF4-FFF2-40B4-BE49-F238E27FC236}">
                <a16:creationId xmlns:a16="http://schemas.microsoft.com/office/drawing/2014/main" id="{B05AEB76-A12A-4F45-8E84-6A6A635C2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3498850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5" name="Oval 43">
            <a:extLst>
              <a:ext uri="{FF2B5EF4-FFF2-40B4-BE49-F238E27FC236}">
                <a16:creationId xmlns:a16="http://schemas.microsoft.com/office/drawing/2014/main" id="{0C513DF4-46D4-46D1-AEE7-95EA81127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06913"/>
            <a:ext cx="576263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6" name="Oval 44">
            <a:extLst>
              <a:ext uri="{FF2B5EF4-FFF2-40B4-BE49-F238E27FC236}">
                <a16:creationId xmlns:a16="http://schemas.microsoft.com/office/drawing/2014/main" id="{F5B2DEC1-96E6-4E3C-B556-4C1A9F31D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4724400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9118" name="Text Box 46">
            <a:extLst>
              <a:ext uri="{FF2B5EF4-FFF2-40B4-BE49-F238E27FC236}">
                <a16:creationId xmlns:a16="http://schemas.microsoft.com/office/drawing/2014/main" id="{F91A3578-DD68-4FF5-9514-15ACBBCB1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360488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ideální volná distribuce (</a:t>
            </a:r>
            <a:r>
              <a:rPr lang="cs-CZ" altLang="cs-CZ" sz="1800" dirty="0" err="1"/>
              <a:t>ideal</a:t>
            </a:r>
            <a:r>
              <a:rPr lang="cs-CZ" altLang="cs-CZ" sz="1800" dirty="0"/>
              <a:t> free </a:t>
            </a:r>
            <a:r>
              <a:rPr lang="cs-CZ" altLang="cs-CZ" sz="1800" dirty="0" err="1"/>
              <a:t>distribution</a:t>
            </a:r>
            <a:r>
              <a:rPr lang="cs-CZ" altLang="cs-CZ" sz="1800" dirty="0"/>
              <a:t>, IFD) – populační hustota přesně odpovídá úživnosti, takže výsledná fitness je konstantní</a:t>
            </a:r>
          </a:p>
        </p:txBody>
      </p:sp>
      <p:sp>
        <p:nvSpPr>
          <p:cNvPr id="34861" name="Text Box 47">
            <a:extLst>
              <a:ext uri="{FF2B5EF4-FFF2-40B4-BE49-F238E27FC236}">
                <a16:creationId xmlns:a16="http://schemas.microsoft.com/office/drawing/2014/main" id="{472C9305-55C7-4D8E-A707-C1B39B488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6491288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</a:rPr>
              <a:t>Scatophaga</a:t>
            </a:r>
          </a:p>
        </p:txBody>
      </p:sp>
    </p:spTree>
    <p:custDataLst>
      <p:tags r:id="rId1"/>
    </p:custDataLst>
  </p:cSld>
  <p:clrMapOvr>
    <a:masterClrMapping/>
  </p:clrMapOvr>
  <p:transition spd="slow" advTm="298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8" grpId="0" animBg="1"/>
      <p:bldP spid="259079" grpId="0" animBg="1"/>
      <p:bldP spid="259080" grpId="0" animBg="1"/>
      <p:bldP spid="259081" grpId="0" animBg="1"/>
      <p:bldP spid="259082" grpId="0" animBg="1"/>
      <p:bldP spid="259083" grpId="0" animBg="1"/>
      <p:bldP spid="259084" grpId="0" animBg="1"/>
      <p:bldP spid="259085" grpId="0" animBg="1"/>
      <p:bldP spid="259086" grpId="0" animBg="1"/>
      <p:bldP spid="259087" grpId="0" animBg="1"/>
      <p:bldP spid="259088" grpId="0" animBg="1"/>
      <p:bldP spid="259089" grpId="0" animBg="1"/>
      <p:bldP spid="259090" grpId="0" animBg="1"/>
      <p:bldP spid="259091" grpId="0" animBg="1"/>
      <p:bldP spid="259092" grpId="0" animBg="1"/>
      <p:bldP spid="259093" grpId="0" animBg="1"/>
      <p:bldP spid="259094" grpId="0" animBg="1"/>
      <p:bldP spid="259095" grpId="0" animBg="1"/>
      <p:bldP spid="259096" grpId="0" animBg="1"/>
      <p:bldP spid="259097" grpId="0" animBg="1"/>
      <p:bldP spid="259098" grpId="0" animBg="1"/>
      <p:bldP spid="259099" grpId="0" animBg="1"/>
      <p:bldP spid="259100" grpId="0" animBg="1"/>
      <p:bldP spid="259101" grpId="0" animBg="1"/>
      <p:bldP spid="259102" grpId="0" animBg="1"/>
      <p:bldP spid="259103" grpId="0" animBg="1"/>
      <p:bldP spid="259104" grpId="0" animBg="1"/>
      <p:bldP spid="259105" grpId="0" animBg="1"/>
      <p:bldP spid="259106" grpId="0" animBg="1"/>
      <p:bldP spid="259107" grpId="0" animBg="1"/>
      <p:bldP spid="259108" grpId="0" animBg="1"/>
      <p:bldP spid="259109" grpId="0" animBg="1"/>
      <p:bldP spid="259110" grpId="0" animBg="1"/>
      <p:bldP spid="259111" grpId="0" animBg="1"/>
      <p:bldP spid="259112" grpId="0" animBg="1"/>
      <p:bldP spid="259113" grpId="0" animBg="1"/>
      <p:bldP spid="259114" grpId="0" animBg="1"/>
      <p:bldP spid="259115" grpId="0" animBg="1"/>
      <p:bldP spid="259116" grpId="0" animBg="1"/>
      <p:bldP spid="25911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>
            <a:extLst>
              <a:ext uri="{FF2B5EF4-FFF2-40B4-BE49-F238E27FC236}">
                <a16:creationId xmlns:a16="http://schemas.microsoft.com/office/drawing/2014/main" id="{4751071B-220B-4A2D-B46B-07EACEDB7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35843" name="Text Box 5">
            <a:extLst>
              <a:ext uri="{FF2B5EF4-FFF2-40B4-BE49-F238E27FC236}">
                <a16:creationId xmlns:a16="http://schemas.microsoft.com/office/drawing/2014/main" id="{588651C9-D28E-4659-BB51-6CB5B987E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784225"/>
            <a:ext cx="8296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Jak se rozmísťovat mezi ostrůvky (habitaty) v případě vnitrodruhové konkurence</a:t>
            </a:r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CECCAE35-4CE6-409B-8445-AEDCC4725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360488"/>
            <a:ext cx="8229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ideální volná distribuce (ideal free distribution, IFD) – populační hustota přesně odpovídá úživnosti, takže výsledná fitness je konstantní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despotická distribuce – zdatnější jedinci vytlačují despoticky ty méně zdatné a ti jsou na tom pak hůř (teritorialita)</a:t>
            </a:r>
            <a:endParaRPr lang="en-US" altLang="cs-CZ" sz="1800"/>
          </a:p>
        </p:txBody>
      </p:sp>
      <p:pic>
        <p:nvPicPr>
          <p:cNvPr id="35845" name="Picture 7" descr="333">
            <a:extLst>
              <a:ext uri="{FF2B5EF4-FFF2-40B4-BE49-F238E27FC236}">
                <a16:creationId xmlns:a16="http://schemas.microsoft.com/office/drawing/2014/main" id="{75CC90CD-57FE-4ABF-9999-775357CD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24175"/>
            <a:ext cx="7056437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534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>
            <a:extLst>
              <a:ext uri="{FF2B5EF4-FFF2-40B4-BE49-F238E27FC236}">
                <a16:creationId xmlns:a16="http://schemas.microsoft.com/office/drawing/2014/main" id="{10A54467-DE3E-497E-8029-06D797FF5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83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Proč a jak (a kde a kdy) si živočichové vybírají potravu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36867" name="Picture 5">
            <a:extLst>
              <a:ext uri="{FF2B5EF4-FFF2-40B4-BE49-F238E27FC236}">
                <a16:creationId xmlns:a16="http://schemas.microsoft.com/office/drawing/2014/main" id="{0E25A9AD-863D-467D-BC88-30ADB203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916113"/>
            <a:ext cx="4359275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6" descr="lepomis-macrochirus">
            <a:hlinkClick r:id="rId3"/>
            <a:extLst>
              <a:ext uri="{FF2B5EF4-FFF2-40B4-BE49-F238E27FC236}">
                <a16:creationId xmlns:a16="http://schemas.microsoft.com/office/drawing/2014/main" id="{BD48E40A-9655-46A3-87A3-82254834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23622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7">
            <a:extLst>
              <a:ext uri="{FF2B5EF4-FFF2-40B4-BE49-F238E27FC236}">
                <a16:creationId xmlns:a16="http://schemas.microsoft.com/office/drawing/2014/main" id="{2A8A635C-DFAE-499E-A9E8-28D1D5D5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2565400"/>
            <a:ext cx="230346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Lepomis macrochirus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6870" name="Picture 8" descr="micropsalmoides01">
            <a:hlinkClick r:id="rId5"/>
            <a:extLst>
              <a:ext uri="{FF2B5EF4-FFF2-40B4-BE49-F238E27FC236}">
                <a16:creationId xmlns:a16="http://schemas.microsoft.com/office/drawing/2014/main" id="{9D5A8AAC-1F66-4231-8545-2547BCE2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43434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9">
            <a:extLst>
              <a:ext uri="{FF2B5EF4-FFF2-40B4-BE49-F238E27FC236}">
                <a16:creationId xmlns:a16="http://schemas.microsoft.com/office/drawing/2014/main" id="{4E5FB8A5-C84B-4F5C-9181-D9B0A7A1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6165850"/>
            <a:ext cx="223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rgbClr val="000000"/>
                </a:solidFill>
              </a:rPr>
              <a:t>Micropterus salmoides</a:t>
            </a:r>
            <a:r>
              <a:rPr lang="cs-CZ" altLang="cs-CZ" sz="1100"/>
              <a:t> </a:t>
            </a:r>
            <a:endParaRPr lang="cs-CZ" altLang="cs-CZ" sz="1800"/>
          </a:p>
        </p:txBody>
      </p:sp>
      <p:sp>
        <p:nvSpPr>
          <p:cNvPr id="36872" name="Text Box 10">
            <a:extLst>
              <a:ext uri="{FF2B5EF4-FFF2-40B4-BE49-F238E27FC236}">
                <a16:creationId xmlns:a16="http://schemas.microsoft.com/office/drawing/2014/main" id="{3A1DDD6B-5A5E-42B0-8E7E-3DB271DB1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857250"/>
            <a:ext cx="534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Výběr habitatu závisí taky na přítomnosti predátorů</a:t>
            </a:r>
            <a:endParaRPr lang="en-US" altLang="cs-CZ" sz="1800"/>
          </a:p>
        </p:txBody>
      </p:sp>
    </p:spTree>
  </p:cSld>
  <p:clrMapOvr>
    <a:masterClrMapping/>
  </p:clrMapOvr>
  <p:transition spd="slow" advTm="17608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4DF948F8-C780-4545-AAEB-393F8B2B2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3905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Mutualisti – plodožraví a nektarivorní</a:t>
            </a:r>
            <a:endParaRPr lang="en-US" altLang="cs-CZ" sz="1800">
              <a:solidFill>
                <a:schemeClr val="bg1"/>
              </a:solidFill>
            </a:endParaRPr>
          </a:p>
        </p:txBody>
      </p:sp>
      <p:pic>
        <p:nvPicPr>
          <p:cNvPr id="7171" name="Picture 5" descr="jamaican_fruit_bat">
            <a:extLst>
              <a:ext uri="{FF2B5EF4-FFF2-40B4-BE49-F238E27FC236}">
                <a16:creationId xmlns:a16="http://schemas.microsoft.com/office/drawing/2014/main" id="{2A9FB9A3-15C0-48A7-BAE3-3AD06945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1700"/>
            <a:ext cx="49323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>
            <a:extLst>
              <a:ext uri="{FF2B5EF4-FFF2-40B4-BE49-F238E27FC236}">
                <a16:creationId xmlns:a16="http://schemas.microsoft.com/office/drawing/2014/main" id="{59D16975-3AA7-45CF-8342-7AB3C29C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95363"/>
            <a:ext cx="419576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dostupnost potravy často také kolísá v prostoru a v čase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převažuje v méně sezónním prostředí tropů</a:t>
            </a:r>
            <a:endParaRPr lang="en-US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selekce na pohyblivost, paměť a kognitivní schopnosti (primáti, letouni, ptáci, včely)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koevoluce, specializace</a:t>
            </a:r>
          </a:p>
        </p:txBody>
      </p:sp>
      <p:pic>
        <p:nvPicPr>
          <p:cNvPr id="7173" name="Picture 7">
            <a:extLst>
              <a:ext uri="{FF2B5EF4-FFF2-40B4-BE49-F238E27FC236}">
                <a16:creationId xmlns:a16="http://schemas.microsoft.com/office/drawing/2014/main" id="{ABEA5BEE-D9EE-430A-B1E1-7D5D62EA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 descr="Hypsikova drzka zepredu">
            <a:extLst>
              <a:ext uri="{FF2B5EF4-FFF2-40B4-BE49-F238E27FC236}">
                <a16:creationId xmlns:a16="http://schemas.microsoft.com/office/drawing/2014/main" id="{AEE8EDB6-17C8-4C54-A4F1-5FE5CE99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/>
          <a:stretch>
            <a:fillRect/>
          </a:stretch>
        </p:blipFill>
        <p:spPr bwMode="auto">
          <a:xfrm>
            <a:off x="4246563" y="3441700"/>
            <a:ext cx="51498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38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Avocados | Louis Bonduelle Foundation">
            <a:extLst>
              <a:ext uri="{FF2B5EF4-FFF2-40B4-BE49-F238E27FC236}">
                <a16:creationId xmlns:a16="http://schemas.microsoft.com/office/drawing/2014/main" id="{C874046D-B4B7-42DA-8CCC-6976F3D8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539866"/>
            <a:ext cx="2637122" cy="198547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4">
            <a:extLst>
              <a:ext uri="{FF2B5EF4-FFF2-40B4-BE49-F238E27FC236}">
                <a16:creationId xmlns:a16="http://schemas.microsoft.com/office/drawing/2014/main" id="{E9EE9366-C3A4-47C3-8A33-D6CE4E2EB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3905250" cy="36671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Mutualisti – plodožraví a nektarivorní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E0EC784F-6F36-4219-A322-9B209E71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125538"/>
            <a:ext cx="419576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dostupnost potravy často také kolísá v prostoru a v čase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převažuje v méně sezónním prostředí tropů</a:t>
            </a:r>
            <a:endParaRPr lang="en-US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selekce na pohyblivost, paměť a kognitivní schopnosti (primáti, letouni, ptáci)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koevoluce, specializace</a:t>
            </a:r>
          </a:p>
        </p:txBody>
      </p:sp>
      <p:pic>
        <p:nvPicPr>
          <p:cNvPr id="8197" name="Picture 2" descr="Výsledek obrázku pro banana wild">
            <a:extLst>
              <a:ext uri="{FF2B5EF4-FFF2-40B4-BE49-F238E27FC236}">
                <a16:creationId xmlns:a16="http://schemas.microsoft.com/office/drawing/2014/main" id="{07C011DD-4E80-4F2F-B02D-197DEDC9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313238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Výsledek obrázku pro wild cherries">
            <a:extLst>
              <a:ext uri="{FF2B5EF4-FFF2-40B4-BE49-F238E27FC236}">
                <a16:creationId xmlns:a16="http://schemas.microsoft.com/office/drawing/2014/main" id="{46D2C841-68C6-4478-9DFE-35B01204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862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ek 4">
            <a:extLst>
              <a:ext uri="{FF2B5EF4-FFF2-40B4-BE49-F238E27FC236}">
                <a16:creationId xmlns:a16="http://schemas.microsoft.com/office/drawing/2014/main" id="{E878489E-6E47-4CDF-95F7-D45D7AA4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0"/>
            <a:ext cx="429895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70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9" name="Picture 11" descr="hoatzin%20digestive%20sys%20diag%202">
            <a:extLst>
              <a:ext uri="{FF2B5EF4-FFF2-40B4-BE49-F238E27FC236}">
                <a16:creationId xmlns:a16="http://schemas.microsoft.com/office/drawing/2014/main" id="{C263DA2C-A1DD-4F54-A7A8-AA72F6EC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716338"/>
            <a:ext cx="22987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>
            <a:extLst>
              <a:ext uri="{FF2B5EF4-FFF2-40B4-BE49-F238E27FC236}">
                <a16:creationId xmlns:a16="http://schemas.microsoft.com/office/drawing/2014/main" id="{CCF6F69A-BE06-4443-B81F-81E7F9AE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52425"/>
            <a:ext cx="3146425" cy="36988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Predace - klasická herbivorie</a:t>
            </a:r>
            <a:endParaRPr lang="en-US" altLang="cs-CZ" sz="1800">
              <a:solidFill>
                <a:schemeClr val="bg1"/>
              </a:solidFill>
            </a:endParaRPr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59160762-8FC6-4D66-9BEA-A847A42D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81075"/>
            <a:ext cx="6913563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rychlost získávání energie z rostlin limitována rychlostí zpracování a trávení, ne nalezení či pozření (doba žraní krátká proti zpracování potravy, to probíhá často v úkrytu)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poměrně malé rozdíly v energetické hodnotě rostlinné potravy na hmotnostní jednotku sušiny, ale důležitá </a:t>
            </a:r>
            <a:r>
              <a:rPr lang="cs-CZ" altLang="cs-CZ" sz="1800" u="sng"/>
              <a:t>obrana rostlin</a:t>
            </a:r>
            <a:r>
              <a:rPr lang="cs-CZ" altLang="cs-CZ" sz="1800"/>
              <a:t> (chemická, mechanická) – výběr méně chráněných částí rostlin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časté symbiózy kvůli trávení celulózy (přežvýkavci, termiti, </a:t>
            </a:r>
            <a:r>
              <a:rPr lang="cs-CZ" altLang="cs-CZ" sz="1800" i="1"/>
              <a:t>Atta</a:t>
            </a:r>
            <a:r>
              <a:rPr lang="cs-CZ" altLang="cs-CZ" sz="1800"/>
              <a:t>)</a:t>
            </a:r>
            <a:endParaRPr lang="en-US" altLang="cs-CZ" sz="1800"/>
          </a:p>
        </p:txBody>
      </p:sp>
      <p:pic>
        <p:nvPicPr>
          <p:cNvPr id="242694" name="Picture 6">
            <a:extLst>
              <a:ext uri="{FF2B5EF4-FFF2-40B4-BE49-F238E27FC236}">
                <a16:creationId xmlns:a16="http://schemas.microsoft.com/office/drawing/2014/main" id="{2544819C-F60C-4C38-9D81-67F3459A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2124075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5" name="Picture 7">
            <a:extLst>
              <a:ext uri="{FF2B5EF4-FFF2-40B4-BE49-F238E27FC236}">
                <a16:creationId xmlns:a16="http://schemas.microsoft.com/office/drawing/2014/main" id="{B3C52B85-AC63-4E99-BD67-5C87F3A4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57338"/>
            <a:ext cx="21336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696" name="Text Box 8">
            <a:extLst>
              <a:ext uri="{FF2B5EF4-FFF2-40B4-BE49-F238E27FC236}">
                <a16:creationId xmlns:a16="http://schemas.microsoft.com/office/drawing/2014/main" id="{8FCFDAB1-C262-4D3F-A5D0-FBF63980B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187700"/>
            <a:ext cx="52165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</a:rPr>
              <a:t>Obratlovci: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žádní obojživelníci, ryby jen v teplých oblastech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plazi vesměs jen velcí tropičtí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ptáci jen málokdy </a:t>
            </a:r>
            <a:r>
              <a:rPr lang="cs-CZ" altLang="cs-CZ" sz="1800" dirty="0" err="1"/>
              <a:t>folivorní</a:t>
            </a:r>
            <a:endParaRPr lang="en-US" altLang="cs-CZ" sz="1800" dirty="0"/>
          </a:p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savci (zuby!)</a:t>
            </a:r>
          </a:p>
        </p:txBody>
      </p:sp>
      <p:pic>
        <p:nvPicPr>
          <p:cNvPr id="242697" name="Picture 9" descr="iguana">
            <a:extLst>
              <a:ext uri="{FF2B5EF4-FFF2-40B4-BE49-F238E27FC236}">
                <a16:creationId xmlns:a16="http://schemas.microsoft.com/office/drawing/2014/main" id="{BAAA6A54-5743-4E2F-AC4A-F5C1F594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0763"/>
            <a:ext cx="2700338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8" name="Picture 10" descr="hoatzin%20perching">
            <a:extLst>
              <a:ext uri="{FF2B5EF4-FFF2-40B4-BE49-F238E27FC236}">
                <a16:creationId xmlns:a16="http://schemas.microsoft.com/office/drawing/2014/main" id="{D960114A-832C-4A73-A3A7-A9DB0F96D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32288"/>
            <a:ext cx="21336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3" descr="Výsledek obrázku pro ceiba speciosa trunk">
            <a:extLst>
              <a:ext uri="{FF2B5EF4-FFF2-40B4-BE49-F238E27FC236}">
                <a16:creationId xmlns:a16="http://schemas.microsoft.com/office/drawing/2014/main" id="{3FE3B76B-D488-41BC-9524-24D90DDD1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057525"/>
            <a:ext cx="20939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87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collage of different reptiles&#10;&#10;Description automatically generated">
            <a:extLst>
              <a:ext uri="{FF2B5EF4-FFF2-40B4-BE49-F238E27FC236}">
                <a16:creationId xmlns:a16="http://schemas.microsoft.com/office/drawing/2014/main" id="{100EAC4E-7EEE-4245-B52B-209BA123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>
            <a:extLst>
              <a:ext uri="{FF2B5EF4-FFF2-40B4-BE49-F238E27FC236}">
                <a16:creationId xmlns:a16="http://schemas.microsoft.com/office/drawing/2014/main" id="{A76AFEA0-E862-4DD2-B63F-0F076ADAB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079456" cy="338554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chemeClr val="bg1"/>
                </a:solidFill>
              </a:rPr>
              <a:t>Herbivorie</a:t>
            </a:r>
            <a:r>
              <a:rPr lang="cs-CZ" altLang="cs-CZ" sz="1600" dirty="0">
                <a:solidFill>
                  <a:schemeClr val="bg1"/>
                </a:solidFill>
              </a:rPr>
              <a:t> je u </a:t>
            </a:r>
            <a:r>
              <a:rPr lang="cs-CZ" altLang="cs-CZ" sz="1600" dirty="0" err="1">
                <a:solidFill>
                  <a:schemeClr val="bg1"/>
                </a:solidFill>
              </a:rPr>
              <a:t>ektotermích</a:t>
            </a:r>
            <a:r>
              <a:rPr lang="cs-CZ" altLang="cs-CZ" sz="1600" dirty="0">
                <a:solidFill>
                  <a:schemeClr val="bg1"/>
                </a:solidFill>
              </a:rPr>
              <a:t> obratlovců obecně vzácná a omezená na teplejší prostředí</a:t>
            </a:r>
            <a:endParaRPr lang="en-US" altLang="cs-CZ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group of birds with names&#10;&#10;Description automatically generated">
            <a:extLst>
              <a:ext uri="{FF2B5EF4-FFF2-40B4-BE49-F238E27FC236}">
                <a16:creationId xmlns:a16="http://schemas.microsoft.com/office/drawing/2014/main" id="{213EBCCA-F4BE-4D29-B253-4D98308C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495300"/>
            <a:ext cx="49974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7">
            <a:extLst>
              <a:ext uri="{FF2B5EF4-FFF2-40B4-BE49-F238E27FC236}">
                <a16:creationId xmlns:a16="http://schemas.microsoft.com/office/drawing/2014/main" id="{FAE917FC-ADAB-4CA5-8301-9854B878A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659063" cy="33813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Většina ptáků není folivorní</a:t>
            </a:r>
            <a:endParaRPr lang="en-US" altLang="cs-CZ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>
            <a:extLst>
              <a:ext uri="{FF2B5EF4-FFF2-40B4-BE49-F238E27FC236}">
                <a16:creationId xmlns:a16="http://schemas.microsoft.com/office/drawing/2014/main" id="{966F2A6B-AAFD-4660-A282-20034721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5386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7B65E9D-8947-4F51-BEBB-9C4D51089AF9}"/>
              </a:ext>
            </a:extLst>
          </p:cNvPr>
          <p:cNvSpPr/>
          <p:nvPr/>
        </p:nvSpPr>
        <p:spPr>
          <a:xfrm>
            <a:off x="6732588" y="1484313"/>
            <a:ext cx="503237" cy="73025"/>
          </a:xfrm>
          <a:prstGeom prst="rect">
            <a:avLst/>
          </a:prstGeom>
          <a:solidFill>
            <a:srgbClr val="3F0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2265E63-3931-4957-8995-F2DF4C4EFD49}"/>
              </a:ext>
            </a:extLst>
          </p:cNvPr>
          <p:cNvSpPr/>
          <p:nvPr/>
        </p:nvSpPr>
        <p:spPr>
          <a:xfrm>
            <a:off x="6732588" y="2565400"/>
            <a:ext cx="503237" cy="714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AB8EDA4-98D5-487A-8A4B-43DFDCA7EBD6}"/>
              </a:ext>
            </a:extLst>
          </p:cNvPr>
          <p:cNvSpPr/>
          <p:nvPr/>
        </p:nvSpPr>
        <p:spPr>
          <a:xfrm>
            <a:off x="6748463" y="1989138"/>
            <a:ext cx="503237" cy="71437"/>
          </a:xfrm>
          <a:prstGeom prst="rect">
            <a:avLst/>
          </a:prstGeom>
          <a:solidFill>
            <a:srgbClr val="A50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246" name="TextovéPole 7">
            <a:extLst>
              <a:ext uri="{FF2B5EF4-FFF2-40B4-BE49-F238E27FC236}">
                <a16:creationId xmlns:a16="http://schemas.microsoft.com/office/drawing/2014/main" id="{50412AC3-8D91-4126-89FE-117C06B1C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1314450"/>
            <a:ext cx="15128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Karnivorní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Omnivorní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Herbivorní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ransition spd="slow" advTm="74577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737c6ca-f7a5-4c87-ad9a-3d7824640d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4|2.8|1.6|0.6|0.6|0.5|1|54.6|1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6|27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9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0.7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|0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5|0.4|0.4|0.5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7783</TotalTime>
  <Words>1821</Words>
  <Application>Microsoft Office PowerPoint</Application>
  <PresentationFormat>Předvádění na obrazovce (4:3)</PresentationFormat>
  <Paragraphs>276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Times</vt:lpstr>
      <vt:lpstr>Times New Roman</vt:lpstr>
      <vt:lpstr>Výchozí návrh</vt:lpstr>
      <vt:lpstr>Potravní ekologie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Aposematismus </vt:lpstr>
      <vt:lpstr>Prezentace aplikace PowerPoint</vt:lpstr>
      <vt:lpstr>Prezentace aplikace PowerPoint</vt:lpstr>
      <vt:lpstr>Batesovská miméze</vt:lpstr>
      <vt:lpstr>Müllerovská miméze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history (životní strategie)</dc:title>
  <dc:creator>Spravce</dc:creator>
  <cp:lastModifiedBy>Kratochvíl Lukáš</cp:lastModifiedBy>
  <cp:revision>373</cp:revision>
  <dcterms:created xsi:type="dcterms:W3CDTF">2006-03-05T08:42:51Z</dcterms:created>
  <dcterms:modified xsi:type="dcterms:W3CDTF">2025-04-09T08:43:35Z</dcterms:modified>
</cp:coreProperties>
</file>