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78" r:id="rId2"/>
    <p:sldId id="279" r:id="rId3"/>
    <p:sldId id="280" r:id="rId4"/>
    <p:sldId id="281" r:id="rId5"/>
    <p:sldId id="283" r:id="rId6"/>
    <p:sldId id="282" r:id="rId7"/>
    <p:sldId id="284" r:id="rId8"/>
    <p:sldId id="285" r:id="rId9"/>
    <p:sldId id="287" r:id="rId10"/>
    <p:sldId id="290" r:id="rId11"/>
    <p:sldId id="286" r:id="rId12"/>
    <p:sldId id="288" r:id="rId13"/>
    <p:sldId id="257" r:id="rId14"/>
    <p:sldId id="256" r:id="rId15"/>
    <p:sldId id="264" r:id="rId16"/>
    <p:sldId id="258" r:id="rId17"/>
    <p:sldId id="265" r:id="rId18"/>
    <p:sldId id="266" r:id="rId19"/>
    <p:sldId id="267" r:id="rId20"/>
    <p:sldId id="268" r:id="rId21"/>
    <p:sldId id="277" r:id="rId22"/>
    <p:sldId id="269" r:id="rId23"/>
    <p:sldId id="276" r:id="rId24"/>
    <p:sldId id="275" r:id="rId25"/>
    <p:sldId id="259" r:id="rId26"/>
    <p:sldId id="272" r:id="rId27"/>
    <p:sldId id="273" r:id="rId28"/>
    <p:sldId id="274" r:id="rId29"/>
    <p:sldId id="289" r:id="rId30"/>
    <p:sldId id="271" r:id="rId31"/>
    <p:sldId id="260" r:id="rId32"/>
  </p:sldIdLst>
  <p:sldSz cx="9144000" cy="6858000" type="screen4x3"/>
  <p:notesSz cx="6858000" cy="9144000"/>
  <p:custDataLst>
    <p:tags r:id="rId34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89BA1F9-E63A-45A8-A619-B08B69F653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470C9A8-9F65-4BE9-9329-74741F6FF3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9CE62D00-E704-49D6-90D2-F8A4D001EC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4D80FEB0-3769-4A99-BBDF-C009A85328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8C01579-E9AA-44BA-B6A9-591DB6B261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CC2252-3FB7-4A64-9B44-D29F5CC18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075875-1A1E-4C58-A511-FDD0FE725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C0B66-22E4-4E21-B914-1A28B8B4D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7268A-99AB-4C63-A596-57458389CF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87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DE9F6B-B86C-41B9-81D6-BDDE01C7C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858A4C-9C1B-4E64-B86B-B957C8A7B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69D4D-466A-4C40-BED9-C9A33CD54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C337A-6936-48D5-B662-5354BA619E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142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603868-E83D-45A8-BE81-4DC6F3509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641856-1DEB-4A3D-AF76-CBA9212304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0DF2E0-E246-481C-829A-99FA643E3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1A175-E780-41E6-8AC8-A60BDD5F80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112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45FEF9-4277-4B07-93BC-3CC7D53EA8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FC14C4-AF0B-49C5-91EF-8616F2A9A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87CD37-620E-4B4C-AE0B-F85CE5B57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D0249-2390-47BF-B34D-7B8C6FB2FB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728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28400-A688-4A0A-BA62-31ED17461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59145-4F39-45E9-AAED-1E9599EF8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A916DC-D827-40FB-900A-873D3F879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D967C-838D-46BB-9429-3231980D199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076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0EAFA-176F-40E7-99CF-398C82A5F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065AF3-B37A-4982-9B3D-BB8EFAAF7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C8B03-70AD-4073-9D9D-0690E0DD0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E6DEA-5A46-4C7A-8087-D9430E97FC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031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5F5B6D-46F7-40CD-AE68-FE4F2D814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D5E8A2-B95C-46AF-B115-F517145AE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0FA3BA-A68D-447C-82DF-DC11314CC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B09E4-824A-465C-B341-D33C359E91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652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21C6581-3B5F-4431-9822-62A9DEA12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7F529-5DF4-4A6C-8EC8-40E929780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D87766-6939-4D76-BD91-7F38B135F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2F7C9-AC31-4E79-8E07-BA89EBF72E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174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F471D4-57A7-46B4-B907-8CE05562A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B818A0-220A-4D92-A78B-E19B7973F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AD02F79-493F-4ECC-8281-F11303334F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593B8-1A1F-41A2-8286-BE1CE8181E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236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FEA778-78B4-4FDD-8DB7-27E2DCD5F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7FC49-CB7F-4E4C-B1E4-ADBE8D3E5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78B89-4042-4705-A804-D5FAEDB42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1FCC-C844-4D8A-9283-EE9D823E3C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399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E83E37-8B26-467F-9844-04161252C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91AAA6-115C-4DA3-8553-FB440099EF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0DE33B-0693-4FA1-B15D-F46727725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2419-31EF-4618-BC52-DDB14E1A44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717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CE2523-BF3E-48C0-BE51-1DFB39AAE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0DB83D-4C45-4D57-A7BA-2768DC8D5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5F2987-56D6-4310-B7A0-38234C24D2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0E1A98-BA80-49BC-8CBF-2B2322C393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2DE9D7-686E-4ADC-8E4C-7EC56BD68C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4A0C4B1-97E9-409D-9F48-105C2954FE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4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hyperlink" Target="http://www.ittiofauna.org/provinciarezzo/caccia/tabelle_specie/falconiformi/sparviere/index_big.htm" TargetMode="External"/><Relationship Id="rId4" Type="http://schemas.openxmlformats.org/officeDocument/2006/relationships/image" Target="../media/image5.wmf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3A11B70-8607-4D92-A944-90A35069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3497262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EF58938F-D7E7-40FC-ADC7-D4E02EC62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795588"/>
            <a:ext cx="36385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Životní strategie a jejich evoluce: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Kovariance mezi life-history znaky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682BE2AE-0A85-49EE-B310-5E59E9DFB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43FF8446-F689-49F2-8D70-B289C434C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784225"/>
            <a:ext cx="64293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CC3300"/>
                </a:solidFill>
              </a:rPr>
              <a:t>Latitudinální gradienty v life-histories – Ashmoleova hypotéza</a:t>
            </a:r>
            <a:endParaRPr lang="en-US" altLang="cs-CZ" sz="1800" u="sng">
              <a:solidFill>
                <a:srgbClr val="CC3300"/>
              </a:solidFill>
            </a:endParaRPr>
          </a:p>
        </p:txBody>
      </p:sp>
      <p:pic>
        <p:nvPicPr>
          <p:cNvPr id="12292" name="Obrázek 2">
            <a:extLst>
              <a:ext uri="{FF2B5EF4-FFF2-40B4-BE49-F238E27FC236}">
                <a16:creationId xmlns:a16="http://schemas.microsoft.com/office/drawing/2014/main" id="{BED6A45F-35A4-459A-961E-8F480A30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08138"/>
            <a:ext cx="51847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>
            <a:extLst>
              <a:ext uri="{FF2B5EF4-FFF2-40B4-BE49-F238E27FC236}">
                <a16:creationId xmlns:a16="http://schemas.microsoft.com/office/drawing/2014/main" id="{61096893-4D70-4D08-A43A-F4EE2F097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735638"/>
            <a:ext cx="20066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čas během roku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58F68378-A463-4450-AA11-C5E06A4A98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42119" y="3312319"/>
            <a:ext cx="25320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/>
              <a:t>Dostupnost zdrojů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C1BD4CD7-E43B-411C-8F53-E87F5ED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076BA6E8-5893-4B8A-9293-DCC5DD8B4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784225"/>
            <a:ext cx="3916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CC3300"/>
                </a:solidFill>
              </a:rPr>
              <a:t>Latitudinální gradienty v life-histories</a:t>
            </a:r>
            <a:endParaRPr lang="en-US" altLang="cs-CZ" sz="1800" u="sng">
              <a:solidFill>
                <a:srgbClr val="CC3300"/>
              </a:solidFill>
            </a:endParaRPr>
          </a:p>
        </p:txBody>
      </p:sp>
      <p:graphicFrame>
        <p:nvGraphicFramePr>
          <p:cNvPr id="37892" name="Group 4">
            <a:extLst>
              <a:ext uri="{FF2B5EF4-FFF2-40B4-BE49-F238E27FC236}">
                <a16:creationId xmlns:a16="http://schemas.microsoft.com/office/drawing/2014/main" id="{4CD19422-9EE3-4E8A-A501-0FC676F74402}"/>
              </a:ext>
            </a:extLst>
          </p:cNvPr>
          <p:cNvGraphicFramePr>
            <a:graphicFrameLocks noGrp="1"/>
          </p:cNvGraphicFramePr>
          <p:nvPr/>
        </p:nvGraphicFramePr>
        <p:xfrm>
          <a:off x="1150938" y="1985963"/>
          <a:ext cx="6842125" cy="4063997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MÍRNÝ PÁS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TROPY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mortalita dospělců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50%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20%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mortalita hnízd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50%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75%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velikost snůšky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6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snůšek/rok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 2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5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hnízdní období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 – 4.2 měsíce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 – 9.8 měsíce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čas hnízdění určuje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potravní nabídka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predace, pelichání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pohlavní role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divergence, dimorfismus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konvergence, monomorfismus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teritoria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malá, jen v hnízdním období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velká, celoročně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filopatrie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slabá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obrovská, celoživotní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monogamie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sociální</a:t>
                      </a: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genetická</a:t>
                      </a: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0894AFC-EB6A-4A91-A232-2867F3941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1600">
                <a:solidFill>
                  <a:srgbClr val="FF0000"/>
                </a:solidFill>
              </a:rPr>
              <a:t>Shrnutí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10AC62-823F-4127-8959-F999AA6B6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1600"/>
              <a:t>life-history rozhodnutí modifikuje mortalita dospělců, a ta také stojí za základním gradientem life-histories</a:t>
            </a:r>
          </a:p>
          <a:p>
            <a:pPr eaLnBrk="1" hangingPunct="1">
              <a:lnSpc>
                <a:spcPct val="90000"/>
              </a:lnSpc>
            </a:pPr>
            <a:endParaRPr lang="cs-CZ" altLang="cs-CZ" sz="1600"/>
          </a:p>
          <a:p>
            <a:pPr eaLnBrk="1" hangingPunct="1">
              <a:lnSpc>
                <a:spcPct val="90000"/>
              </a:lnSpc>
            </a:pPr>
            <a:r>
              <a:rPr lang="cs-CZ" altLang="cs-CZ" sz="1600"/>
              <a:t>tradičně se tento gradient spojoval s mírou prediktability, respektive proměnlivosti prostředí určující míru investice do kvality respektive kvantity potomstva (</a:t>
            </a:r>
            <a:r>
              <a:rPr lang="cs-CZ" altLang="cs-CZ" sz="1600">
                <a:solidFill>
                  <a:srgbClr val="A50021"/>
                </a:solidFill>
              </a:rPr>
              <a:t>K-</a:t>
            </a:r>
            <a:r>
              <a:rPr lang="cs-CZ" altLang="cs-CZ" sz="1600"/>
              <a:t> respektive </a:t>
            </a:r>
            <a:r>
              <a:rPr lang="cs-CZ" altLang="cs-CZ" sz="1600">
                <a:solidFill>
                  <a:srgbClr val="A50021"/>
                </a:solidFill>
              </a:rPr>
              <a:t>r-strategie</a:t>
            </a:r>
            <a:r>
              <a:rPr lang="cs-CZ" altLang="cs-CZ" sz="160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1600"/>
          </a:p>
          <a:p>
            <a:pPr eaLnBrk="1" hangingPunct="1">
              <a:lnSpc>
                <a:spcPct val="90000"/>
              </a:lnSpc>
            </a:pPr>
            <a:r>
              <a:rPr lang="cs-CZ" altLang="cs-CZ" sz="1600"/>
              <a:t>dnes se za zásadní považuje poměr mortality mláďat a dospělců, který určuje </a:t>
            </a:r>
            <a:r>
              <a:rPr lang="cs-CZ" altLang="cs-CZ" sz="1600">
                <a:solidFill>
                  <a:srgbClr val="A50021"/>
                </a:solidFill>
              </a:rPr>
              <a:t>slow</a:t>
            </a:r>
            <a:r>
              <a:rPr lang="cs-CZ" altLang="cs-CZ" sz="1600"/>
              <a:t> (relativně nízká mortalita dospělců) a </a:t>
            </a:r>
            <a:r>
              <a:rPr lang="cs-CZ" altLang="cs-CZ" sz="1600">
                <a:solidFill>
                  <a:srgbClr val="A50021"/>
                </a:solidFill>
              </a:rPr>
              <a:t>fast</a:t>
            </a:r>
            <a:r>
              <a:rPr lang="cs-CZ" altLang="cs-CZ" sz="1600"/>
              <a:t> (naopak) strategii</a:t>
            </a:r>
          </a:p>
          <a:p>
            <a:pPr eaLnBrk="1" hangingPunct="1">
              <a:lnSpc>
                <a:spcPct val="90000"/>
              </a:lnSpc>
            </a:pPr>
            <a:endParaRPr lang="cs-CZ" altLang="cs-CZ" sz="1600"/>
          </a:p>
          <a:p>
            <a:pPr eaLnBrk="1" hangingPunct="1">
              <a:lnSpc>
                <a:spcPct val="90000"/>
              </a:lnSpc>
            </a:pPr>
            <a:r>
              <a:rPr lang="cs-CZ" altLang="cs-CZ" sz="1600"/>
              <a:t>gradient slow-fast životních strategií je spojen s rozdíly v populační dynamice</a:t>
            </a:r>
          </a:p>
          <a:p>
            <a:pPr eaLnBrk="1" hangingPunct="1">
              <a:lnSpc>
                <a:spcPct val="90000"/>
              </a:lnSpc>
            </a:pPr>
            <a:endParaRPr lang="cs-CZ" altLang="cs-CZ" sz="1600"/>
          </a:p>
          <a:p>
            <a:pPr eaLnBrk="1" hangingPunct="1">
              <a:lnSpc>
                <a:spcPct val="90000"/>
              </a:lnSpc>
            </a:pPr>
            <a:r>
              <a:rPr lang="cs-CZ" altLang="cs-CZ" sz="1600"/>
              <a:t>existují latitudinální trendy v životních strategiích, jsou patrně spojeny se sezonalitou a mortalitou dospělců, ale jejich teoretické pozadí není dosud uspokojivě vysvětleno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86519DB1-3144-41B5-BD85-6670FDD12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6365875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4">
            <a:extLst>
              <a:ext uri="{FF2B5EF4-FFF2-40B4-BE49-F238E27FC236}">
                <a16:creationId xmlns:a16="http://schemas.microsoft.com/office/drawing/2014/main" id="{B6BC695D-FD98-4EF6-BD1B-0F5DE220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765175"/>
            <a:ext cx="5400675" cy="545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CC00"/>
                </a:solidFill>
              </a:rPr>
              <a:t>Ekofyziologie: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FF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FF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FF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FF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FF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FF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FF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FFCC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CC00"/>
                </a:solidFill>
              </a:rPr>
              <a:t>Adaptace na podmínky prostředí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FABDA368-CF7A-43BC-A70C-DE25F4CFD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5425"/>
            <a:ext cx="8353425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Podmínky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abiotické faktory prostředí, které nejsou spotřebovávány nebo využívány, zpravidla se jim dá přizpůsobit (nezaměňovat se zdroji!)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Přizpůsobení podmínkám prostředí: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aklimatizace (aklimace) – fenotypová plasticita vs. adaptace (evoluční novinka), 						- preadaptace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				- adaptivní fenotypová 							plasticita</a:t>
            </a:r>
          </a:p>
        </p:txBody>
      </p:sp>
      <p:pic>
        <p:nvPicPr>
          <p:cNvPr id="16387" name="Picture 7">
            <a:extLst>
              <a:ext uri="{FF2B5EF4-FFF2-40B4-BE49-F238E27FC236}">
                <a16:creationId xmlns:a16="http://schemas.microsoft.com/office/drawing/2014/main" id="{660D2C56-9427-4FBF-9D12-57763FF73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2738"/>
            <a:ext cx="5976938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8" descr="elegans2">
            <a:extLst>
              <a:ext uri="{FF2B5EF4-FFF2-40B4-BE49-F238E27FC236}">
                <a16:creationId xmlns:a16="http://schemas.microsoft.com/office/drawing/2014/main" id="{6CB32C30-6123-4FA0-BE8A-632972D1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918200"/>
            <a:ext cx="32924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>
            <a:extLst>
              <a:ext uri="{FF2B5EF4-FFF2-40B4-BE49-F238E27FC236}">
                <a16:creationId xmlns:a16="http://schemas.microsoft.com/office/drawing/2014/main" id="{3500A06B-C71B-42D2-9C39-0BE4101F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429000"/>
            <a:ext cx="12382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11">
            <a:extLst>
              <a:ext uri="{FF2B5EF4-FFF2-40B4-BE49-F238E27FC236}">
                <a16:creationId xmlns:a16="http://schemas.microsoft.com/office/drawing/2014/main" id="{A40D48D3-AB29-4791-9339-21D532DD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5226897"/>
            <a:ext cx="1582737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12">
            <a:extLst>
              <a:ext uri="{FF2B5EF4-FFF2-40B4-BE49-F238E27FC236}">
                <a16:creationId xmlns:a16="http://schemas.microsoft.com/office/drawing/2014/main" id="{758B3D30-266A-4B3A-A248-8C67F3CF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22" y="5270500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TextovéPole 1">
            <a:extLst>
              <a:ext uri="{FF2B5EF4-FFF2-40B4-BE49-F238E27FC236}">
                <a16:creationId xmlns:a16="http://schemas.microsoft.com/office/drawing/2014/main" id="{251F6BD2-A43E-44F6-B7A3-FEF8F692D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589588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EWL – ztráty vody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975FD2D-2E9B-4657-9179-B556C3ADE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5425"/>
            <a:ext cx="7993063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Přizpůsobení podmínkám prostředí: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/>
              <a:t>- biochemická a fyziologická: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např. dormance</a:t>
            </a:r>
            <a:r>
              <a:rPr lang="cs-CZ" altLang="cs-CZ" sz="1800"/>
              <a:t> - období snížené nebo silně redukované aktivity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diapauza: stav, kdy je zastaven vývoj nebo růst a kdy je silně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redukován metabolismus, nemusí být bezprostředně vyvolán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nepříznivými podmínkami a ukončen nástupem podmínek příznivých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extrémní dormance: anabiosis = cryptobiosis - někteří hlísti, vířníci, želvušky (snížení metabolismu až na </a:t>
            </a:r>
            <a:r>
              <a:rPr lang="en-US" altLang="cs-CZ" sz="1800"/>
              <a:t>0.01% </a:t>
            </a:r>
            <a:r>
              <a:rPr lang="cs-CZ" altLang="cs-CZ" sz="1800"/>
              <a:t>a obsahu vody až</a:t>
            </a:r>
            <a:r>
              <a:rPr lang="en-US" altLang="cs-CZ" sz="1800"/>
              <a:t> </a:t>
            </a:r>
            <a:r>
              <a:rPr lang="cs-CZ" altLang="cs-CZ" sz="1800"/>
              <a:t>na </a:t>
            </a:r>
            <a:r>
              <a:rPr lang="en-US" altLang="cs-CZ" sz="1800"/>
              <a:t>1%</a:t>
            </a:r>
            <a:r>
              <a:rPr lang="cs-CZ" altLang="cs-CZ" sz="18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/>
              <a:t>- behaviorální</a:t>
            </a:r>
            <a:r>
              <a:rPr lang="cs-CZ" altLang="cs-CZ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úkryty, přizpůsobení cirkadiánní a cirkaanuální aktivity, migrace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8F47CEF4-B5D1-4052-B2E1-7327C606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51363"/>
            <a:ext cx="51847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>
            <a:extLst>
              <a:ext uri="{FF2B5EF4-FFF2-40B4-BE49-F238E27FC236}">
                <a16:creationId xmlns:a16="http://schemas.microsoft.com/office/drawing/2014/main" id="{6255BC2B-544B-4D4D-A0DC-A511A37C6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62013"/>
            <a:ext cx="4452937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6">
            <a:extLst>
              <a:ext uri="{FF2B5EF4-FFF2-40B4-BE49-F238E27FC236}">
                <a16:creationId xmlns:a16="http://schemas.microsoft.com/office/drawing/2014/main" id="{2FC1FBAB-2765-4428-BD44-4C137974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60350"/>
            <a:ext cx="4968875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Teplota: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mráz: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 rezistence proti zamrznutí: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- sladká voda vs. slaná (mrzne při ca. 		-1.8° C – dle salinity)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 tolerance částečného zamrznutí   	(obojživelníci, plazi – kryoprotektanty 	v buňkách – glycerol, močovina, 	glukóza)</a:t>
            </a:r>
          </a:p>
        </p:txBody>
      </p:sp>
      <p:pic>
        <p:nvPicPr>
          <p:cNvPr id="18436" name="Picture 9">
            <a:extLst>
              <a:ext uri="{FF2B5EF4-FFF2-40B4-BE49-F238E27FC236}">
                <a16:creationId xmlns:a16="http://schemas.microsoft.com/office/drawing/2014/main" id="{9472ADED-4374-4E43-8FE8-6016A683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076700"/>
            <a:ext cx="33337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23A86100-1197-4760-BC2A-99B8A604F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5888"/>
            <a:ext cx="4572000" cy="695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Osmotické podmínky: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alternativní řešení ve vodě: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 bez osmoregulace (sliznatky)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 osmoregulace (koncentrace solí v plazmě 	u obratlovců odpovídá zpravidla 	20-35 % koncentrace mořské 	vody)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 v moři slabě hyperosmotičtí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(paryby:  ukládání močoviny do 	plazmy a tkání, konc. solí v 	plazmě ca. 60% moř. vody)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 v moři hypoosmotičtí, ve sladké vodě hyperosmotičtí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(kostnaté ryby: v moři pijí vodu a 	vylučují ionty proti 	koncentračnímu spádu; ve sladké 	vodě vylučování nadbytku vody a 	transport solí do těla proti 	koncentračnímu spádu)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867583FC-5FA1-41DD-8240-3862512E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0290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30376394-DA51-442B-A7BB-9D8E05AD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443413"/>
            <a:ext cx="1512888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4E6653C4-E80E-41D4-B748-74215C9E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430713"/>
            <a:ext cx="25558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7">
            <a:extLst>
              <a:ext uri="{FF2B5EF4-FFF2-40B4-BE49-F238E27FC236}">
                <a16:creationId xmlns:a16="http://schemas.microsoft.com/office/drawing/2014/main" id="{28815543-40AB-4B2B-B828-55E2D82D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710238"/>
            <a:ext cx="1514475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8">
            <a:extLst>
              <a:ext uri="{FF2B5EF4-FFF2-40B4-BE49-F238E27FC236}">
                <a16:creationId xmlns:a16="http://schemas.microsoft.com/office/drawing/2014/main" id="{CA1140C2-3B9E-46C4-850B-4F5FAA453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710238"/>
            <a:ext cx="2376488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89D2AFA-A1E3-48CB-B3D9-2298AF3CC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4572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Osmotické podmínky: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osmoregulace je energeticky nákladná</a:t>
            </a:r>
          </a:p>
        </p:txBody>
      </p:sp>
      <p:pic>
        <p:nvPicPr>
          <p:cNvPr id="20483" name="Picture 6">
            <a:extLst>
              <a:ext uri="{FF2B5EF4-FFF2-40B4-BE49-F238E27FC236}">
                <a16:creationId xmlns:a16="http://schemas.microsoft.com/office/drawing/2014/main" id="{0F957E78-DDEA-48D9-BB71-361AAC03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41538"/>
            <a:ext cx="2339975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8">
            <a:extLst>
              <a:ext uri="{FF2B5EF4-FFF2-40B4-BE49-F238E27FC236}">
                <a16:creationId xmlns:a16="http://schemas.microsoft.com/office/drawing/2014/main" id="{CFDFD743-12D7-46D9-AB87-9B09CEFB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36725"/>
            <a:ext cx="5041900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>
            <a:extLst>
              <a:ext uri="{FF2B5EF4-FFF2-40B4-BE49-F238E27FC236}">
                <a16:creationId xmlns:a16="http://schemas.microsoft.com/office/drawing/2014/main" id="{727F69E0-E4FF-4ECC-902E-7716E97B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149725"/>
            <a:ext cx="21844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6">
            <a:extLst>
              <a:ext uri="{FF2B5EF4-FFF2-40B4-BE49-F238E27FC236}">
                <a16:creationId xmlns:a16="http://schemas.microsoft.com/office/drawing/2014/main" id="{04956A8A-B0B6-4282-8069-107D6D21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425"/>
            <a:ext cx="2493963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2">
            <a:extLst>
              <a:ext uri="{FF2B5EF4-FFF2-40B4-BE49-F238E27FC236}">
                <a16:creationId xmlns:a16="http://schemas.microsoft.com/office/drawing/2014/main" id="{3F301653-AF31-49CD-9D02-D30CC838F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5888"/>
            <a:ext cx="4572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Osmotické podmínky: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terestričtí: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 příjem vody z potravy a z pití (voda jako zdroj)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 ztráty vody: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UcParenR"/>
            </a:pPr>
            <a:r>
              <a:rPr lang="cs-CZ" altLang="cs-CZ" sz="1800"/>
              <a:t>respirací (x nosní skořepy, snížení metabolismu u pouštních)</a:t>
            </a:r>
          </a:p>
          <a:p>
            <a:pPr eaLnBrk="1" hangingPunct="1">
              <a:spcBef>
                <a:spcPct val="0"/>
              </a:spcBef>
              <a:buFontTx/>
              <a:buAutoNum type="alphaUcParenR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AutoNum type="alphaUcParenR"/>
            </a:pPr>
            <a:r>
              <a:rPr lang="cs-CZ" altLang="cs-CZ" sz="1800"/>
              <a:t>vylučováním – moč, trus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(x koncentrovaná moč: ledviny, reabsorpce v močovém měchýři, kloace, extrarenální vylučování solí…)</a:t>
            </a:r>
          </a:p>
          <a:p>
            <a:pPr eaLnBrk="1" hangingPunct="1">
              <a:spcBef>
                <a:spcPct val="0"/>
              </a:spcBef>
              <a:buFontTx/>
              <a:buAutoNum type="alphaUcParenR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C) povrchem těla – úkryty, kokony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CFA69AC8-7B67-4326-9723-DDA842272C5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3000" y="5564188"/>
            <a:ext cx="1582738" cy="1293812"/>
          </a:xfrm>
          <a:noFill/>
        </p:spPr>
      </p:pic>
      <p:pic>
        <p:nvPicPr>
          <p:cNvPr id="21510" name="Picture 7">
            <a:extLst>
              <a:ext uri="{FF2B5EF4-FFF2-40B4-BE49-F238E27FC236}">
                <a16:creationId xmlns:a16="http://schemas.microsoft.com/office/drawing/2014/main" id="{585E83C0-4174-47FA-8706-3EF7ABA4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4450"/>
            <a:ext cx="327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8">
            <a:extLst>
              <a:ext uri="{FF2B5EF4-FFF2-40B4-BE49-F238E27FC236}">
                <a16:creationId xmlns:a16="http://schemas.microsoft.com/office/drawing/2014/main" id="{6B328FF2-6356-4A65-8C0C-49676290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899150" y="3425825"/>
            <a:ext cx="3211513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Ow_1">
            <a:extLst>
              <a:ext uri="{FF2B5EF4-FFF2-40B4-BE49-F238E27FC236}">
                <a16:creationId xmlns:a16="http://schemas.microsoft.com/office/drawing/2014/main" id="{041B66D7-65E9-40DD-8241-2331E7A98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260350"/>
            <a:ext cx="5503863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CBE79679-E580-48D0-B7F0-526D3173B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pic>
        <p:nvPicPr>
          <p:cNvPr id="30724" name="Picture 4" descr="NatHarvey">
            <a:extLst>
              <a:ext uri="{FF2B5EF4-FFF2-40B4-BE49-F238E27FC236}">
                <a16:creationId xmlns:a16="http://schemas.microsoft.com/office/drawing/2014/main" id="{7DC20D3C-4790-4D37-8E44-A3B863CF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1916113"/>
            <a:ext cx="3884612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73ABD4AF-8E1D-455C-BC57-3385574A4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765175"/>
            <a:ext cx="32607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life-history znaky souvisejí s hmotností, ale korelují spolu i po odfiltrování hmotnosti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353384DB-F7C1-4950-9E29-EE64B3B6F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518477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Koncentrace kyslíku: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výměna plynů: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O</a:t>
            </a:r>
            <a:r>
              <a:rPr lang="cs-CZ" altLang="cs-CZ" sz="1800" baseline="-25000"/>
              <a:t>2 </a:t>
            </a:r>
            <a:r>
              <a:rPr lang="cs-CZ" altLang="cs-CZ" sz="1800"/>
              <a:t>do mitochondrií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CO</a:t>
            </a:r>
            <a:r>
              <a:rPr lang="cs-CZ" altLang="cs-CZ" sz="1800" baseline="-25000"/>
              <a:t>2</a:t>
            </a:r>
            <a:r>
              <a:rPr lang="cs-CZ" altLang="cs-CZ" sz="1800"/>
              <a:t> ven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bazicita tělních tekutin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	tělní barviva (hemoglobin)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	ve vodě nutno zvýšit rychlost ventilace        (navíc velký povrch, tenký epitel, protiproud)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2531" name="Rectangle 10">
            <a:extLst>
              <a:ext uri="{FF2B5EF4-FFF2-40B4-BE49-F238E27FC236}">
                <a16:creationId xmlns:a16="http://schemas.microsoft.com/office/drawing/2014/main" id="{44C00F71-CB96-4F42-9CB6-958B24111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0"/>
            <a:ext cx="1008062" cy="404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2532" name="Rectangle 13">
            <a:extLst>
              <a:ext uri="{FF2B5EF4-FFF2-40B4-BE49-F238E27FC236}">
                <a16:creationId xmlns:a16="http://schemas.microsoft.com/office/drawing/2014/main" id="{402C9057-C3F9-402D-A63D-902FE1B70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078288"/>
            <a:ext cx="559911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</a:t>
            </a:r>
            <a:r>
              <a:rPr lang="cs-CZ" altLang="cs-CZ" sz="1800" baseline="-25000"/>
              <a:t>2</a:t>
            </a:r>
            <a:r>
              <a:rPr lang="cs-CZ" altLang="cs-CZ" sz="1800" noProof="1"/>
              <a:t> </a:t>
            </a:r>
            <a:r>
              <a:rPr lang="cs-CZ" altLang="cs-CZ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noProof="1"/>
              <a:t>v atmosféře </a:t>
            </a:r>
            <a:r>
              <a:rPr lang="cs-CZ" altLang="cs-CZ" sz="1800"/>
              <a:t> na úrovni hladiny </a:t>
            </a:r>
            <a:r>
              <a:rPr lang="cs-CZ" altLang="cs-CZ" sz="1800" noProof="1"/>
              <a:t>m</a:t>
            </a:r>
            <a:r>
              <a:rPr lang="cs-CZ" altLang="cs-CZ" sz="1800"/>
              <a:t>oře</a:t>
            </a:r>
            <a:r>
              <a:rPr lang="cs-CZ" altLang="cs-CZ" sz="1800" noProof="1"/>
              <a:t>: </a:t>
            </a: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</a:t>
            </a:r>
            <a:r>
              <a:rPr lang="cs-CZ" altLang="cs-CZ" sz="1800" noProof="1"/>
              <a:t>21</a:t>
            </a:r>
            <a:r>
              <a:rPr lang="cs-CZ" altLang="cs-CZ" sz="1800"/>
              <a:t> objem.</a:t>
            </a:r>
            <a:r>
              <a:rPr lang="cs-CZ" altLang="cs-CZ" sz="1800" noProof="1"/>
              <a:t> % = ~ 2</a:t>
            </a:r>
            <a:r>
              <a:rPr lang="cs-CZ" altLang="cs-CZ" sz="1800"/>
              <a:t>8</a:t>
            </a:r>
            <a:r>
              <a:rPr lang="cs-CZ" altLang="cs-CZ" sz="1800" noProof="1"/>
              <a:t>0 mg</a:t>
            </a:r>
            <a:r>
              <a:rPr lang="cs-CZ" altLang="cs-CZ" sz="1800"/>
              <a:t>/</a:t>
            </a:r>
            <a:r>
              <a:rPr lang="cs-CZ" altLang="cs-CZ" sz="1800" noProof="1"/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noProof="1"/>
              <a:t>	</a:t>
            </a:r>
            <a:r>
              <a:rPr lang="cs-CZ" altLang="cs-CZ" sz="1800"/>
              <a:t>v nadmoř. výšce </a:t>
            </a:r>
            <a:r>
              <a:rPr lang="cs-CZ" altLang="cs-CZ" sz="1800" noProof="1"/>
              <a:t>8-9.</a:t>
            </a:r>
            <a:r>
              <a:rPr lang="cs-CZ" altLang="cs-CZ" sz="1800"/>
              <a:t>000</a:t>
            </a:r>
            <a:r>
              <a:rPr lang="cs-CZ" altLang="cs-CZ" sz="1800" noProof="1"/>
              <a:t> m</a:t>
            </a:r>
            <a:r>
              <a:rPr lang="cs-CZ" altLang="cs-CZ" sz="1800"/>
              <a:t> </a:t>
            </a:r>
            <a:r>
              <a:rPr lang="cs-CZ" altLang="cs-CZ" sz="1800" noProof="1"/>
              <a:t>:</a:t>
            </a:r>
            <a:r>
              <a:rPr lang="cs-CZ" altLang="cs-CZ" sz="1800"/>
              <a:t> jen </a:t>
            </a:r>
            <a:r>
              <a:rPr lang="cs-CZ" altLang="cs-CZ" sz="1800" noProof="1"/>
              <a:t> 8 %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voda nasycená O</a:t>
            </a:r>
            <a:r>
              <a:rPr lang="cs-CZ" altLang="cs-CZ" sz="1800" baseline="-25000"/>
              <a:t>2</a:t>
            </a:r>
            <a:r>
              <a:rPr lang="cs-CZ" altLang="cs-CZ" sz="1800"/>
              <a:t> za dané teploty: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   při    </a:t>
            </a:r>
            <a:r>
              <a:rPr lang="cs-CZ" altLang="cs-CZ" sz="1800" noProof="1"/>
              <a:t>0 °C          14,0 mg</a:t>
            </a:r>
            <a:r>
              <a:rPr lang="cs-CZ" altLang="cs-CZ" sz="1800"/>
              <a:t>/l</a:t>
            </a:r>
            <a:endParaRPr lang="cs-CZ" altLang="cs-CZ" sz="1800" noProof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   při  </a:t>
            </a:r>
            <a:r>
              <a:rPr lang="cs-CZ" altLang="cs-CZ" sz="1800" noProof="1"/>
              <a:t>20 °C	 8,8 mg</a:t>
            </a:r>
            <a:r>
              <a:rPr lang="cs-CZ" altLang="cs-CZ" sz="1800"/>
              <a:t>/</a:t>
            </a:r>
            <a:r>
              <a:rPr lang="cs-CZ" altLang="cs-CZ" sz="1800" noProof="1"/>
              <a:t>l</a:t>
            </a:r>
          </a:p>
        </p:txBody>
      </p:sp>
      <p:pic>
        <p:nvPicPr>
          <p:cNvPr id="22533" name="Picture 14">
            <a:extLst>
              <a:ext uri="{FF2B5EF4-FFF2-40B4-BE49-F238E27FC236}">
                <a16:creationId xmlns:a16="http://schemas.microsoft.com/office/drawing/2014/main" id="{8F478B55-B81E-4B2D-AC32-175714A69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0"/>
            <a:ext cx="381635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5543384-6FD1-4BEC-864B-55F64C60A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5184775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Koncentrace kyslíku: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výměna plynů: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O</a:t>
            </a:r>
            <a:r>
              <a:rPr lang="cs-CZ" altLang="cs-CZ" sz="1800" baseline="-25000"/>
              <a:t>2 </a:t>
            </a:r>
            <a:r>
              <a:rPr lang="cs-CZ" altLang="cs-CZ" sz="1800"/>
              <a:t>do mitochondrií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CO</a:t>
            </a:r>
            <a:r>
              <a:rPr lang="cs-CZ" altLang="cs-CZ" sz="1800" baseline="-25000"/>
              <a:t>2</a:t>
            </a:r>
            <a:r>
              <a:rPr lang="cs-CZ" altLang="cs-CZ" sz="1800"/>
              <a:t> ven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bazicita tělních tekutin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 tělní barviva (hemoglobin)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	ve vodě nutno zvýšit rychlost ventilace        (navíc velký povrch, tenký epitel, protiproud)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obojživelníci – omezení maximální velikosti zejména u bezplicných a v teplé vodě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antarktické ryby – ztráta červených krvinek i hemoglobinu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Hypoxie: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	přechod na anaerobní metobolismus (hlísti i dlouhodobě)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přídatné orgány ryb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D2F9B1C6-975C-4624-B056-BF41E9865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0"/>
            <a:ext cx="1008062" cy="404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BCCBFA9A-FA42-4D92-A829-37297CB0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673225"/>
            <a:ext cx="302895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6">
            <a:extLst>
              <a:ext uri="{FF2B5EF4-FFF2-40B4-BE49-F238E27FC236}">
                <a16:creationId xmlns:a16="http://schemas.microsoft.com/office/drawing/2014/main" id="{58758A2D-D908-4522-A2DE-1903BAF0E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19513"/>
            <a:ext cx="31623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Obrázek 2">
            <a:extLst>
              <a:ext uri="{FF2B5EF4-FFF2-40B4-BE49-F238E27FC236}">
                <a16:creationId xmlns:a16="http://schemas.microsoft.com/office/drawing/2014/main" id="{29490EAD-FCF9-41BB-B88B-B46419A6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7938"/>
            <a:ext cx="295910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Živá fosilie bahník západoafrický (Protopterus annectens) | Vivarium">
            <a:extLst>
              <a:ext uri="{FF2B5EF4-FFF2-40B4-BE49-F238E27FC236}">
                <a16:creationId xmlns:a16="http://schemas.microsoft.com/office/drawing/2014/main" id="{C5A71A73-0777-4BFE-A4AA-8053E299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084763"/>
            <a:ext cx="30289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>
            <a:extLst>
              <a:ext uri="{FF2B5EF4-FFF2-40B4-BE49-F238E27FC236}">
                <a16:creationId xmlns:a16="http://schemas.microsoft.com/office/drawing/2014/main" id="{47B19480-EB2E-40D3-BDDE-458108147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250825" y="3068638"/>
            <a:ext cx="466407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2">
            <a:extLst>
              <a:ext uri="{FF2B5EF4-FFF2-40B4-BE49-F238E27FC236}">
                <a16:creationId xmlns:a16="http://schemas.microsoft.com/office/drawing/2014/main" id="{7E1A18B2-CBFC-4F57-970E-74A2D1387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51847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Periodické prostředí: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cykly denní, lunární, roční - interakce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kontrola signály z prostředí, ale i endogenní (cirkadiánní, cirkaanuální cykly)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4A957B4-CBBC-4A4F-8407-E67FE60E7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0"/>
            <a:ext cx="1008062" cy="404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4581" name="Picture 7">
            <a:extLst>
              <a:ext uri="{FF2B5EF4-FFF2-40B4-BE49-F238E27FC236}">
                <a16:creationId xmlns:a16="http://schemas.microsoft.com/office/drawing/2014/main" id="{572FBCCD-C449-4F4D-96BB-6D8BA1450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1223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">
            <a:extLst>
              <a:ext uri="{FF2B5EF4-FFF2-40B4-BE49-F238E27FC236}">
                <a16:creationId xmlns:a16="http://schemas.microsoft.com/office/drawing/2014/main" id="{3F25D837-E54F-449F-91D6-045596BE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7550"/>
            <a:ext cx="3902075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C9C03EA-FF5B-4B41-9D95-0FC215382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518477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Periodické prostředí: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Denní cykly: načasování aktivity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zpravidla fylogeneticky konzervativní (potřeba specifických adaptací – smysly, termální adaptace)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Změna: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tlak podmínek prostředí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tlak kompetitorů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explorace nevyužitých zdrojů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vyhýbání se predátorům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FD71988-9407-474A-B9D4-3029A32CC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0"/>
            <a:ext cx="1008062" cy="404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CC452CFB-4FC2-4786-852C-856F62C67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719513"/>
            <a:ext cx="2495550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5347D020-B63F-4A4B-A08F-07F86FB5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98475"/>
            <a:ext cx="31686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65365491-6B17-4ACD-A361-61474EF3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335463"/>
            <a:ext cx="3168650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15">
            <a:extLst>
              <a:ext uri="{FF2B5EF4-FFF2-40B4-BE49-F238E27FC236}">
                <a16:creationId xmlns:a16="http://schemas.microsoft.com/office/drawing/2014/main" id="{56472B93-2871-416B-B490-B08536207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643313"/>
            <a:ext cx="3027362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0FDC93-0EC5-47E6-AD32-27F350E5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518477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Periodické prostředí: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načasování aktivity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zásoby, hlavně ve formě tuku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800"/>
              <a:t>torpor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- denní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- sezónní – hibernace, estivace – 		  rozdíly ektotermní vs. endotermní,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		  malí vs. velcí savci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- 	migrace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F9C28D2-4910-4033-8AB7-E276EA75D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0"/>
            <a:ext cx="1008062" cy="404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080F2052-1108-4D11-BA5E-FCCE6C5ED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0"/>
            <a:ext cx="3122613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>
            <a:extLst>
              <a:ext uri="{FF2B5EF4-FFF2-40B4-BE49-F238E27FC236}">
                <a16:creationId xmlns:a16="http://schemas.microsoft.com/office/drawing/2014/main" id="{68C9E824-F34D-472A-8FD0-461376E5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2463800"/>
            <a:ext cx="3122613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A5CB7706-32F1-4D8A-B011-3051EDFF5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65600"/>
            <a:ext cx="3108325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032ACC4D-77A9-4C3B-A0AB-A5D9BFDD2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3429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600">
                <a:solidFill>
                  <a:srgbClr val="FF5050"/>
                </a:solidFill>
              </a:rPr>
              <a:t>Migrace</a:t>
            </a:r>
          </a:p>
          <a:p>
            <a:pPr eaLnBrk="1" hangingPunct="1">
              <a:buFontTx/>
              <a:buNone/>
            </a:pPr>
            <a:r>
              <a:rPr lang="cs-CZ" altLang="cs-CZ" sz="1600"/>
              <a:t>- směrovaný pohyb z jednoho místa na druhé (denní, roční -  dálkové migrace: kytovci, ptáci, sobi, motýli, ryby, mořské želvy)</a:t>
            </a:r>
          </a:p>
          <a:p>
            <a:pPr eaLnBrk="1" hangingPunct="1">
              <a:buFontTx/>
              <a:buChar char="-"/>
            </a:pPr>
            <a:endParaRPr lang="cs-CZ" altLang="cs-CZ" sz="1600"/>
          </a:p>
          <a:p>
            <a:pPr eaLnBrk="1" hangingPunct="1">
              <a:buFontTx/>
              <a:buNone/>
            </a:pPr>
            <a:r>
              <a:rPr lang="cs-CZ" altLang="cs-CZ" sz="1600"/>
              <a:t>- důležité správné načasování (ptáci táhnoucí na velké vs. malé vzdálenosti), fyziologické mechanismy (zásoby), orientace a navigace („landmarks“, pachová stopa, kompasy)</a:t>
            </a:r>
          </a:p>
          <a:p>
            <a:pPr eaLnBrk="1" hangingPunct="1">
              <a:buFontTx/>
              <a:buNone/>
            </a:pPr>
            <a:endParaRPr lang="cs-CZ" altLang="cs-CZ" sz="1600"/>
          </a:p>
          <a:p>
            <a:pPr eaLnBrk="1" hangingPunct="1">
              <a:buFontTx/>
              <a:buNone/>
            </a:pPr>
            <a:r>
              <a:rPr lang="cs-CZ" altLang="cs-CZ" sz="1600"/>
              <a:t>- náklady na lokomoci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91FF1A63-E321-4835-80C3-620F3EF90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54563"/>
            <a:ext cx="5487987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6">
            <a:extLst>
              <a:ext uri="{FF2B5EF4-FFF2-40B4-BE49-F238E27FC236}">
                <a16:creationId xmlns:a16="http://schemas.microsoft.com/office/drawing/2014/main" id="{A6B7EB03-7185-411B-9BEA-95E427A7B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543300"/>
            <a:ext cx="561975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CD48E550-A516-4DE1-A67C-0DE6ED6C5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565400"/>
            <a:ext cx="216058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024588BA-C059-4CA5-8084-044DF007E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34290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Plavání</a:t>
            </a:r>
          </a:p>
          <a:p>
            <a:pPr eaLnBrk="1" hangingPunct="1">
              <a:buFontTx/>
              <a:buNone/>
            </a:pPr>
            <a:endParaRPr lang="cs-CZ" altLang="cs-CZ" sz="2000">
              <a:solidFill>
                <a:srgbClr val="FF5050"/>
              </a:solidFill>
            </a:endParaRPr>
          </a:p>
        </p:txBody>
      </p:sp>
      <p:pic>
        <p:nvPicPr>
          <p:cNvPr id="28675" name="Picture 5">
            <a:extLst>
              <a:ext uri="{FF2B5EF4-FFF2-40B4-BE49-F238E27FC236}">
                <a16:creationId xmlns:a16="http://schemas.microsoft.com/office/drawing/2014/main" id="{A8D8C328-AE12-48B4-AC2E-0551AD3C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706563"/>
            <a:ext cx="5353050" cy="48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970CF4A4-60DD-47F6-A403-261E1F711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4572000" y="2125663"/>
            <a:ext cx="450215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CCD50349-7EEA-401A-83EB-A3863808D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287588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5A058B-8F79-41D7-A44E-C6AEE73E2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34290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Létání</a:t>
            </a:r>
          </a:p>
          <a:p>
            <a:pPr eaLnBrk="1" hangingPunct="1">
              <a:buFontTx/>
              <a:buNone/>
            </a:pPr>
            <a:endParaRPr lang="cs-CZ" altLang="cs-CZ" sz="2000">
              <a:solidFill>
                <a:srgbClr val="FF5050"/>
              </a:solidFill>
            </a:endParaRPr>
          </a:p>
        </p:txBody>
      </p:sp>
      <p:pic>
        <p:nvPicPr>
          <p:cNvPr id="29699" name="Picture 7">
            <a:extLst>
              <a:ext uri="{FF2B5EF4-FFF2-40B4-BE49-F238E27FC236}">
                <a16:creationId xmlns:a16="http://schemas.microsoft.com/office/drawing/2014/main" id="{CCF419FA-224B-4EAB-989E-70D98DDF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549400" y="1497013"/>
            <a:ext cx="6075363" cy="50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8">
            <a:extLst>
              <a:ext uri="{FF2B5EF4-FFF2-40B4-BE49-F238E27FC236}">
                <a16:creationId xmlns:a16="http://schemas.microsoft.com/office/drawing/2014/main" id="{62E0E243-D5F0-4D40-B160-61687DF48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549275"/>
            <a:ext cx="20574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Obrázek 2">
            <a:extLst>
              <a:ext uri="{FF2B5EF4-FFF2-40B4-BE49-F238E27FC236}">
                <a16:creationId xmlns:a16="http://schemas.microsoft.com/office/drawing/2014/main" id="{85BE1106-E1F6-42A4-9B86-3136C186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1538288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52F6616-66AA-4361-8FB3-A9857A382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342900"/>
            <a:ext cx="822960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Chůze</a:t>
            </a:r>
          </a:p>
          <a:p>
            <a:pPr eaLnBrk="1" hangingPunct="1">
              <a:buFontTx/>
              <a:buNone/>
            </a:pPr>
            <a:endParaRPr lang="cs-CZ" altLang="cs-CZ" sz="2000">
              <a:solidFill>
                <a:srgbClr val="FF5050"/>
              </a:solidFill>
            </a:endParaRPr>
          </a:p>
        </p:txBody>
      </p:sp>
      <p:pic>
        <p:nvPicPr>
          <p:cNvPr id="30723" name="Picture 6">
            <a:extLst>
              <a:ext uri="{FF2B5EF4-FFF2-40B4-BE49-F238E27FC236}">
                <a16:creationId xmlns:a16="http://schemas.microsoft.com/office/drawing/2014/main" id="{0845DE52-69FF-4B5C-8CE8-1740C5EA6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684213" y="715963"/>
            <a:ext cx="7718425" cy="609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28D8E8E0-13D6-4F3D-B9BF-5A2469693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4DDC7567-2774-406C-AF24-A9711D2661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DD88C9D9-2515-4602-A7A4-14A2C06A1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5888"/>
            <a:ext cx="7234238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28A8CD06-4456-487D-A653-7B1504B2D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A22C176-A65E-473C-B32D-356FB2DE0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765175"/>
            <a:ext cx="32607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life-history znaky souvisejí s hmotností, ale korelují spolu i po odfiltrování hmotnosti </a:t>
            </a:r>
          </a:p>
        </p:txBody>
      </p:sp>
      <p:grpSp>
        <p:nvGrpSpPr>
          <p:cNvPr id="5124" name="Group 4">
            <a:extLst>
              <a:ext uri="{FF2B5EF4-FFF2-40B4-BE49-F238E27FC236}">
                <a16:creationId xmlns:a16="http://schemas.microsoft.com/office/drawing/2014/main" id="{ED44F98C-364A-48F0-BE8D-3EBD32539BD2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2349500"/>
            <a:ext cx="7058025" cy="2520950"/>
            <a:chOff x="158" y="2024"/>
            <a:chExt cx="4990" cy="1815"/>
          </a:xfrm>
        </p:grpSpPr>
        <p:sp>
          <p:nvSpPr>
            <p:cNvPr id="5126" name="Oval 5">
              <a:extLst>
                <a:ext uri="{FF2B5EF4-FFF2-40B4-BE49-F238E27FC236}">
                  <a16:creationId xmlns:a16="http://schemas.microsoft.com/office/drawing/2014/main" id="{CA45E752-E632-4808-AD81-AB6653DD6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069"/>
              <a:ext cx="771" cy="7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Hmotnost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samice</a:t>
              </a:r>
            </a:p>
          </p:txBody>
        </p:sp>
        <p:sp>
          <p:nvSpPr>
            <p:cNvPr id="5127" name="Oval 6">
              <a:extLst>
                <a:ext uri="{FF2B5EF4-FFF2-40B4-BE49-F238E27FC236}">
                  <a16:creationId xmlns:a16="http://schemas.microsoft.com/office/drawing/2014/main" id="{56A60D3C-68E0-4CAC-BC9E-A50611206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3113"/>
              <a:ext cx="771" cy="7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Hmotnost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vejce</a:t>
              </a:r>
            </a:p>
          </p:txBody>
        </p:sp>
        <p:sp>
          <p:nvSpPr>
            <p:cNvPr id="5128" name="Oval 7">
              <a:extLst>
                <a:ext uri="{FF2B5EF4-FFF2-40B4-BE49-F238E27FC236}">
                  <a16:creationId xmlns:a16="http://schemas.microsoft.com/office/drawing/2014/main" id="{0ED3B5C2-D81A-46DC-B21C-7CAC91E65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113"/>
              <a:ext cx="771" cy="7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Délka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inkubace</a:t>
              </a:r>
            </a:p>
          </p:txBody>
        </p:sp>
        <p:sp>
          <p:nvSpPr>
            <p:cNvPr id="5129" name="Oval 8">
              <a:extLst>
                <a:ext uri="{FF2B5EF4-FFF2-40B4-BE49-F238E27FC236}">
                  <a16:creationId xmlns:a16="http://schemas.microsoft.com/office/drawing/2014/main" id="{02F76BE6-A765-45DB-8436-1A0267BFD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069"/>
              <a:ext cx="771" cy="7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Pobyt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v hnízdě</a:t>
              </a:r>
            </a:p>
          </p:txBody>
        </p:sp>
        <p:sp>
          <p:nvSpPr>
            <p:cNvPr id="5130" name="Oval 9">
              <a:extLst>
                <a:ext uri="{FF2B5EF4-FFF2-40B4-BE49-F238E27FC236}">
                  <a16:creationId xmlns:a16="http://schemas.microsoft.com/office/drawing/2014/main" id="{6FB3B997-8F70-44A5-984E-41006C9C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568"/>
              <a:ext cx="771" cy="7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Věk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dospívání</a:t>
              </a:r>
            </a:p>
          </p:txBody>
        </p:sp>
        <p:sp>
          <p:nvSpPr>
            <p:cNvPr id="5131" name="Oval 10">
              <a:extLst>
                <a:ext uri="{FF2B5EF4-FFF2-40B4-BE49-F238E27FC236}">
                  <a16:creationId xmlns:a16="http://schemas.microsoft.com/office/drawing/2014/main" id="{B947446D-104A-45CB-9174-06FA1063E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2568"/>
              <a:ext cx="771" cy="7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Přežívání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dospělců</a:t>
              </a:r>
            </a:p>
          </p:txBody>
        </p:sp>
        <p:sp>
          <p:nvSpPr>
            <p:cNvPr id="5132" name="Oval 11">
              <a:extLst>
                <a:ext uri="{FF2B5EF4-FFF2-40B4-BE49-F238E27FC236}">
                  <a16:creationId xmlns:a16="http://schemas.microsoft.com/office/drawing/2014/main" id="{B3EB27D2-F110-4F49-9898-6BA902E99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024"/>
              <a:ext cx="771" cy="7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Plodnost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za rok</a:t>
              </a:r>
            </a:p>
          </p:txBody>
        </p:sp>
        <p:sp>
          <p:nvSpPr>
            <p:cNvPr id="5133" name="Oval 12">
              <a:extLst>
                <a:ext uri="{FF2B5EF4-FFF2-40B4-BE49-F238E27FC236}">
                  <a16:creationId xmlns:a16="http://schemas.microsoft.com/office/drawing/2014/main" id="{9C7AFA18-284E-42D9-A679-9F2188947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067"/>
              <a:ext cx="771" cy="7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Velikost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snůšky</a:t>
              </a:r>
            </a:p>
          </p:txBody>
        </p:sp>
        <p:sp>
          <p:nvSpPr>
            <p:cNvPr id="5134" name="Line 13">
              <a:extLst>
                <a:ext uri="{FF2B5EF4-FFF2-40B4-BE49-F238E27FC236}">
                  <a16:creationId xmlns:a16="http://schemas.microsoft.com/office/drawing/2014/main" id="{939588BC-0859-4BBB-B39C-17452602C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2432"/>
              <a:ext cx="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5" name="Line 14">
              <a:extLst>
                <a:ext uri="{FF2B5EF4-FFF2-40B4-BE49-F238E27FC236}">
                  <a16:creationId xmlns:a16="http://schemas.microsoft.com/office/drawing/2014/main" id="{8AD72C60-9DB3-4AAA-BA34-C045F75EB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475"/>
              <a:ext cx="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6" name="Line 15">
              <a:extLst>
                <a:ext uri="{FF2B5EF4-FFF2-40B4-BE49-F238E27FC236}">
                  <a16:creationId xmlns:a16="http://schemas.microsoft.com/office/drawing/2014/main" id="{34B18FC4-DCD1-4D58-8530-B8AE8F41C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2931"/>
              <a:ext cx="3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7" name="Line 16">
              <a:extLst>
                <a:ext uri="{FF2B5EF4-FFF2-40B4-BE49-F238E27FC236}">
                  <a16:creationId xmlns:a16="http://schemas.microsoft.com/office/drawing/2014/main" id="{3DF678F6-9FB0-47FC-8CDE-15E1FBF7A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2795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8" name="Line 17">
              <a:extLst>
                <a:ext uri="{FF2B5EF4-FFF2-40B4-BE49-F238E27FC236}">
                  <a16:creationId xmlns:a16="http://schemas.microsoft.com/office/drawing/2014/main" id="{FCF6C864-1A3B-433B-A686-DDC941752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5" y="2795"/>
              <a:ext cx="0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9" name="Line 18">
              <a:extLst>
                <a:ext uri="{FF2B5EF4-FFF2-40B4-BE49-F238E27FC236}">
                  <a16:creationId xmlns:a16="http://schemas.microsoft.com/office/drawing/2014/main" id="{DEA3CC99-ACE7-476F-A2F1-B66D6EDA4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5" y="2614"/>
              <a:ext cx="227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0" name="Line 19">
              <a:extLst>
                <a:ext uri="{FF2B5EF4-FFF2-40B4-BE49-F238E27FC236}">
                  <a16:creationId xmlns:a16="http://schemas.microsoft.com/office/drawing/2014/main" id="{BFAF81D9-56C4-41EF-8528-02E02F3EF5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0" y="3113"/>
              <a:ext cx="27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Line 20">
              <a:extLst>
                <a:ext uri="{FF2B5EF4-FFF2-40B4-BE49-F238E27FC236}">
                  <a16:creationId xmlns:a16="http://schemas.microsoft.com/office/drawing/2014/main" id="{E2361553-4BD4-48B1-85CA-35F052792E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3113"/>
              <a:ext cx="227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Line 21">
              <a:extLst>
                <a:ext uri="{FF2B5EF4-FFF2-40B4-BE49-F238E27FC236}">
                  <a16:creationId xmlns:a16="http://schemas.microsoft.com/office/drawing/2014/main" id="{3408BFB9-5CE4-4AFB-BE6D-365219CDC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86" y="2568"/>
              <a:ext cx="272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Text Box 22">
              <a:extLst>
                <a:ext uri="{FF2B5EF4-FFF2-40B4-BE49-F238E27FC236}">
                  <a16:creationId xmlns:a16="http://schemas.microsoft.com/office/drawing/2014/main" id="{6CAD6491-8687-475E-8188-A1CBD1A8C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2478"/>
              <a:ext cx="40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neg</a:t>
              </a:r>
            </a:p>
          </p:txBody>
        </p:sp>
        <p:sp>
          <p:nvSpPr>
            <p:cNvPr id="5144" name="Text Box 23">
              <a:extLst>
                <a:ext uri="{FF2B5EF4-FFF2-40B4-BE49-F238E27FC236}">
                  <a16:creationId xmlns:a16="http://schemas.microsoft.com/office/drawing/2014/main" id="{7FA9ED00-9DCB-4791-950C-A723D4C9A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4" y="3158"/>
              <a:ext cx="400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neg</a:t>
              </a:r>
            </a:p>
          </p:txBody>
        </p:sp>
      </p:grpSp>
      <p:sp>
        <p:nvSpPr>
          <p:cNvPr id="5125" name="Text Box 24">
            <a:extLst>
              <a:ext uri="{FF2B5EF4-FFF2-40B4-BE49-F238E27FC236}">
                <a16:creationId xmlns:a16="http://schemas.microsoft.com/office/drawing/2014/main" id="{B098B94D-8C11-445D-B5B7-F7F8CDC1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72085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Ptáci: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F3F7AEE-F531-43CD-9ED4-DE66491C1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088" y="1889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Migrace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- dálkové migrace u plavajících (nízké náklady) a létajících (velká rychlost) a velkých terestrických (velká rychlost a zásoby)</a:t>
            </a:r>
          </a:p>
        </p:txBody>
      </p:sp>
      <p:pic>
        <p:nvPicPr>
          <p:cNvPr id="32771" name="Picture 5">
            <a:extLst>
              <a:ext uri="{FF2B5EF4-FFF2-40B4-BE49-F238E27FC236}">
                <a16:creationId xmlns:a16="http://schemas.microsoft.com/office/drawing/2014/main" id="{C022459E-1FE2-4265-893B-38DBD761D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6825"/>
            <a:ext cx="8494712" cy="56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>
            <a:extLst>
              <a:ext uri="{FF2B5EF4-FFF2-40B4-BE49-F238E27FC236}">
                <a16:creationId xmlns:a16="http://schemas.microsoft.com/office/drawing/2014/main" id="{7AE71167-B4DC-4513-A063-7D73C9AB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7920037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5050"/>
                </a:solidFill>
              </a:rPr>
              <a:t>Závěry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>
              <a:solidFill>
                <a:srgbClr val="FF505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altLang="cs-CZ" sz="1800"/>
              <a:t> živočichové se mohou přizpůsobovat podmínkám prostředí aklimatizací,     v evolučním čase adaptací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altLang="cs-CZ" sz="1800"/>
              <a:t> živočichové vyvinuli nepřeberné množství adaptací na různé podmínky prostředí, často existují různá řešení (odrážejí preadaptace, fylogenetický konzervatismus, či omezení plynoucí ze způsobu života)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cs-CZ" altLang="cs-CZ" sz="1800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cs-CZ" altLang="cs-CZ" sz="1800"/>
              <a:t> jednotlivá řešení mají různé náklady, samy generují různá další omezení a trade-offs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013670D1-9EC8-4E46-8F18-D8E1AB5D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FF9690E-E535-4ABA-8D8F-FC3DBA989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924175"/>
            <a:ext cx="532923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i="1" u="sng">
                <a:solidFill>
                  <a:srgbClr val="FF3300"/>
                </a:solidFill>
              </a:rPr>
              <a:t>r-stratégové		 K-stratégové	</a:t>
            </a:r>
            <a:endParaRPr lang="cs-CZ" altLang="cs-CZ" sz="1800" u="sng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/>
              <a:t>- dospívají rychle		  - dospívají pomalu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/>
              <a:t>- žijí krátce		  - žijí dlouho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/>
              <a:t>- velká investice 	           	  - malá investice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/>
              <a:t>   do reprodukce 		    do reprodukce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/>
              <a:t>- hodně malých mláďat	  - málo velkých mláďat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i="1" u="sng">
                <a:solidFill>
                  <a:srgbClr val="FF3300"/>
                </a:solidFill>
              </a:rPr>
              <a:t>fast 		      	  slow 	</a:t>
            </a:r>
            <a:r>
              <a:rPr lang="cs-CZ" altLang="cs-CZ" sz="2800" i="1" u="sng">
                <a:solidFill>
                  <a:srgbClr val="FF3300"/>
                </a:solidFill>
              </a:rPr>
              <a:t>	         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3C287F72-A006-4152-8538-D1C6DB201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908050"/>
            <a:ext cx="38131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C3300"/>
                </a:solidFill>
              </a:rPr>
              <a:t>Prediktabilní prostředí</a:t>
            </a:r>
            <a:r>
              <a:rPr lang="cs-CZ" altLang="cs-CZ" sz="1800"/>
              <a:t> </a:t>
            </a:r>
            <a:r>
              <a:rPr lang="cs-CZ" altLang="cs-CZ" sz="1800">
                <a:cs typeface="Arial" panose="020B0604020202020204" pitchFamily="34" charset="0"/>
              </a:rPr>
              <a:t>→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konkurence o zdroje </a:t>
            </a:r>
            <a:r>
              <a:rPr lang="cs-CZ" altLang="cs-CZ" sz="1800"/>
              <a:t>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mladý jedinec má malou šanci dožít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→ </a:t>
            </a:r>
            <a:r>
              <a:rPr lang="cs-CZ" altLang="cs-CZ" sz="1800">
                <a:solidFill>
                  <a:srgbClr val="FF0000"/>
                </a:solidFill>
              </a:rPr>
              <a:t>kvalita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211F9FA1-0741-4608-A490-210CB9B4A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43211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C3300"/>
                </a:solidFill>
              </a:rPr>
              <a:t>Variabilní, neprediktabilní prostředí</a:t>
            </a:r>
            <a:r>
              <a:rPr lang="cs-CZ" altLang="cs-CZ" sz="1800"/>
              <a:t> </a:t>
            </a:r>
            <a:r>
              <a:rPr lang="cs-CZ" altLang="cs-CZ" sz="1800">
                <a:cs typeface="Arial" panose="020B0604020202020204" pitchFamily="34" charset="0"/>
              </a:rPr>
              <a:t>→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malá konkurence v období růstu populace, pak neočekávatelné změny</a:t>
            </a:r>
            <a:r>
              <a:rPr lang="cs-CZ" altLang="cs-CZ" sz="1800"/>
              <a:t>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stochastická mortalita → </a:t>
            </a:r>
            <a:r>
              <a:rPr lang="cs-CZ" altLang="cs-CZ" sz="1800">
                <a:solidFill>
                  <a:srgbClr val="FF0000"/>
                </a:solidFill>
              </a:rPr>
              <a:t>kvantita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73BE7DC7-45D1-4B9F-833C-709BB0FFC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35290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rgbClr val="CC3300"/>
                </a:solidFill>
              </a:rPr>
              <a:t>relativ</a:t>
            </a:r>
            <a:r>
              <a:rPr lang="cs-CZ" altLang="cs-CZ" sz="1800">
                <a:solidFill>
                  <a:srgbClr val="CC3300"/>
                </a:solidFill>
              </a:rPr>
              <a:t>ně </a:t>
            </a:r>
            <a:r>
              <a:rPr lang="cs-CZ" altLang="cs-CZ" sz="1800" u="sng">
                <a:solidFill>
                  <a:srgbClr val="CC3300"/>
                </a:solidFill>
              </a:rPr>
              <a:t>nízká</a:t>
            </a:r>
            <a:r>
              <a:rPr lang="cs-CZ" altLang="cs-CZ" sz="1800">
                <a:solidFill>
                  <a:srgbClr val="CC3300"/>
                </a:solidFill>
              </a:rPr>
              <a:t> </a:t>
            </a:r>
            <a:r>
              <a:rPr lang="en-US" altLang="cs-CZ" sz="1800">
                <a:solidFill>
                  <a:srgbClr val="CC3300"/>
                </a:solidFill>
              </a:rPr>
              <a:t>m</a:t>
            </a:r>
            <a:r>
              <a:rPr lang="cs-CZ" altLang="cs-CZ" sz="1800">
                <a:solidFill>
                  <a:srgbClr val="CC3300"/>
                </a:solidFill>
              </a:rPr>
              <a:t>ortalita mláďat oproti</a:t>
            </a:r>
            <a:r>
              <a:rPr lang="en-US" altLang="cs-CZ" sz="1800">
                <a:solidFill>
                  <a:srgbClr val="CC3300"/>
                </a:solidFill>
              </a:rPr>
              <a:t> mortalit</a:t>
            </a:r>
            <a:r>
              <a:rPr lang="cs-CZ" altLang="cs-CZ" sz="1800">
                <a:solidFill>
                  <a:srgbClr val="CC3300"/>
                </a:solidFill>
              </a:rPr>
              <a:t>ě</a:t>
            </a:r>
            <a:r>
              <a:rPr lang="en-US" altLang="cs-CZ" sz="1800">
                <a:solidFill>
                  <a:srgbClr val="CC3300"/>
                </a:solidFill>
              </a:rPr>
              <a:t> dosp</a:t>
            </a:r>
            <a:r>
              <a:rPr lang="cs-CZ" altLang="cs-CZ" sz="1800">
                <a:solidFill>
                  <a:srgbClr val="CC3300"/>
                </a:solidFill>
              </a:rPr>
              <a:t>ělců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738FE09D-22D7-4EE5-9420-9679CA9A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6021388"/>
            <a:ext cx="3529012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>
                <a:solidFill>
                  <a:srgbClr val="CC3300"/>
                </a:solidFill>
              </a:rPr>
              <a:t>relativ</a:t>
            </a:r>
            <a:r>
              <a:rPr lang="cs-CZ" altLang="cs-CZ" sz="1800">
                <a:solidFill>
                  <a:srgbClr val="CC3300"/>
                </a:solidFill>
              </a:rPr>
              <a:t>ně </a:t>
            </a:r>
            <a:r>
              <a:rPr lang="cs-CZ" altLang="cs-CZ" sz="1800" u="sng">
                <a:solidFill>
                  <a:srgbClr val="CC3300"/>
                </a:solidFill>
              </a:rPr>
              <a:t>vysoká</a:t>
            </a:r>
            <a:r>
              <a:rPr lang="cs-CZ" altLang="cs-CZ" sz="1800">
                <a:solidFill>
                  <a:srgbClr val="CC3300"/>
                </a:solidFill>
              </a:rPr>
              <a:t> </a:t>
            </a:r>
            <a:r>
              <a:rPr lang="en-US" altLang="cs-CZ" sz="1800">
                <a:solidFill>
                  <a:srgbClr val="CC3300"/>
                </a:solidFill>
              </a:rPr>
              <a:t>m</a:t>
            </a:r>
            <a:r>
              <a:rPr lang="cs-CZ" altLang="cs-CZ" sz="1800">
                <a:solidFill>
                  <a:srgbClr val="CC3300"/>
                </a:solidFill>
              </a:rPr>
              <a:t>ortalita mláďat oproti</a:t>
            </a:r>
            <a:r>
              <a:rPr lang="en-US" altLang="cs-CZ" sz="1800">
                <a:solidFill>
                  <a:srgbClr val="CC3300"/>
                </a:solidFill>
              </a:rPr>
              <a:t> mortalit</a:t>
            </a:r>
            <a:r>
              <a:rPr lang="cs-CZ" altLang="cs-CZ" sz="1800">
                <a:solidFill>
                  <a:srgbClr val="CC3300"/>
                </a:solidFill>
              </a:rPr>
              <a:t>ě</a:t>
            </a:r>
            <a:r>
              <a:rPr lang="en-US" altLang="cs-CZ" sz="1800">
                <a:solidFill>
                  <a:srgbClr val="CC3300"/>
                </a:solidFill>
              </a:rPr>
              <a:t> dosp</a:t>
            </a:r>
            <a:r>
              <a:rPr lang="cs-CZ" altLang="cs-CZ" sz="1800">
                <a:solidFill>
                  <a:srgbClr val="CC3300"/>
                </a:solidFill>
              </a:rPr>
              <a:t>ělců</a:t>
            </a:r>
          </a:p>
        </p:txBody>
      </p:sp>
      <p:sp>
        <p:nvSpPr>
          <p:cNvPr id="32776" name="AutoShape 8">
            <a:extLst>
              <a:ext uri="{FF2B5EF4-FFF2-40B4-BE49-F238E27FC236}">
                <a16:creationId xmlns:a16="http://schemas.microsoft.com/office/drawing/2014/main" id="{0090C0CB-15D1-4C59-A2F7-5DDEB737A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205038"/>
            <a:ext cx="287337" cy="647700"/>
          </a:xfrm>
          <a:prstGeom prst="down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7" name="AutoShape 9">
            <a:extLst>
              <a:ext uri="{FF2B5EF4-FFF2-40B4-BE49-F238E27FC236}">
                <a16:creationId xmlns:a16="http://schemas.microsoft.com/office/drawing/2014/main" id="{BAB4D94F-E836-4E26-9BF0-2926D8F89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205038"/>
            <a:ext cx="287338" cy="647700"/>
          </a:xfrm>
          <a:prstGeom prst="downArrow">
            <a:avLst>
              <a:gd name="adj1" fmla="val 50000"/>
              <a:gd name="adj2" fmla="val 56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8" name="AutoShape 10">
            <a:extLst>
              <a:ext uri="{FF2B5EF4-FFF2-40B4-BE49-F238E27FC236}">
                <a16:creationId xmlns:a16="http://schemas.microsoft.com/office/drawing/2014/main" id="{CE86B4CC-ED10-42BC-9882-287FBFCBF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300663"/>
            <a:ext cx="287337" cy="649287"/>
          </a:xfrm>
          <a:prstGeom prst="upArrow">
            <a:avLst>
              <a:gd name="adj1" fmla="val 50000"/>
              <a:gd name="adj2" fmla="val 564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9" name="AutoShape 11">
            <a:extLst>
              <a:ext uri="{FF2B5EF4-FFF2-40B4-BE49-F238E27FC236}">
                <a16:creationId xmlns:a16="http://schemas.microsoft.com/office/drawing/2014/main" id="{26E5F946-83B2-4637-BF02-71D0ADAF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300663"/>
            <a:ext cx="287338" cy="649287"/>
          </a:xfrm>
          <a:prstGeom prst="upArrow">
            <a:avLst>
              <a:gd name="adj1" fmla="val 50000"/>
              <a:gd name="adj2" fmla="val 564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4" grpId="0" animBg="1"/>
      <p:bldP spid="32774" grpId="1" animBg="1"/>
      <p:bldP spid="32775" grpId="0" animBg="1"/>
      <p:bldP spid="32776" grpId="0" animBg="1"/>
      <p:bldP spid="32777" grpId="0" animBg="1"/>
      <p:bldP spid="32778" grpId="0" animBg="1"/>
      <p:bldP spid="32778" grpId="1" animBg="1"/>
      <p:bldP spid="327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BFB6AF31-D74B-4A42-8A10-9AFB5A6CB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810D1749-EE39-490B-A816-6E4E33D27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784225"/>
            <a:ext cx="650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CC3300"/>
                </a:solidFill>
              </a:rPr>
              <a:t>Odlišná populační dynamika druhů z fast a slow konců spektra</a:t>
            </a:r>
            <a:endParaRPr lang="en-US" altLang="cs-CZ" sz="1800" u="sng">
              <a:solidFill>
                <a:srgbClr val="CC3300"/>
              </a:solidFill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72DF676-9ECA-4DE4-8DAE-84BD0A18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33513"/>
            <a:ext cx="3744912" cy="212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8456F919-93B2-4DEF-AF77-7378B21BF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60488"/>
            <a:ext cx="3673475" cy="206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2E335097-C8A3-4F42-8C8F-166728C88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1144588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</a:rPr>
              <a:t>FAST</a:t>
            </a:r>
            <a:endParaRPr lang="en-US" altLang="cs-CZ" sz="1800" b="1">
              <a:solidFill>
                <a:srgbClr val="CC3300"/>
              </a:solidFill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9327A7B4-59B9-4EBD-8A10-8995AEF8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112553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CC3300"/>
                </a:solidFill>
              </a:rPr>
              <a:t>SLOW</a:t>
            </a:r>
            <a:endParaRPr lang="en-US" altLang="cs-CZ" sz="1800" b="1">
              <a:solidFill>
                <a:srgbClr val="CC3300"/>
              </a:solidFill>
            </a:endParaRP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91B0CE5C-7644-4C6F-81A6-93EB99D6A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76613"/>
            <a:ext cx="496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800"/>
              <a:t>velikost populace odráží dobu od posledního propadu a rychlost růstu populace</a:t>
            </a: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BB55D0B4-48FB-4E3A-B3C8-2AC3E2786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376613"/>
            <a:ext cx="3097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velikost populace odráží množství limitujícího zdroje</a:t>
            </a:r>
            <a:endParaRPr lang="en-US" altLang="cs-CZ" sz="1800"/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D0528B92-3C57-4970-A97C-07184B5D8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65151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600" i="1">
                <a:solidFill>
                  <a:srgbClr val="FFFF00"/>
                </a:solidFill>
              </a:rPr>
              <a:t>Parus major</a:t>
            </a:r>
            <a:endParaRPr lang="cs-CZ" altLang="cs-CZ" sz="1600" i="1">
              <a:solidFill>
                <a:srgbClr val="FFFF00"/>
              </a:solidFill>
              <a:latin typeface="Arial Unicode MS" pitchFamily="34" charset="-128"/>
            </a:endParaRPr>
          </a:p>
        </p:txBody>
      </p:sp>
      <p:pic>
        <p:nvPicPr>
          <p:cNvPr id="34827" name="Picture 11" descr="accipiter_nisus04-400">
            <a:hlinkClick r:id="rId5"/>
            <a:extLst>
              <a:ext uri="{FF2B5EF4-FFF2-40B4-BE49-F238E27FC236}">
                <a16:creationId xmlns:a16="http://schemas.microsoft.com/office/drawing/2014/main" id="{6C696D00-8E40-4D1E-93B0-F22E4EEF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903788"/>
            <a:ext cx="1674812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Text Box 12">
            <a:extLst>
              <a:ext uri="{FF2B5EF4-FFF2-40B4-BE49-F238E27FC236}">
                <a16:creationId xmlns:a16="http://schemas.microsoft.com/office/drawing/2014/main" id="{940BABE9-9D93-44C7-BC69-E694115E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486525"/>
            <a:ext cx="1554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1600" i="1">
                <a:solidFill>
                  <a:srgbClr val="FFFF00"/>
                </a:solidFill>
                <a:latin typeface="Arial Unicode MS" pitchFamily="34" charset="-128"/>
              </a:rPr>
              <a:t>Accipiter nisus</a:t>
            </a:r>
          </a:p>
        </p:txBody>
      </p:sp>
      <p:pic>
        <p:nvPicPr>
          <p:cNvPr id="34829" name="Picture 13">
            <a:extLst>
              <a:ext uri="{FF2B5EF4-FFF2-40B4-BE49-F238E27FC236}">
                <a16:creationId xmlns:a16="http://schemas.microsoft.com/office/drawing/2014/main" id="{363629EC-C733-452C-A878-D22D9349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79963"/>
            <a:ext cx="2984500" cy="197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0" name="Picture 14">
            <a:extLst>
              <a:ext uri="{FF2B5EF4-FFF2-40B4-BE49-F238E27FC236}">
                <a16:creationId xmlns:a16="http://schemas.microsoft.com/office/drawing/2014/main" id="{D77956D3-8235-407D-BE6C-EF719B2C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29464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1" name="Picture 15" descr="greattit_nb180_tcm3-76107">
            <a:extLst>
              <a:ext uri="{FF2B5EF4-FFF2-40B4-BE49-F238E27FC236}">
                <a16:creationId xmlns:a16="http://schemas.microsoft.com/office/drawing/2014/main" id="{AF23D7D4-3FD8-46A4-9DCC-413557540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3763"/>
            <a:ext cx="1430338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  <p:bldP spid="34826" grpId="0"/>
      <p:bldP spid="348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5240F5B-D9FD-4B02-8045-D2756EC33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DE4913FE-0468-48C5-9F15-6BA21121D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784225"/>
            <a:ext cx="347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CC3300"/>
                </a:solidFill>
              </a:rPr>
              <a:t>Úloha vnější mortality (predace) </a:t>
            </a:r>
            <a:endParaRPr lang="en-US" altLang="cs-CZ" sz="1800" u="sng">
              <a:solidFill>
                <a:srgbClr val="CC3300"/>
              </a:solidFill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6EB862E-D308-4FA9-8304-2D6D842BC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7129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Poecilia reticulata</a:t>
            </a:r>
            <a:r>
              <a:rPr lang="cs-CZ" altLang="cs-CZ" sz="1800"/>
              <a:t> na Trinidadu (Reznick a spol.)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Mezipopulační rozdíly v predaci: 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F7F7935D-AE95-4052-8957-D07DFE729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0"/>
            <a:ext cx="1731962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D532BD46-0B53-4FA1-BA43-8FBDFFE8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r="25150"/>
          <a:stretch>
            <a:fillRect/>
          </a:stretch>
        </p:blipFill>
        <p:spPr bwMode="auto">
          <a:xfrm>
            <a:off x="2843213" y="2708275"/>
            <a:ext cx="2774950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1905D05F-55C9-4CB0-8096-B4E9B80EE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22971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vysoká</a:t>
            </a:r>
            <a:endParaRPr lang="en-US" altLang="cs-CZ" sz="1800"/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338DF386-136A-4DC2-8982-4CC9D3F3B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2297113"/>
            <a:ext cx="73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nízká</a:t>
            </a:r>
            <a:endParaRPr lang="en-US" altLang="cs-CZ" sz="1800"/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B24A30A3-5338-40C8-9143-E632F703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655888"/>
            <a:ext cx="23241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velikost a věk při dospívání </a:t>
            </a:r>
            <a:r>
              <a:rPr lang="cs-CZ" altLang="cs-CZ" sz="1800">
                <a:solidFill>
                  <a:srgbClr val="FF0000"/>
                </a:solidFill>
                <a:cs typeface="Arial" panose="020B0604020202020204" pitchFamily="34" charset="0"/>
              </a:rPr>
              <a:t>↓</a:t>
            </a:r>
            <a:endParaRPr lang="cs-CZ" altLang="cs-CZ" sz="1800" b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relativní hmotnost vrhu </a:t>
            </a:r>
            <a:r>
              <a:rPr lang="cs-CZ" altLang="cs-CZ" sz="1800" b="1">
                <a:solidFill>
                  <a:srgbClr val="FF0000"/>
                </a:solidFill>
                <a:cs typeface="Arial" panose="020B0604020202020204" pitchFamily="34" charset="0"/>
              </a:rPr>
              <a:t>↑</a:t>
            </a:r>
            <a:endParaRPr lang="cs-CZ" altLang="cs-CZ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interval mezi porody </a:t>
            </a:r>
            <a:r>
              <a:rPr lang="cs-CZ" altLang="cs-CZ" sz="1800">
                <a:solidFill>
                  <a:srgbClr val="FF0000"/>
                </a:solidFill>
              </a:rPr>
              <a:t>↓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počet mláďat ve vrhu </a:t>
            </a:r>
            <a:r>
              <a:rPr lang="cs-CZ" altLang="cs-CZ" sz="1800" b="1">
                <a:solidFill>
                  <a:srgbClr val="FF0000"/>
                </a:solidFill>
              </a:rPr>
              <a:t>↑</a:t>
            </a:r>
            <a:endParaRPr lang="en-US" altLang="cs-CZ" sz="1800" b="1">
              <a:solidFill>
                <a:srgbClr val="FF0000"/>
              </a:solidFill>
            </a:endParaRP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5957B7EF-B4AC-4EF2-AE43-6440A4723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708275"/>
            <a:ext cx="23241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velikost a věk při dospívání </a:t>
            </a:r>
            <a:r>
              <a:rPr lang="cs-CZ" altLang="cs-CZ" sz="1800" b="1">
                <a:solidFill>
                  <a:srgbClr val="FF0000"/>
                </a:solidFill>
              </a:rPr>
              <a:t>↑</a:t>
            </a:r>
            <a:endParaRPr lang="cs-CZ" altLang="cs-CZ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relativní hmotnost vrhu </a:t>
            </a:r>
            <a:r>
              <a:rPr lang="cs-CZ" altLang="cs-CZ" sz="1800">
                <a:solidFill>
                  <a:srgbClr val="FF0000"/>
                </a:solidFill>
              </a:rPr>
              <a:t>↓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interval mezi porody </a:t>
            </a:r>
            <a:r>
              <a:rPr lang="cs-CZ" altLang="cs-CZ" sz="1800" b="1">
                <a:solidFill>
                  <a:srgbClr val="FF0000"/>
                </a:solidFill>
              </a:rPr>
              <a:t>↑</a:t>
            </a:r>
            <a:endParaRPr lang="cs-CZ" altLang="cs-CZ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počet mláďat ve vrhu </a:t>
            </a:r>
            <a:r>
              <a:rPr lang="cs-CZ" altLang="cs-CZ" sz="1800">
                <a:solidFill>
                  <a:srgbClr val="FF0000"/>
                </a:solidFill>
              </a:rPr>
              <a:t>↓</a:t>
            </a:r>
            <a:endParaRPr lang="en-US" altLang="cs-CZ" sz="1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1" grpId="0"/>
      <p:bldP spid="338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vol66_Cody">
            <a:extLst>
              <a:ext uri="{FF2B5EF4-FFF2-40B4-BE49-F238E27FC236}">
                <a16:creationId xmlns:a16="http://schemas.microsoft.com/office/drawing/2014/main" id="{4581AED9-EB3E-4F96-99CA-FEAF9218D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125538"/>
            <a:ext cx="5027612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92B02F5A-DB0D-45F9-9775-67BC1A9ED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37B171F0-881A-47EC-9414-7BD89AA8B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620713"/>
            <a:ext cx="80025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CC3300"/>
                </a:solidFill>
              </a:rPr>
              <a:t>Latitudinální gradienty v life-histories </a:t>
            </a:r>
            <a:r>
              <a:rPr lang="cs-CZ" altLang="cs-CZ" sz="1800">
                <a:solidFill>
                  <a:srgbClr val="CC3300"/>
                </a:solidFill>
              </a:rPr>
              <a:t>– důsledek odlišné dostupnosti potravy,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CC3300"/>
                </a:solidFill>
              </a:rPr>
              <a:t>nebo míry predace hnízd?</a:t>
            </a:r>
            <a:endParaRPr lang="en-US" altLang="cs-CZ" sz="1800">
              <a:solidFill>
                <a:srgbClr val="CC3300"/>
              </a:solidFill>
            </a:endParaRPr>
          </a:p>
        </p:txBody>
      </p:sp>
      <p:graphicFrame>
        <p:nvGraphicFramePr>
          <p:cNvPr id="35845" name="Object 5">
            <a:extLst>
              <a:ext uri="{FF2B5EF4-FFF2-40B4-BE49-F238E27FC236}">
                <a16:creationId xmlns:a16="http://schemas.microsoft.com/office/drawing/2014/main" id="{0BE7C395-A757-4B59-969C-35456064C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37200" y="981075"/>
          <a:ext cx="3427413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9.0 Graph" r:id="rId4" imgW="5411419" imgH="4480560" progId="SigmaPlotGraphicObject.8">
                  <p:embed/>
                </p:oleObj>
              </mc:Choice>
              <mc:Fallback>
                <p:oleObj name="SPW 9.0 Graph" r:id="rId4" imgW="5411419" imgH="4480560" progId="SigmaPlotGraphicObjec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981075"/>
                        <a:ext cx="3427413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>
            <a:extLst>
              <a:ext uri="{FF2B5EF4-FFF2-40B4-BE49-F238E27FC236}">
                <a16:creationId xmlns:a16="http://schemas.microsoft.com/office/drawing/2014/main" id="{0201BE68-5777-428B-9A5C-A442F5D081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3088" y="3962400"/>
          <a:ext cx="3240087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9.0 Graph" r:id="rId6" imgW="5697626" imgH="4634179" progId="SigmaPlotGraphicObject.8">
                  <p:embed/>
                </p:oleObj>
              </mc:Choice>
              <mc:Fallback>
                <p:oleObj name="SPW 9.0 Graph" r:id="rId6" imgW="5697626" imgH="4634179" progId="SigmaPlotGraphicObjec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3962400"/>
                        <a:ext cx="3240087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>
            <a:extLst>
              <a:ext uri="{FF2B5EF4-FFF2-40B4-BE49-F238E27FC236}">
                <a16:creationId xmlns:a16="http://schemas.microsoft.com/office/drawing/2014/main" id="{D8827180-1E32-47AD-8E90-B2B12446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548438"/>
            <a:ext cx="1663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zeměpisná šířka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90166A50-8368-4C99-9511-169E2D5677C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15182" y="3259932"/>
            <a:ext cx="2182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počet vajec ve snůšce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D4CC5F15-5579-498D-8E44-2CAB0772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23794E75-E880-4DC6-AF84-D2D2E8BF2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92150"/>
            <a:ext cx="901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CC3300"/>
                </a:solidFill>
              </a:rPr>
              <a:t>Latitudinální gradienty v life-histories </a:t>
            </a:r>
            <a:r>
              <a:rPr lang="cs-CZ" altLang="cs-CZ" sz="1800">
                <a:solidFill>
                  <a:srgbClr val="CC3300"/>
                </a:solidFill>
              </a:rPr>
              <a:t>– důsledek množství potravy, přežívání dospělců?</a:t>
            </a:r>
            <a:endParaRPr lang="en-US" altLang="cs-CZ" sz="1800">
              <a:solidFill>
                <a:srgbClr val="CC3300"/>
              </a:solidFill>
            </a:endParaRPr>
          </a:p>
        </p:txBody>
      </p:sp>
      <p:pic>
        <p:nvPicPr>
          <p:cNvPr id="10244" name="Picture 4" descr="Sci00_Martinetal">
            <a:extLst>
              <a:ext uri="{FF2B5EF4-FFF2-40B4-BE49-F238E27FC236}">
                <a16:creationId xmlns:a16="http://schemas.microsoft.com/office/drawing/2014/main" id="{4DD8D4DA-F360-4FBD-A93F-63EED1F7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3535363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Oikos01_survSAfr">
            <a:extLst>
              <a:ext uri="{FF2B5EF4-FFF2-40B4-BE49-F238E27FC236}">
                <a16:creationId xmlns:a16="http://schemas.microsoft.com/office/drawing/2014/main" id="{F64E885C-03DC-40BD-8660-12274AF16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38300"/>
            <a:ext cx="4019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RSL02_MartinIncPar8">
            <a:extLst>
              <a:ext uri="{FF2B5EF4-FFF2-40B4-BE49-F238E27FC236}">
                <a16:creationId xmlns:a16="http://schemas.microsoft.com/office/drawing/2014/main" id="{EB84B2A5-5EB2-472D-AEEC-ED2D8310E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9225"/>
            <a:ext cx="35337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546B780A-6471-4301-ADE7-73262ED75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6026150" cy="366712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Kovariance mezi life-history znaky: pomalé a rychlé životy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37192E9A-1892-48A9-972D-C4C5EA74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784225"/>
            <a:ext cx="387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u="sng">
                <a:solidFill>
                  <a:srgbClr val="CC3300"/>
                </a:solidFill>
              </a:rPr>
              <a:t>Latitudinální gradienty v life-histories</a:t>
            </a:r>
            <a:endParaRPr lang="en-US" altLang="cs-CZ" sz="1800" u="sng">
              <a:solidFill>
                <a:srgbClr val="CC3300"/>
              </a:solidFill>
            </a:endParaRPr>
          </a:p>
        </p:txBody>
      </p:sp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408193C7-52FC-4D78-A201-53CB16F33D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3227388"/>
          <a:ext cx="4500562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9.0 Graph" r:id="rId4" imgW="5999378" imgH="4589374" progId="SigmaPlotGraphicObject.8">
                  <p:embed/>
                </p:oleObj>
              </mc:Choice>
              <mc:Fallback>
                <p:oleObj name="SPW 9.0 Graph" r:id="rId4" imgW="5999378" imgH="4589374" progId="SigmaPlotGraphicObjec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227388"/>
                        <a:ext cx="4500562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6">
            <a:extLst>
              <a:ext uri="{FF2B5EF4-FFF2-40B4-BE49-F238E27FC236}">
                <a16:creationId xmlns:a16="http://schemas.microsoft.com/office/drawing/2014/main" id="{D583EEC6-D5A9-4062-A330-44911990C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3" y="1289050"/>
            <a:ext cx="39814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</a:rPr>
              <a:t>Ale: čím je dána mortalita dospělců?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Ta je zpětně ovlivněna chováním a způsobem života!!!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Kauzalita není jednoduchá!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0a9ab65-4b18-446e-b44f-671f54ebbb6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0.8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0.9|0.5|0.3|0.3|0.4|0.4|0.5|140.7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6|3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5|0.4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1448</Words>
  <Application>Microsoft Office PowerPoint</Application>
  <PresentationFormat>Předvádění na obrazovce (4:3)</PresentationFormat>
  <Paragraphs>284</Paragraphs>
  <Slides>31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 Unicode MS</vt:lpstr>
      <vt:lpstr>Arial</vt:lpstr>
      <vt:lpstr>Times New Roman</vt:lpstr>
      <vt:lpstr>Výchozí návrh</vt:lpstr>
      <vt:lpstr>SPW 9.0 Graph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 Kratochvíl</dc:creator>
  <cp:lastModifiedBy>Kratochvíl Lukáš</cp:lastModifiedBy>
  <cp:revision>78</cp:revision>
  <dcterms:created xsi:type="dcterms:W3CDTF">2008-03-29T08:47:05Z</dcterms:created>
  <dcterms:modified xsi:type="dcterms:W3CDTF">2025-04-09T08:35:58Z</dcterms:modified>
</cp:coreProperties>
</file>