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9" r:id="rId18"/>
    <p:sldId id="278" r:id="rId19"/>
    <p:sldId id="273" r:id="rId20"/>
    <p:sldId id="274" r:id="rId21"/>
    <p:sldId id="280" r:id="rId22"/>
    <p:sldId id="275" r:id="rId23"/>
    <p:sldId id="276"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4D32E6-A50D-4D0A-8F60-84B9233A96EA}" v="22" dt="2025-10-25T05:21:21.3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briele Baratelli" userId="6e8db20e20592318" providerId="LiveId" clId="{B9CAD540-4D9B-4785-A4A5-208A2F64324D}"/>
    <pc:docChg chg="undo custSel addSld modSld">
      <pc:chgData name="Gabriele Baratelli" userId="6e8db20e20592318" providerId="LiveId" clId="{B9CAD540-4D9B-4785-A4A5-208A2F64324D}" dt="2025-10-25T05:21:53.612" v="232" actId="20577"/>
      <pc:docMkLst>
        <pc:docMk/>
      </pc:docMkLst>
      <pc:sldChg chg="modSp mod">
        <pc:chgData name="Gabriele Baratelli" userId="6e8db20e20592318" providerId="LiveId" clId="{B9CAD540-4D9B-4785-A4A5-208A2F64324D}" dt="2025-10-24T21:26:13.524" v="17" actId="20577"/>
        <pc:sldMkLst>
          <pc:docMk/>
          <pc:sldMk cId="1210938162" sldId="259"/>
        </pc:sldMkLst>
        <pc:spChg chg="mod">
          <ac:chgData name="Gabriele Baratelli" userId="6e8db20e20592318" providerId="LiveId" clId="{B9CAD540-4D9B-4785-A4A5-208A2F64324D}" dt="2025-10-24T21:26:13.524" v="17" actId="20577"/>
          <ac:spMkLst>
            <pc:docMk/>
            <pc:sldMk cId="1210938162" sldId="259"/>
            <ac:spMk id="3" creationId="{D53A47DB-6552-C1B5-2EB4-DAC9259A5D5D}"/>
          </ac:spMkLst>
        </pc:spChg>
      </pc:sldChg>
      <pc:sldChg chg="modSp">
        <pc:chgData name="Gabriele Baratelli" userId="6e8db20e20592318" providerId="LiveId" clId="{B9CAD540-4D9B-4785-A4A5-208A2F64324D}" dt="2025-10-22T15:13:00.820" v="5" actId="20577"/>
        <pc:sldMkLst>
          <pc:docMk/>
          <pc:sldMk cId="2520869649" sldId="264"/>
        </pc:sldMkLst>
        <pc:spChg chg="mod">
          <ac:chgData name="Gabriele Baratelli" userId="6e8db20e20592318" providerId="LiveId" clId="{B9CAD540-4D9B-4785-A4A5-208A2F64324D}" dt="2025-10-22T15:13:00.820" v="5" actId="20577"/>
          <ac:spMkLst>
            <pc:docMk/>
            <pc:sldMk cId="2520869649" sldId="264"/>
            <ac:spMk id="3" creationId="{44B3819D-0005-AAE3-64E1-8A35501B1EBE}"/>
          </ac:spMkLst>
        </pc:spChg>
      </pc:sldChg>
      <pc:sldChg chg="modSp mod">
        <pc:chgData name="Gabriele Baratelli" userId="6e8db20e20592318" providerId="LiveId" clId="{B9CAD540-4D9B-4785-A4A5-208A2F64324D}" dt="2025-10-25T04:43:50.956" v="209" actId="20577"/>
        <pc:sldMkLst>
          <pc:docMk/>
          <pc:sldMk cId="2564856650" sldId="265"/>
        </pc:sldMkLst>
        <pc:spChg chg="mod">
          <ac:chgData name="Gabriele Baratelli" userId="6e8db20e20592318" providerId="LiveId" clId="{B9CAD540-4D9B-4785-A4A5-208A2F64324D}" dt="2025-10-25T04:43:50.956" v="209" actId="20577"/>
          <ac:spMkLst>
            <pc:docMk/>
            <pc:sldMk cId="2564856650" sldId="265"/>
            <ac:spMk id="3" creationId="{6859A76D-59A5-1332-85D4-464607CCC540}"/>
          </ac:spMkLst>
        </pc:spChg>
      </pc:sldChg>
      <pc:sldChg chg="modSp mod">
        <pc:chgData name="Gabriele Baratelli" userId="6e8db20e20592318" providerId="LiveId" clId="{B9CAD540-4D9B-4785-A4A5-208A2F64324D}" dt="2025-10-24T21:29:12.794" v="34" actId="20577"/>
        <pc:sldMkLst>
          <pc:docMk/>
          <pc:sldMk cId="2034663854" sldId="266"/>
        </pc:sldMkLst>
        <pc:spChg chg="mod">
          <ac:chgData name="Gabriele Baratelli" userId="6e8db20e20592318" providerId="LiveId" clId="{B9CAD540-4D9B-4785-A4A5-208A2F64324D}" dt="2025-10-24T21:29:12.794" v="34" actId="20577"/>
          <ac:spMkLst>
            <pc:docMk/>
            <pc:sldMk cId="2034663854" sldId="266"/>
            <ac:spMk id="3" creationId="{61B5DCDF-82C8-4707-3EF8-2FBC4C365EEC}"/>
          </ac:spMkLst>
        </pc:spChg>
      </pc:sldChg>
      <pc:sldChg chg="modSp">
        <pc:chgData name="Gabriele Baratelli" userId="6e8db20e20592318" providerId="LiveId" clId="{B9CAD540-4D9B-4785-A4A5-208A2F64324D}" dt="2025-10-24T21:30:04.456" v="35" actId="20577"/>
        <pc:sldMkLst>
          <pc:docMk/>
          <pc:sldMk cId="1022616482" sldId="269"/>
        </pc:sldMkLst>
        <pc:spChg chg="mod">
          <ac:chgData name="Gabriele Baratelli" userId="6e8db20e20592318" providerId="LiveId" clId="{B9CAD540-4D9B-4785-A4A5-208A2F64324D}" dt="2025-10-24T21:30:04.456" v="35" actId="20577"/>
          <ac:spMkLst>
            <pc:docMk/>
            <pc:sldMk cId="1022616482" sldId="269"/>
            <ac:spMk id="3" creationId="{83994D93-A5D9-E68C-A25B-E13F05083616}"/>
          </ac:spMkLst>
        </pc:spChg>
      </pc:sldChg>
      <pc:sldChg chg="modSp modAnim">
        <pc:chgData name="Gabriele Baratelli" userId="6e8db20e20592318" providerId="LiveId" clId="{B9CAD540-4D9B-4785-A4A5-208A2F64324D}" dt="2025-10-24T21:34:28.180" v="40" actId="5793"/>
        <pc:sldMkLst>
          <pc:docMk/>
          <pc:sldMk cId="849897287" sldId="271"/>
        </pc:sldMkLst>
        <pc:spChg chg="mod">
          <ac:chgData name="Gabriele Baratelli" userId="6e8db20e20592318" providerId="LiveId" clId="{B9CAD540-4D9B-4785-A4A5-208A2F64324D}" dt="2025-10-24T21:34:28.180" v="40" actId="5793"/>
          <ac:spMkLst>
            <pc:docMk/>
            <pc:sldMk cId="849897287" sldId="271"/>
            <ac:spMk id="3" creationId="{180E49F0-74FF-A523-8AA6-5056492433DE}"/>
          </ac:spMkLst>
        </pc:spChg>
      </pc:sldChg>
      <pc:sldChg chg="modSp mod">
        <pc:chgData name="Gabriele Baratelli" userId="6e8db20e20592318" providerId="LiveId" clId="{B9CAD540-4D9B-4785-A4A5-208A2F64324D}" dt="2025-10-24T21:37:32.698" v="62" actId="20577"/>
        <pc:sldMkLst>
          <pc:docMk/>
          <pc:sldMk cId="1217802540" sldId="274"/>
        </pc:sldMkLst>
        <pc:spChg chg="mod">
          <ac:chgData name="Gabriele Baratelli" userId="6e8db20e20592318" providerId="LiveId" clId="{B9CAD540-4D9B-4785-A4A5-208A2F64324D}" dt="2025-10-24T21:37:32.698" v="62" actId="20577"/>
          <ac:spMkLst>
            <pc:docMk/>
            <pc:sldMk cId="1217802540" sldId="274"/>
            <ac:spMk id="3" creationId="{99BB1DD0-496F-85F5-6C41-CF8838398D93}"/>
          </ac:spMkLst>
        </pc:spChg>
      </pc:sldChg>
      <pc:sldChg chg="modSp modAnim">
        <pc:chgData name="Gabriele Baratelli" userId="6e8db20e20592318" providerId="LiveId" clId="{B9CAD540-4D9B-4785-A4A5-208A2F64324D}" dt="2025-10-24T21:37:57.123" v="66" actId="6549"/>
        <pc:sldMkLst>
          <pc:docMk/>
          <pc:sldMk cId="1903802859" sldId="275"/>
        </pc:sldMkLst>
        <pc:spChg chg="mod">
          <ac:chgData name="Gabriele Baratelli" userId="6e8db20e20592318" providerId="LiveId" clId="{B9CAD540-4D9B-4785-A4A5-208A2F64324D}" dt="2025-10-24T21:37:57.123" v="66" actId="6549"/>
          <ac:spMkLst>
            <pc:docMk/>
            <pc:sldMk cId="1903802859" sldId="275"/>
            <ac:spMk id="3" creationId="{9FFB6FEB-B1E9-297B-5886-49754BA24AE6}"/>
          </ac:spMkLst>
        </pc:spChg>
      </pc:sldChg>
      <pc:sldChg chg="modSp">
        <pc:chgData name="Gabriele Baratelli" userId="6e8db20e20592318" providerId="LiveId" clId="{B9CAD540-4D9B-4785-A4A5-208A2F64324D}" dt="2025-10-24T21:38:19.345" v="67" actId="20577"/>
        <pc:sldMkLst>
          <pc:docMk/>
          <pc:sldMk cId="2116528634" sldId="276"/>
        </pc:sldMkLst>
        <pc:spChg chg="mod">
          <ac:chgData name="Gabriele Baratelli" userId="6e8db20e20592318" providerId="LiveId" clId="{B9CAD540-4D9B-4785-A4A5-208A2F64324D}" dt="2025-10-24T21:38:19.345" v="67" actId="20577"/>
          <ac:spMkLst>
            <pc:docMk/>
            <pc:sldMk cId="2116528634" sldId="276"/>
            <ac:spMk id="3" creationId="{8598F9FA-EA56-6615-A43D-33147BBDD81E}"/>
          </ac:spMkLst>
        </pc:spChg>
      </pc:sldChg>
      <pc:sldChg chg="modSp mod">
        <pc:chgData name="Gabriele Baratelli" userId="6e8db20e20592318" providerId="LiveId" clId="{B9CAD540-4D9B-4785-A4A5-208A2F64324D}" dt="2025-10-24T21:44:38.345" v="208" actId="20577"/>
        <pc:sldMkLst>
          <pc:docMk/>
          <pc:sldMk cId="1040985352" sldId="277"/>
        </pc:sldMkLst>
        <pc:spChg chg="mod">
          <ac:chgData name="Gabriele Baratelli" userId="6e8db20e20592318" providerId="LiveId" clId="{B9CAD540-4D9B-4785-A4A5-208A2F64324D}" dt="2025-10-24T21:44:38.345" v="208" actId="20577"/>
          <ac:spMkLst>
            <pc:docMk/>
            <pc:sldMk cId="1040985352" sldId="277"/>
            <ac:spMk id="3" creationId="{4BDEE5D2-F75D-EE90-F524-EF21956C96EB}"/>
          </ac:spMkLst>
        </pc:spChg>
      </pc:sldChg>
      <pc:sldChg chg="modSp new mod">
        <pc:chgData name="Gabriele Baratelli" userId="6e8db20e20592318" providerId="LiveId" clId="{B9CAD540-4D9B-4785-A4A5-208A2F64324D}" dt="2025-10-25T05:08:16.694" v="212" actId="20577"/>
        <pc:sldMkLst>
          <pc:docMk/>
          <pc:sldMk cId="4292050670" sldId="279"/>
        </pc:sldMkLst>
        <pc:spChg chg="mod">
          <ac:chgData name="Gabriele Baratelli" userId="6e8db20e20592318" providerId="LiveId" clId="{B9CAD540-4D9B-4785-A4A5-208A2F64324D}" dt="2025-10-25T05:08:16.694" v="212" actId="20577"/>
          <ac:spMkLst>
            <pc:docMk/>
            <pc:sldMk cId="4292050670" sldId="279"/>
            <ac:spMk id="3" creationId="{E28DBC83-64DA-FAA1-06A9-A156A87F1BFA}"/>
          </ac:spMkLst>
        </pc:spChg>
      </pc:sldChg>
      <pc:sldChg chg="modSp new mod">
        <pc:chgData name="Gabriele Baratelli" userId="6e8db20e20592318" providerId="LiveId" clId="{B9CAD540-4D9B-4785-A4A5-208A2F64324D}" dt="2025-10-25T05:21:53.612" v="232" actId="20577"/>
        <pc:sldMkLst>
          <pc:docMk/>
          <pc:sldMk cId="1245030388" sldId="280"/>
        </pc:sldMkLst>
        <pc:spChg chg="mod">
          <ac:chgData name="Gabriele Baratelli" userId="6e8db20e20592318" providerId="LiveId" clId="{B9CAD540-4D9B-4785-A4A5-208A2F64324D}" dt="2025-10-25T05:21:53.612" v="232" actId="20577"/>
          <ac:spMkLst>
            <pc:docMk/>
            <pc:sldMk cId="1245030388" sldId="280"/>
            <ac:spMk id="3" creationId="{AE3D43EF-04CA-283C-8C2F-C6CAAEE3BDC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it-IT"/>
              <a:t>Fare clic per modificare lo stile del titolo dello schema</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10/25/2025</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‹N›</a:t>
            </a:fld>
            <a:endParaRPr lang="en-US" dirty="0"/>
          </a:p>
        </p:txBody>
      </p:sp>
    </p:spTree>
    <p:extLst>
      <p:ext uri="{BB962C8B-B14F-4D97-AF65-F5344CB8AC3E}">
        <p14:creationId xmlns:p14="http://schemas.microsoft.com/office/powerpoint/2010/main" val="3607785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10/25/2025</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42538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10/25/2025</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3382313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it-IT"/>
              <a:t>Fare clic per modificare lo stile del titolo dello schema</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10/25/2025</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1787504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it-IT"/>
              <a:t>Fare clic per modificare lo stile del titolo dello schema</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10/25/2025</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472547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it-IT"/>
              <a:t>Fare clic per modificare lo stile del titolo dello schema</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10/25/2025</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3498943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it-IT"/>
              <a:t>Fare clic per modificare lo stile del titolo dello schema</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10/25/2025</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311577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it-IT"/>
              <a:t>Fare clic per modificare lo stile del titolo dello schema</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10/25/2025</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527950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10/25/2025</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2712640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10/25/2025</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3900836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10/25/2025</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‹N›</a:t>
            </a:fld>
            <a:endParaRPr lang="en-US"/>
          </a:p>
        </p:txBody>
      </p:sp>
    </p:spTree>
    <p:extLst>
      <p:ext uri="{BB962C8B-B14F-4D97-AF65-F5344CB8AC3E}">
        <p14:creationId xmlns:p14="http://schemas.microsoft.com/office/powerpoint/2010/main" val="342936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10/25/2025</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‹N›</a:t>
            </a:fld>
            <a:endParaRPr lang="en-US"/>
          </a:p>
        </p:txBody>
      </p:sp>
    </p:spTree>
    <p:extLst>
      <p:ext uri="{BB962C8B-B14F-4D97-AF65-F5344CB8AC3E}">
        <p14:creationId xmlns:p14="http://schemas.microsoft.com/office/powerpoint/2010/main" val="195661801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272">
          <p15:clr>
            <a:srgbClr val="F26B43"/>
          </p15:clr>
        </p15:guide>
        <p15:guide id="4" pos="3408">
          <p15:clr>
            <a:srgbClr val="F26B43"/>
          </p15:clr>
        </p15:guide>
        <p15:guide id="5" orient="horz" pos="432">
          <p15:clr>
            <a:srgbClr val="F26B43"/>
          </p15:clr>
        </p15:guide>
        <p15:guide id="6" pos="3000">
          <p15:clr>
            <a:srgbClr val="F26B43"/>
          </p15:clr>
        </p15:guide>
        <p15:guide id="7" pos="2568">
          <p15:clr>
            <a:srgbClr val="F26B43"/>
          </p15:clr>
        </p15:guide>
        <p15:guide id="8" pos="2136">
          <p15:clr>
            <a:srgbClr val="F26B43"/>
          </p15:clr>
        </p15:guide>
        <p15:guide id="9" pos="432">
          <p15:clr>
            <a:srgbClr val="F26B43"/>
          </p15:clr>
        </p15:guide>
        <p15:guide id="10" pos="864">
          <p15:clr>
            <a:srgbClr val="F26B43"/>
          </p15:clr>
        </p15:guide>
        <p15:guide id="11" pos="1296">
          <p15:clr>
            <a:srgbClr val="F26B43"/>
          </p15:clr>
        </p15:guide>
        <p15:guide id="12" pos="1728">
          <p15:clr>
            <a:srgbClr val="F26B43"/>
          </p15:clr>
        </p15:guide>
        <p15:guide id="13" pos="7248">
          <p15:clr>
            <a:srgbClr val="F26B43"/>
          </p15:clr>
        </p15:guide>
        <p15:guide id="14" pos="6840">
          <p15:clr>
            <a:srgbClr val="F26B43"/>
          </p15:clr>
        </p15:guide>
        <p15:guide id="15" pos="6408">
          <p15:clr>
            <a:srgbClr val="F26B43"/>
          </p15:clr>
        </p15:guide>
        <p15:guide id="16" pos="6000">
          <p15:clr>
            <a:srgbClr val="F26B43"/>
          </p15:clr>
        </p15:guide>
        <p15:guide id="17" pos="5568">
          <p15:clr>
            <a:srgbClr val="F26B43"/>
          </p15:clr>
        </p15:guide>
        <p15:guide id="18" pos="5136">
          <p15:clr>
            <a:srgbClr val="F26B43"/>
          </p15:clr>
        </p15:guide>
        <p15:guide id="19" pos="4704">
          <p15:clr>
            <a:srgbClr val="F26B43"/>
          </p15:clr>
        </p15:guide>
        <p15:guide id="20" orient="horz" pos="3888">
          <p15:clr>
            <a:srgbClr val="F26B43"/>
          </p15:clr>
        </p15:guide>
        <p15:guide id="21" orient="horz" pos="3456">
          <p15:clr>
            <a:srgbClr val="F26B43"/>
          </p15:clr>
        </p15:guide>
        <p15:guide id="22" orient="horz" pos="864">
          <p15:clr>
            <a:srgbClr val="F26B43"/>
          </p15:clr>
        </p15:guide>
        <p15:guide id="23" orient="horz" pos="1296">
          <p15:clr>
            <a:srgbClr val="F26B43"/>
          </p15:clr>
        </p15:guide>
        <p15:guide id="24" orient="horz" pos="1728">
          <p15:clr>
            <a:srgbClr val="F26B43"/>
          </p15:clr>
        </p15:guide>
        <p15:guide id="25" orient="horz" pos="3024">
          <p15:clr>
            <a:srgbClr val="F26B43"/>
          </p15:clr>
        </p15:guide>
        <p15:guide id="26" orient="horz" pos="259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01781-7C42-8602-43C6-9EEC5A56A875}"/>
              </a:ext>
            </a:extLst>
          </p:cNvPr>
          <p:cNvSpPr>
            <a:spLocks noGrp="1"/>
          </p:cNvSpPr>
          <p:nvPr>
            <p:ph type="ctrTitle"/>
          </p:nvPr>
        </p:nvSpPr>
        <p:spPr/>
        <p:txBody>
          <a:bodyPr/>
          <a:lstStyle/>
          <a:p>
            <a:r>
              <a:rPr lang="en-US" dirty="0"/>
              <a:t>THE “SYMBOLICAL”</a:t>
            </a:r>
            <a:br>
              <a:rPr lang="en-US" dirty="0"/>
            </a:br>
            <a:r>
              <a:rPr lang="en-US" dirty="0"/>
              <a:t>IN MATHEMATICS</a:t>
            </a:r>
            <a:br>
              <a:rPr lang="en-US" dirty="0"/>
            </a:br>
            <a:r>
              <a:rPr lang="en-US" dirty="0"/>
              <a:t>IN HUSSERL’S EARLY WORK</a:t>
            </a:r>
          </a:p>
        </p:txBody>
      </p:sp>
      <p:sp>
        <p:nvSpPr>
          <p:cNvPr id="3" name="Sottotitolo 2">
            <a:extLst>
              <a:ext uri="{FF2B5EF4-FFF2-40B4-BE49-F238E27FC236}">
                <a16:creationId xmlns:a16="http://schemas.microsoft.com/office/drawing/2014/main" id="{6F0B8584-6D90-3D89-33DD-53059A50B8CC}"/>
              </a:ext>
            </a:extLst>
          </p:cNvPr>
          <p:cNvSpPr>
            <a:spLocks noGrp="1"/>
          </p:cNvSpPr>
          <p:nvPr>
            <p:ph type="subTitle" idx="1"/>
          </p:nvPr>
        </p:nvSpPr>
        <p:spPr/>
        <p:txBody>
          <a:bodyPr/>
          <a:lstStyle/>
          <a:p>
            <a:endParaRPr lang="en-US" dirty="0"/>
          </a:p>
          <a:p>
            <a:r>
              <a:rPr lang="en-US" dirty="0"/>
              <a:t>Gabriele Baratelli</a:t>
            </a:r>
          </a:p>
          <a:p>
            <a:r>
              <a:rPr lang="en-US" dirty="0"/>
              <a:t>University of Graz</a:t>
            </a:r>
          </a:p>
        </p:txBody>
      </p:sp>
      <p:cxnSp>
        <p:nvCxnSpPr>
          <p:cNvPr id="4" name="Gerader Verbinder 3">
            <a:extLst>
              <a:ext uri="{FF2B5EF4-FFF2-40B4-BE49-F238E27FC236}">
                <a16:creationId xmlns:a16="http://schemas.microsoft.com/office/drawing/2014/main" id="{89DB1BCF-50CD-0BAC-1BD8-372F0A17CA27}"/>
              </a:ext>
            </a:extLst>
          </p:cNvPr>
          <p:cNvCxnSpPr>
            <a:cxnSpLocks/>
          </p:cNvCxnSpPr>
          <p:nvPr/>
        </p:nvCxnSpPr>
        <p:spPr>
          <a:xfrm>
            <a:off x="3861936" y="4100363"/>
            <a:ext cx="4468128" cy="0"/>
          </a:xfrm>
          <a:prstGeom prst="line">
            <a:avLst/>
          </a:prstGeom>
          <a:ln w="63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701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859A76D-59A5-1332-85D4-464607CCC540}"/>
              </a:ext>
            </a:extLst>
          </p:cNvPr>
          <p:cNvSpPr>
            <a:spLocks noGrp="1"/>
          </p:cNvSpPr>
          <p:nvPr>
            <p:ph idx="1"/>
          </p:nvPr>
        </p:nvSpPr>
        <p:spPr/>
        <p:txBody>
          <a:bodyPr/>
          <a:lstStyle/>
          <a:p>
            <a:r>
              <a:rPr lang="en-US" dirty="0"/>
              <a:t>By reflecting on this act, the general concept of multiplicity and its specific determinations arise, namely the cardinal numbers having this general form:</a:t>
            </a:r>
          </a:p>
          <a:p>
            <a:pPr marL="0" indent="0">
              <a:buNone/>
            </a:pPr>
            <a:r>
              <a:rPr lang="en-US" i="1" dirty="0"/>
              <a:t>   one and one</a:t>
            </a:r>
            <a:r>
              <a:rPr lang="en-US" dirty="0"/>
              <a:t>, </a:t>
            </a:r>
            <a:r>
              <a:rPr lang="en-US" i="1" dirty="0"/>
              <a:t>one and one and one</a:t>
            </a:r>
            <a:r>
              <a:rPr lang="en-US" dirty="0"/>
              <a:t>, and so forth.</a:t>
            </a:r>
          </a:p>
        </p:txBody>
      </p:sp>
    </p:spTree>
    <p:extLst>
      <p:ext uri="{BB962C8B-B14F-4D97-AF65-F5344CB8AC3E}">
        <p14:creationId xmlns:p14="http://schemas.microsoft.com/office/powerpoint/2010/main" val="2564856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A2C98-1134-26EA-1CFC-30D04506D14E}"/>
              </a:ext>
            </a:extLst>
          </p:cNvPr>
          <p:cNvSpPr>
            <a:spLocks noGrp="1"/>
          </p:cNvSpPr>
          <p:nvPr>
            <p:ph type="title"/>
          </p:nvPr>
        </p:nvSpPr>
        <p:spPr/>
        <p:txBody>
          <a:bodyPr/>
          <a:lstStyle/>
          <a:p>
            <a:endParaRPr lang="en-US"/>
          </a:p>
        </p:txBody>
      </p:sp>
      <p:sp>
        <p:nvSpPr>
          <p:cNvPr id="3" name="Segnaposto contenuto 2">
            <a:extLst>
              <a:ext uri="{FF2B5EF4-FFF2-40B4-BE49-F238E27FC236}">
                <a16:creationId xmlns:a16="http://schemas.microsoft.com/office/drawing/2014/main" id="{61B5DCDF-82C8-4707-3EF8-2FBC4C365EEC}"/>
              </a:ext>
            </a:extLst>
          </p:cNvPr>
          <p:cNvSpPr>
            <a:spLocks noGrp="1"/>
          </p:cNvSpPr>
          <p:nvPr>
            <p:ph idx="1"/>
          </p:nvPr>
        </p:nvSpPr>
        <p:spPr/>
        <p:txBody>
          <a:bodyPr/>
          <a:lstStyle/>
          <a:p>
            <a:pPr marL="457200" indent="-457200">
              <a:buFont typeface="+mj-lt"/>
              <a:buAutoNum type="arabicParenR"/>
            </a:pPr>
            <a:r>
              <a:rPr lang="en-US" dirty="0"/>
              <a:t>Authentic collecting is not symbolic counting.</a:t>
            </a:r>
          </a:p>
          <a:p>
            <a:pPr marL="457200" indent="-457200">
              <a:buFont typeface="+mj-lt"/>
              <a:buAutoNum type="arabicParenR"/>
            </a:pPr>
            <a:r>
              <a:rPr lang="en-US" dirty="0"/>
              <a:t>Authentic collections and “sets.”</a:t>
            </a:r>
          </a:p>
          <a:p>
            <a:pPr marL="457200" indent="-457200">
              <a:buFont typeface="+mj-lt"/>
              <a:buAutoNum type="arabicParenR"/>
            </a:pPr>
            <a:r>
              <a:rPr lang="en-US" dirty="0"/>
              <a:t>Husserl’s psychological analysis and “psychologism.”</a:t>
            </a:r>
          </a:p>
        </p:txBody>
      </p:sp>
    </p:spTree>
    <p:extLst>
      <p:ext uri="{BB962C8B-B14F-4D97-AF65-F5344CB8AC3E}">
        <p14:creationId xmlns:p14="http://schemas.microsoft.com/office/powerpoint/2010/main" val="2034663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C669A7-DBCA-B12C-86B7-40F9F72CA4B3}"/>
              </a:ext>
            </a:extLst>
          </p:cNvPr>
          <p:cNvSpPr>
            <a:spLocks noGrp="1"/>
          </p:cNvSpPr>
          <p:nvPr>
            <p:ph type="title"/>
          </p:nvPr>
        </p:nvSpPr>
        <p:spPr/>
        <p:txBody>
          <a:bodyPr/>
          <a:lstStyle/>
          <a:p>
            <a:r>
              <a:rPr lang="en-US" dirty="0"/>
              <a:t>THE FIRST CHALLENGE</a:t>
            </a:r>
          </a:p>
        </p:txBody>
      </p:sp>
      <p:sp>
        <p:nvSpPr>
          <p:cNvPr id="3" name="Segnaposto contenuto 2">
            <a:extLst>
              <a:ext uri="{FF2B5EF4-FFF2-40B4-BE49-F238E27FC236}">
                <a16:creationId xmlns:a16="http://schemas.microsoft.com/office/drawing/2014/main" id="{26BFCEA9-C472-E67C-4796-7EEFD4A88FEE}"/>
              </a:ext>
            </a:extLst>
          </p:cNvPr>
          <p:cNvSpPr>
            <a:spLocks noGrp="1"/>
          </p:cNvSpPr>
          <p:nvPr>
            <p:ph idx="1"/>
          </p:nvPr>
        </p:nvSpPr>
        <p:spPr/>
        <p:txBody>
          <a:bodyPr>
            <a:normAutofit/>
          </a:bodyPr>
          <a:lstStyle/>
          <a:p>
            <a:r>
              <a:rPr lang="en-US" dirty="0"/>
              <a:t>What do “0” and “1” denote?</a:t>
            </a:r>
          </a:p>
          <a:p>
            <a:r>
              <a:rPr lang="en-US" dirty="0"/>
              <a:t>Their use is </a:t>
            </a:r>
            <a:r>
              <a:rPr lang="en-US" i="1" dirty="0"/>
              <a:t>practical acceptable</a:t>
            </a:r>
            <a:r>
              <a:rPr lang="en-US" dirty="0"/>
              <a:t>, but this should not hide the logical difference between authentic and “imaginary” numbers:</a:t>
            </a:r>
          </a:p>
          <a:p>
            <a:pPr marL="0" indent="0" algn="just">
              <a:buNone/>
            </a:pPr>
            <a:r>
              <a:rPr lang="en-US" sz="2200" dirty="0"/>
              <a:t>“One must pay close attention to the fact that the designation of zero and one as ‘numbers’ [</a:t>
            </a:r>
            <a:r>
              <a:rPr lang="en-US" sz="2200" i="1" dirty="0"/>
              <a:t>Zahlen</a:t>
            </a:r>
            <a:r>
              <a:rPr lang="en-US" sz="2200" dirty="0"/>
              <a:t>] presents a transference [</a:t>
            </a:r>
            <a:r>
              <a:rPr lang="de-DE" sz="2200" i="1" dirty="0"/>
              <a:t>Übertragung</a:t>
            </a:r>
            <a:r>
              <a:rPr lang="it-IT" sz="2200" dirty="0"/>
              <a:t>] of </a:t>
            </a:r>
            <a:r>
              <a:rPr lang="it-IT" sz="2200" dirty="0" err="1"/>
              <a:t>that</a:t>
            </a:r>
            <a:r>
              <a:rPr lang="it-IT" sz="2200" dirty="0"/>
              <a:t> </a:t>
            </a:r>
            <a:r>
              <a:rPr lang="it-IT" sz="2200" dirty="0" err="1"/>
              <a:t>term</a:t>
            </a:r>
            <a:r>
              <a:rPr lang="it-IT" sz="2200" dirty="0"/>
              <a:t> to concepts of a </a:t>
            </a:r>
            <a:r>
              <a:rPr lang="it-IT" sz="2200" dirty="0" err="1"/>
              <a:t>different</a:t>
            </a:r>
            <a:r>
              <a:rPr lang="it-IT" sz="2200" dirty="0"/>
              <a:t> </a:t>
            </a:r>
            <a:r>
              <a:rPr lang="it-IT" sz="2200" dirty="0" err="1"/>
              <a:t>kind</a:t>
            </a:r>
            <a:r>
              <a:rPr lang="it-IT" sz="2200" dirty="0"/>
              <a:t>, </a:t>
            </a:r>
            <a:r>
              <a:rPr lang="it-IT" sz="2200" dirty="0" err="1"/>
              <a:t>even</a:t>
            </a:r>
            <a:r>
              <a:rPr lang="it-IT" sz="2200" dirty="0"/>
              <a:t> </a:t>
            </a:r>
            <a:r>
              <a:rPr lang="it-IT" sz="2200" dirty="0" err="1"/>
              <a:t>though</a:t>
            </a:r>
            <a:r>
              <a:rPr lang="it-IT" sz="2200" dirty="0"/>
              <a:t> </a:t>
            </a:r>
            <a:r>
              <a:rPr lang="it-IT" sz="2200" dirty="0" err="1"/>
              <a:t>they</a:t>
            </a:r>
            <a:r>
              <a:rPr lang="it-IT" sz="2200" dirty="0"/>
              <a:t> stand in close </a:t>
            </a:r>
            <a:r>
              <a:rPr lang="it-IT" sz="2200" dirty="0" err="1"/>
              <a:t>relationship</a:t>
            </a:r>
            <a:r>
              <a:rPr lang="it-IT" sz="2200" dirty="0"/>
              <a:t> with the </a:t>
            </a:r>
            <a:r>
              <a:rPr lang="it-IT" sz="2200" dirty="0" err="1"/>
              <a:t>authentic</a:t>
            </a:r>
            <a:r>
              <a:rPr lang="it-IT" sz="2200" dirty="0"/>
              <a:t> </a:t>
            </a:r>
            <a:r>
              <a:rPr lang="it-IT" sz="2200" dirty="0" err="1"/>
              <a:t>numbers</a:t>
            </a:r>
            <a:r>
              <a:rPr lang="it-IT" sz="2200" dirty="0"/>
              <a:t> [</a:t>
            </a:r>
            <a:r>
              <a:rPr lang="it-IT" sz="2200" i="1" dirty="0" err="1"/>
              <a:t>eigentlichen</a:t>
            </a:r>
            <a:r>
              <a:rPr lang="it-IT" sz="2200" i="1" dirty="0"/>
              <a:t> </a:t>
            </a:r>
            <a:r>
              <a:rPr lang="it-IT" sz="2200" i="1" dirty="0" err="1"/>
              <a:t>Anzahlen</a:t>
            </a:r>
            <a:r>
              <a:rPr lang="it-IT" sz="2200" dirty="0"/>
              <a:t>]</a:t>
            </a:r>
            <a:r>
              <a:rPr lang="en-US" sz="2200" dirty="0"/>
              <a:t>” (2003, 138).</a:t>
            </a:r>
          </a:p>
        </p:txBody>
      </p:sp>
    </p:spTree>
    <p:extLst>
      <p:ext uri="{BB962C8B-B14F-4D97-AF65-F5344CB8AC3E}">
        <p14:creationId xmlns:p14="http://schemas.microsoft.com/office/powerpoint/2010/main" val="3839621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667F2E-D6EE-E3D6-8649-4C8A3BE0D530}"/>
              </a:ext>
            </a:extLst>
          </p:cNvPr>
          <p:cNvSpPr>
            <a:spLocks noGrp="1"/>
          </p:cNvSpPr>
          <p:nvPr>
            <p:ph type="title"/>
          </p:nvPr>
        </p:nvSpPr>
        <p:spPr/>
        <p:txBody>
          <a:bodyPr/>
          <a:lstStyle/>
          <a:p>
            <a:r>
              <a:rPr lang="it-IT" dirty="0"/>
              <a:t>THE SECOND CHALLENGE</a:t>
            </a:r>
            <a:endParaRPr lang="en-US" dirty="0"/>
          </a:p>
        </p:txBody>
      </p:sp>
      <p:sp>
        <p:nvSpPr>
          <p:cNvPr id="3" name="Segnaposto contenuto 2">
            <a:extLst>
              <a:ext uri="{FF2B5EF4-FFF2-40B4-BE49-F238E27FC236}">
                <a16:creationId xmlns:a16="http://schemas.microsoft.com/office/drawing/2014/main" id="{5AA7C185-45E8-45ED-9DB2-608201D2C237}"/>
              </a:ext>
            </a:extLst>
          </p:cNvPr>
          <p:cNvSpPr>
            <a:spLocks noGrp="1"/>
          </p:cNvSpPr>
          <p:nvPr>
            <p:ph idx="1"/>
          </p:nvPr>
        </p:nvSpPr>
        <p:spPr/>
        <p:txBody>
          <a:bodyPr/>
          <a:lstStyle/>
          <a:p>
            <a:r>
              <a:rPr lang="it-IT" dirty="0"/>
              <a:t>How </a:t>
            </a:r>
            <a:r>
              <a:rPr lang="it-IT" dirty="0" err="1"/>
              <a:t>should</a:t>
            </a:r>
            <a:r>
              <a:rPr lang="it-IT" dirty="0"/>
              <a:t> </a:t>
            </a:r>
            <a:r>
              <a:rPr lang="it-IT" dirty="0" err="1"/>
              <a:t>we</a:t>
            </a:r>
            <a:r>
              <a:rPr lang="it-IT" dirty="0"/>
              <a:t> </a:t>
            </a:r>
            <a:r>
              <a:rPr lang="it-IT" dirty="0" err="1"/>
              <a:t>interpret</a:t>
            </a:r>
            <a:r>
              <a:rPr lang="it-IT" dirty="0"/>
              <a:t> </a:t>
            </a:r>
            <a:r>
              <a:rPr lang="it-IT" dirty="0" err="1"/>
              <a:t>expressions</a:t>
            </a:r>
            <a:r>
              <a:rPr lang="it-IT" dirty="0"/>
              <a:t> in the </a:t>
            </a:r>
            <a:r>
              <a:rPr lang="it-IT" dirty="0" err="1"/>
              <a:t>decimal</a:t>
            </a:r>
            <a:r>
              <a:rPr lang="it-IT" dirty="0"/>
              <a:t> system?</a:t>
            </a:r>
          </a:p>
          <a:p>
            <a:r>
              <a:rPr lang="it-IT" dirty="0"/>
              <a:t>5 + 7 = 12 </a:t>
            </a:r>
            <a:r>
              <a:rPr lang="it-IT" dirty="0" err="1"/>
              <a:t>would</a:t>
            </a:r>
            <a:r>
              <a:rPr lang="it-IT" dirty="0"/>
              <a:t> </a:t>
            </a:r>
            <a:r>
              <a:rPr lang="it-IT" dirty="0" err="1"/>
              <a:t>mean</a:t>
            </a:r>
            <a:r>
              <a:rPr lang="it-IT" dirty="0"/>
              <a:t> </a:t>
            </a:r>
            <a:r>
              <a:rPr lang="it-IT" dirty="0" err="1"/>
              <a:t>something</a:t>
            </a:r>
            <a:r>
              <a:rPr lang="it-IT" dirty="0"/>
              <a:t> like: </a:t>
            </a:r>
            <a:r>
              <a:rPr lang="it-IT" dirty="0" err="1"/>
              <a:t>any</a:t>
            </a:r>
            <a:r>
              <a:rPr lang="it-IT" dirty="0"/>
              <a:t> group of </a:t>
            </a:r>
            <a:r>
              <a:rPr lang="it-IT" dirty="0" err="1"/>
              <a:t>five</a:t>
            </a:r>
            <a:r>
              <a:rPr lang="it-IT" dirty="0"/>
              <a:t> </a:t>
            </a:r>
            <a:r>
              <a:rPr lang="it-IT" dirty="0" err="1"/>
              <a:t>units</a:t>
            </a:r>
            <a:r>
              <a:rPr lang="it-IT" dirty="0"/>
              <a:t> and </a:t>
            </a:r>
            <a:r>
              <a:rPr lang="it-IT" dirty="0" err="1"/>
              <a:t>any</a:t>
            </a:r>
            <a:r>
              <a:rPr lang="it-IT" dirty="0"/>
              <a:t> group of </a:t>
            </a:r>
            <a:r>
              <a:rPr lang="it-IT" dirty="0" err="1"/>
              <a:t>seven</a:t>
            </a:r>
            <a:r>
              <a:rPr lang="it-IT" dirty="0"/>
              <a:t> </a:t>
            </a:r>
            <a:r>
              <a:rPr lang="it-IT" dirty="0" err="1"/>
              <a:t>units</a:t>
            </a:r>
            <a:r>
              <a:rPr lang="it-IT" dirty="0"/>
              <a:t> </a:t>
            </a:r>
            <a:r>
              <a:rPr lang="it-IT" dirty="0" err="1"/>
              <a:t>collected</a:t>
            </a:r>
            <a:r>
              <a:rPr lang="it-IT" dirty="0"/>
              <a:t> </a:t>
            </a:r>
            <a:r>
              <a:rPr lang="it-IT" dirty="0" err="1"/>
              <a:t>together</a:t>
            </a:r>
            <a:r>
              <a:rPr lang="it-IT" dirty="0"/>
              <a:t> make up a group of </a:t>
            </a:r>
            <a:r>
              <a:rPr lang="it-IT" dirty="0" err="1"/>
              <a:t>twelve</a:t>
            </a:r>
            <a:r>
              <a:rPr lang="it-IT" dirty="0"/>
              <a:t> </a:t>
            </a:r>
            <a:r>
              <a:rPr lang="it-IT" dirty="0" err="1"/>
              <a:t>units</a:t>
            </a:r>
            <a:r>
              <a:rPr lang="it-IT" dirty="0"/>
              <a:t>.</a:t>
            </a:r>
          </a:p>
          <a:p>
            <a:pPr algn="just"/>
            <a:r>
              <a:rPr lang="it-IT" dirty="0" err="1"/>
              <a:t>If</a:t>
            </a:r>
            <a:r>
              <a:rPr lang="it-IT" dirty="0"/>
              <a:t> </a:t>
            </a:r>
            <a:r>
              <a:rPr lang="it-IT" dirty="0" err="1"/>
              <a:t>arithmetic</a:t>
            </a:r>
            <a:r>
              <a:rPr lang="it-IT" dirty="0"/>
              <a:t> </a:t>
            </a:r>
            <a:r>
              <a:rPr lang="it-IT" dirty="0" err="1"/>
              <a:t>is</a:t>
            </a:r>
            <a:r>
              <a:rPr lang="it-IT" dirty="0"/>
              <a:t> </a:t>
            </a:r>
            <a:r>
              <a:rPr lang="it-IT" dirty="0" err="1"/>
              <a:t>founded</a:t>
            </a:r>
            <a:r>
              <a:rPr lang="it-IT" dirty="0"/>
              <a:t> </a:t>
            </a:r>
            <a:r>
              <a:rPr lang="it-IT" dirty="0" err="1"/>
              <a:t>upon</a:t>
            </a:r>
            <a:r>
              <a:rPr lang="it-IT" dirty="0"/>
              <a:t> the </a:t>
            </a:r>
            <a:r>
              <a:rPr lang="it-IT" dirty="0" err="1"/>
              <a:t>authentic</a:t>
            </a:r>
            <a:r>
              <a:rPr lang="it-IT" dirty="0"/>
              <a:t> concept of </a:t>
            </a:r>
            <a:r>
              <a:rPr lang="it-IT" dirty="0" err="1"/>
              <a:t>number</a:t>
            </a:r>
            <a:r>
              <a:rPr lang="it-IT" dirty="0"/>
              <a:t> (</a:t>
            </a:r>
            <a:r>
              <a:rPr lang="it-IT" dirty="0" err="1"/>
              <a:t>Weierstrass</a:t>
            </a:r>
            <a:r>
              <a:rPr lang="it-IT" dirty="0"/>
              <a:t>’ </a:t>
            </a:r>
            <a:r>
              <a:rPr lang="it-IT" dirty="0" err="1"/>
              <a:t>Principle</a:t>
            </a:r>
            <a:r>
              <a:rPr lang="it-IT" dirty="0"/>
              <a:t>), </a:t>
            </a:r>
            <a:r>
              <a:rPr lang="it-IT" dirty="0" err="1"/>
              <a:t>then</a:t>
            </a:r>
            <a:r>
              <a:rPr lang="it-IT" dirty="0"/>
              <a:t> </a:t>
            </a:r>
            <a:r>
              <a:rPr lang="it-IT" dirty="0" err="1"/>
              <a:t>those</a:t>
            </a:r>
            <a:r>
              <a:rPr lang="it-IT" dirty="0"/>
              <a:t> symbols must be </a:t>
            </a:r>
            <a:r>
              <a:rPr lang="it-IT" i="1" dirty="0"/>
              <a:t>general names</a:t>
            </a:r>
            <a:r>
              <a:rPr lang="it-IT" dirty="0"/>
              <a:t>.</a:t>
            </a:r>
          </a:p>
          <a:p>
            <a:endParaRPr lang="it-IT" dirty="0"/>
          </a:p>
        </p:txBody>
      </p:sp>
    </p:spTree>
    <p:extLst>
      <p:ext uri="{BB962C8B-B14F-4D97-AF65-F5344CB8AC3E}">
        <p14:creationId xmlns:p14="http://schemas.microsoft.com/office/powerpoint/2010/main" val="260116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8F2BF8-F87B-0FB9-1A9B-A0D50CE304BB}"/>
              </a:ext>
            </a:extLst>
          </p:cNvPr>
          <p:cNvSpPr>
            <a:spLocks noGrp="1"/>
          </p:cNvSpPr>
          <p:nvPr>
            <p:ph type="title"/>
          </p:nvPr>
        </p:nvSpPr>
        <p:spPr/>
        <p:txBody>
          <a:bodyPr/>
          <a:lstStyle/>
          <a:p>
            <a:endParaRPr lang="en-US"/>
          </a:p>
        </p:txBody>
      </p:sp>
      <p:sp>
        <p:nvSpPr>
          <p:cNvPr id="3" name="Segnaposto contenuto 2">
            <a:extLst>
              <a:ext uri="{FF2B5EF4-FFF2-40B4-BE49-F238E27FC236}">
                <a16:creationId xmlns:a16="http://schemas.microsoft.com/office/drawing/2014/main" id="{83994D93-A5D9-E68C-A25B-E13F05083616}"/>
              </a:ext>
            </a:extLst>
          </p:cNvPr>
          <p:cNvSpPr>
            <a:spLocks noGrp="1"/>
          </p:cNvSpPr>
          <p:nvPr>
            <p:ph idx="1"/>
          </p:nvPr>
        </p:nvSpPr>
        <p:spPr/>
        <p:txBody>
          <a:bodyPr/>
          <a:lstStyle/>
          <a:p>
            <a:pPr algn="just"/>
            <a:r>
              <a:rPr lang="en-US" dirty="0"/>
              <a:t>“</a:t>
            </a:r>
            <a:r>
              <a:rPr lang="it-IT" dirty="0" err="1"/>
              <a:t>If</a:t>
            </a:r>
            <a:r>
              <a:rPr lang="it-IT" dirty="0"/>
              <a:t> in </a:t>
            </a:r>
            <a:r>
              <a:rPr lang="it-IT" dirty="0" err="1"/>
              <a:t>arithmetic</a:t>
            </a:r>
            <a:r>
              <a:rPr lang="it-IT" dirty="0"/>
              <a:t> </a:t>
            </a:r>
            <a:r>
              <a:rPr lang="it-IT" dirty="0" err="1"/>
              <a:t>we</a:t>
            </a:r>
            <a:r>
              <a:rPr lang="it-IT" dirty="0"/>
              <a:t> </a:t>
            </a:r>
            <a:r>
              <a:rPr lang="it-IT" dirty="0" err="1"/>
              <a:t>were</a:t>
            </a:r>
            <a:r>
              <a:rPr lang="it-IT" dirty="0"/>
              <a:t> </a:t>
            </a:r>
            <a:r>
              <a:rPr lang="it-IT" dirty="0" err="1"/>
              <a:t>dealing</a:t>
            </a:r>
            <a:r>
              <a:rPr lang="it-IT" dirty="0"/>
              <a:t> with the </a:t>
            </a:r>
            <a:r>
              <a:rPr lang="it-IT" dirty="0" err="1"/>
              <a:t>actual</a:t>
            </a:r>
            <a:r>
              <a:rPr lang="it-IT" dirty="0"/>
              <a:t> </a:t>
            </a:r>
            <a:r>
              <a:rPr lang="it-IT" dirty="0" err="1"/>
              <a:t>numbers</a:t>
            </a:r>
            <a:r>
              <a:rPr lang="it-IT" dirty="0"/>
              <a:t>, </a:t>
            </a:r>
            <a:r>
              <a:rPr lang="it-IT" dirty="0" err="1"/>
              <a:t>then</a:t>
            </a:r>
            <a:r>
              <a:rPr lang="it-IT" dirty="0"/>
              <a:t> the </a:t>
            </a:r>
            <a:r>
              <a:rPr lang="it-IT" dirty="0" err="1"/>
              <a:t>evaluation</a:t>
            </a:r>
            <a:r>
              <a:rPr lang="it-IT" dirty="0"/>
              <a:t> of </a:t>
            </a:r>
            <a:r>
              <a:rPr lang="it-IT" dirty="0" err="1"/>
              <a:t>those</a:t>
            </a:r>
            <a:r>
              <a:rPr lang="it-IT" dirty="0"/>
              <a:t> </a:t>
            </a:r>
            <a:r>
              <a:rPr lang="it-IT" dirty="0" err="1"/>
              <a:t>symbolizations</a:t>
            </a:r>
            <a:r>
              <a:rPr lang="it-IT" dirty="0"/>
              <a:t> [</a:t>
            </a:r>
            <a:r>
              <a:rPr lang="it-IT" i="1" dirty="0" err="1"/>
              <a:t>Symbolisierungen</a:t>
            </a:r>
            <a:r>
              <a:rPr lang="it-IT" dirty="0"/>
              <a:t>] </a:t>
            </a:r>
            <a:r>
              <a:rPr lang="it-IT" dirty="0" err="1"/>
              <a:t>would</a:t>
            </a:r>
            <a:r>
              <a:rPr lang="it-IT" dirty="0"/>
              <a:t> </a:t>
            </a:r>
            <a:r>
              <a:rPr lang="it-IT" dirty="0" err="1"/>
              <a:t>always</a:t>
            </a:r>
            <a:r>
              <a:rPr lang="it-IT" dirty="0"/>
              <a:t> </a:t>
            </a:r>
            <a:r>
              <a:rPr lang="it-IT" dirty="0" err="1"/>
              <a:t>require</a:t>
            </a:r>
            <a:r>
              <a:rPr lang="it-IT" dirty="0"/>
              <a:t> the </a:t>
            </a:r>
            <a:r>
              <a:rPr lang="it-IT" dirty="0" err="1"/>
              <a:t>recourse</a:t>
            </a:r>
            <a:r>
              <a:rPr lang="it-IT" dirty="0"/>
              <a:t> to the </a:t>
            </a:r>
            <a:r>
              <a:rPr lang="it-IT" dirty="0" err="1"/>
              <a:t>actual</a:t>
            </a:r>
            <a:r>
              <a:rPr lang="it-IT" dirty="0"/>
              <a:t> activities </a:t>
            </a:r>
            <a:r>
              <a:rPr lang="it-IT" dirty="0" err="1"/>
              <a:t>underlying</a:t>
            </a:r>
            <a:r>
              <a:rPr lang="it-IT" dirty="0"/>
              <a:t> </a:t>
            </a:r>
            <a:r>
              <a:rPr lang="it-IT" dirty="0" err="1"/>
              <a:t>them</a:t>
            </a:r>
            <a:r>
              <a:rPr lang="it-IT" dirty="0"/>
              <a:t> and </a:t>
            </a:r>
            <a:r>
              <a:rPr lang="it-IT" dirty="0" err="1"/>
              <a:t>thus</a:t>
            </a:r>
            <a:r>
              <a:rPr lang="it-IT" dirty="0"/>
              <a:t> to the </a:t>
            </a:r>
            <a:r>
              <a:rPr lang="it-IT" dirty="0" err="1"/>
              <a:t>actual</a:t>
            </a:r>
            <a:r>
              <a:rPr lang="it-IT" dirty="0"/>
              <a:t> </a:t>
            </a:r>
            <a:r>
              <a:rPr lang="it-IT" dirty="0" err="1"/>
              <a:t>additions</a:t>
            </a:r>
            <a:r>
              <a:rPr lang="it-IT" dirty="0"/>
              <a:t> and </a:t>
            </a:r>
            <a:r>
              <a:rPr lang="it-IT" dirty="0" err="1"/>
              <a:t>partitions</a:t>
            </a:r>
            <a:r>
              <a:rPr lang="it-IT" dirty="0"/>
              <a:t>. </a:t>
            </a:r>
            <a:r>
              <a:rPr lang="it-IT" i="1" dirty="0"/>
              <a:t>But in </a:t>
            </a:r>
            <a:r>
              <a:rPr lang="it-IT" i="1" dirty="0" err="1"/>
              <a:t>all</a:t>
            </a:r>
            <a:r>
              <a:rPr lang="it-IT" i="1" dirty="0"/>
              <a:t> of </a:t>
            </a:r>
            <a:r>
              <a:rPr lang="it-IT" i="1" dirty="0" err="1"/>
              <a:t>arithmetic</a:t>
            </a:r>
            <a:r>
              <a:rPr lang="it-IT" i="1" dirty="0"/>
              <a:t> </a:t>
            </a:r>
            <a:r>
              <a:rPr lang="it-IT" i="1" dirty="0" err="1"/>
              <a:t>not</a:t>
            </a:r>
            <a:r>
              <a:rPr lang="it-IT" i="1" dirty="0"/>
              <a:t> </a:t>
            </a:r>
            <a:r>
              <a:rPr lang="it-IT" i="1" dirty="0" err="1"/>
              <a:t>even</a:t>
            </a:r>
            <a:r>
              <a:rPr lang="it-IT" i="1" dirty="0"/>
              <a:t> a trace of </a:t>
            </a:r>
            <a:r>
              <a:rPr lang="it-IT" i="1" dirty="0" err="1"/>
              <a:t>this</a:t>
            </a:r>
            <a:r>
              <a:rPr lang="it-IT" i="1" dirty="0"/>
              <a:t> can be </a:t>
            </a:r>
            <a:r>
              <a:rPr lang="it-IT" i="1" dirty="0" err="1"/>
              <a:t>found</a:t>
            </a:r>
            <a:r>
              <a:rPr lang="en-US" dirty="0"/>
              <a:t>” (2003, 200).</a:t>
            </a:r>
          </a:p>
          <a:p>
            <a:pPr algn="just"/>
            <a:r>
              <a:rPr lang="en-US" dirty="0"/>
              <a:t>Arithmetical calculus is based on algorithmic rules of reducing “complex signs” (e.g., 5+7) to “normal signs” (e.g., 12).</a:t>
            </a:r>
          </a:p>
        </p:txBody>
      </p:sp>
    </p:spTree>
    <p:extLst>
      <p:ext uri="{BB962C8B-B14F-4D97-AF65-F5344CB8AC3E}">
        <p14:creationId xmlns:p14="http://schemas.microsoft.com/office/powerpoint/2010/main" val="102261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2FBE5B-83D9-4969-26A8-4BA57F49A561}"/>
              </a:ext>
            </a:extLst>
          </p:cNvPr>
          <p:cNvSpPr>
            <a:spLocks noGrp="1"/>
          </p:cNvSpPr>
          <p:nvPr>
            <p:ph type="title"/>
          </p:nvPr>
        </p:nvSpPr>
        <p:spPr/>
        <p:txBody>
          <a:bodyPr/>
          <a:lstStyle/>
          <a:p>
            <a:endParaRPr lang="en-US"/>
          </a:p>
        </p:txBody>
      </p:sp>
      <p:sp>
        <p:nvSpPr>
          <p:cNvPr id="3" name="Segnaposto contenuto 2">
            <a:extLst>
              <a:ext uri="{FF2B5EF4-FFF2-40B4-BE49-F238E27FC236}">
                <a16:creationId xmlns:a16="http://schemas.microsoft.com/office/drawing/2014/main" id="{CFE2F059-655D-C615-F158-4F824E5D432E}"/>
              </a:ext>
            </a:extLst>
          </p:cNvPr>
          <p:cNvSpPr>
            <a:spLocks noGrp="1"/>
          </p:cNvSpPr>
          <p:nvPr>
            <p:ph idx="1"/>
          </p:nvPr>
        </p:nvSpPr>
        <p:spPr/>
        <p:txBody>
          <a:bodyPr/>
          <a:lstStyle/>
          <a:p>
            <a:pPr algn="just"/>
            <a:r>
              <a:rPr lang="en-US" dirty="0"/>
              <a:t>“The presupposition from which we set out at first, as from something self-evident – namely that each arithmetical operation is an activity with and upon actual numbers – cannot correspond to the truth.”</a:t>
            </a:r>
          </a:p>
          <a:p>
            <a:pPr algn="just"/>
            <a:r>
              <a:rPr lang="en-US" dirty="0"/>
              <a:t>“All number representations that we possess, beyond the first few number series, are </a:t>
            </a:r>
            <a:r>
              <a:rPr lang="en-US" i="1" dirty="0"/>
              <a:t>symbolic</a:t>
            </a:r>
            <a:r>
              <a:rPr lang="en-US" dirty="0"/>
              <a:t> and can only be symbolic. This is a fact which totally determines the character, sense, and purpose of arithmetic” (2003, 200-201).</a:t>
            </a:r>
          </a:p>
        </p:txBody>
      </p:sp>
    </p:spTree>
    <p:extLst>
      <p:ext uri="{BB962C8B-B14F-4D97-AF65-F5344CB8AC3E}">
        <p14:creationId xmlns:p14="http://schemas.microsoft.com/office/powerpoint/2010/main" val="1434434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4B0D81-7416-A346-BB8E-4CF14BDB112E}"/>
              </a:ext>
            </a:extLst>
          </p:cNvPr>
          <p:cNvSpPr>
            <a:spLocks noGrp="1"/>
          </p:cNvSpPr>
          <p:nvPr>
            <p:ph type="title"/>
          </p:nvPr>
        </p:nvSpPr>
        <p:spPr/>
        <p:txBody>
          <a:bodyPr/>
          <a:lstStyle/>
          <a:p>
            <a:r>
              <a:rPr lang="it-IT" dirty="0"/>
              <a:t>TWO CONSEQUENCES</a:t>
            </a:r>
            <a:endParaRPr lang="en-US" dirty="0"/>
          </a:p>
        </p:txBody>
      </p:sp>
      <p:sp>
        <p:nvSpPr>
          <p:cNvPr id="3" name="Segnaposto contenuto 2">
            <a:extLst>
              <a:ext uri="{FF2B5EF4-FFF2-40B4-BE49-F238E27FC236}">
                <a16:creationId xmlns:a16="http://schemas.microsoft.com/office/drawing/2014/main" id="{180E49F0-74FF-A523-8AA6-5056492433DE}"/>
              </a:ext>
            </a:extLst>
          </p:cNvPr>
          <p:cNvSpPr>
            <a:spLocks noGrp="1"/>
          </p:cNvSpPr>
          <p:nvPr>
            <p:ph idx="1"/>
          </p:nvPr>
        </p:nvSpPr>
        <p:spPr/>
        <p:txBody>
          <a:bodyPr>
            <a:normAutofit/>
          </a:bodyPr>
          <a:lstStyle/>
          <a:p>
            <a:pPr marL="457200" indent="-457200" algn="just">
              <a:buFont typeface="+mj-lt"/>
              <a:buAutoNum type="arabicParenR"/>
            </a:pPr>
            <a:r>
              <a:rPr lang="it-IT" sz="2600" dirty="0" err="1"/>
              <a:t>Different</a:t>
            </a:r>
            <a:r>
              <a:rPr lang="it-IT" sz="2600" dirty="0"/>
              <a:t> </a:t>
            </a:r>
            <a:r>
              <a:rPr lang="it-IT" sz="2600" dirty="0" err="1"/>
              <a:t>number-presentations</a:t>
            </a:r>
            <a:r>
              <a:rPr lang="it-IT" sz="2600" dirty="0"/>
              <a:t> </a:t>
            </a:r>
            <a:r>
              <a:rPr lang="it-IT" sz="2600" dirty="0" err="1"/>
              <a:t>have</a:t>
            </a:r>
            <a:r>
              <a:rPr lang="it-IT" sz="2600" dirty="0"/>
              <a:t> an </a:t>
            </a:r>
            <a:r>
              <a:rPr lang="it-IT" sz="2600" i="1" dirty="0" err="1"/>
              <a:t>epistemological</a:t>
            </a:r>
            <a:r>
              <a:rPr lang="it-IT" sz="2600" i="1" dirty="0"/>
              <a:t> (</a:t>
            </a:r>
            <a:r>
              <a:rPr lang="it-IT" sz="2600" dirty="0" err="1"/>
              <a:t>not</a:t>
            </a:r>
            <a:r>
              <a:rPr lang="it-IT" sz="2600" dirty="0"/>
              <a:t> </a:t>
            </a:r>
            <a:r>
              <a:rPr lang="it-IT" sz="2600" dirty="0" err="1"/>
              <a:t>simply</a:t>
            </a:r>
            <a:r>
              <a:rPr lang="it-IT" sz="2600" dirty="0"/>
              <a:t> </a:t>
            </a:r>
            <a:r>
              <a:rPr lang="it-IT" sz="2600" dirty="0" err="1"/>
              <a:t>psychological</a:t>
            </a:r>
            <a:r>
              <a:rPr lang="it-IT" sz="2600" i="1" dirty="0"/>
              <a:t>) </a:t>
            </a:r>
            <a:r>
              <a:rPr lang="it-IT" sz="2600" dirty="0" err="1"/>
              <a:t>value</a:t>
            </a:r>
            <a:r>
              <a:rPr lang="it-IT" sz="2600" dirty="0"/>
              <a:t> </a:t>
            </a:r>
            <a:r>
              <a:rPr lang="it-IT" sz="2600" dirty="0" err="1"/>
              <a:t>because</a:t>
            </a:r>
            <a:r>
              <a:rPr lang="it-IT" sz="2600" dirty="0"/>
              <a:t> </a:t>
            </a:r>
            <a:r>
              <a:rPr lang="it-IT" sz="2600" dirty="0" err="1"/>
              <a:t>they</a:t>
            </a:r>
            <a:r>
              <a:rPr lang="it-IT" sz="2600" dirty="0"/>
              <a:t> determine the </a:t>
            </a:r>
            <a:r>
              <a:rPr lang="it-IT" sz="2600" i="1" dirty="0" err="1"/>
              <a:t>objective</a:t>
            </a:r>
            <a:r>
              <a:rPr lang="it-IT" sz="2600" i="1" dirty="0"/>
              <a:t> nature </a:t>
            </a:r>
            <a:r>
              <a:rPr lang="it-IT" sz="2600" dirty="0"/>
              <a:t>of </a:t>
            </a:r>
            <a:r>
              <a:rPr lang="it-IT" sz="2600" dirty="0" err="1"/>
              <a:t>mathematical</a:t>
            </a:r>
            <a:r>
              <a:rPr lang="it-IT" sz="2600" dirty="0"/>
              <a:t> concepts.</a:t>
            </a:r>
          </a:p>
          <a:p>
            <a:pPr marL="0" indent="0" algn="just">
              <a:buNone/>
            </a:pPr>
            <a:r>
              <a:rPr lang="en-US" sz="2200" dirty="0"/>
              <a:t>“Our ordinary decimal system is not a mere method of symbolizing concepts which are given, but rather one of constructing new concepts and simultaneously designating them along with their construction” (2003, 247).</a:t>
            </a:r>
          </a:p>
          <a:p>
            <a:pPr marL="0" indent="0" algn="just">
              <a:buNone/>
            </a:pPr>
            <a:endParaRPr lang="it-IT" sz="2200" dirty="0"/>
          </a:p>
          <a:p>
            <a:pPr marL="0" indent="0" algn="just">
              <a:buNone/>
            </a:pPr>
            <a:endParaRPr lang="it-IT" dirty="0"/>
          </a:p>
        </p:txBody>
      </p:sp>
    </p:spTree>
    <p:extLst>
      <p:ext uri="{BB962C8B-B14F-4D97-AF65-F5344CB8AC3E}">
        <p14:creationId xmlns:p14="http://schemas.microsoft.com/office/powerpoint/2010/main" val="84989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C4A8F8-C427-3E0D-3179-D7C347AEEB12}"/>
              </a:ext>
            </a:extLst>
          </p:cNvPr>
          <p:cNvSpPr>
            <a:spLocks noGrp="1"/>
          </p:cNvSpPr>
          <p:nvPr>
            <p:ph type="title"/>
          </p:nvPr>
        </p:nvSpPr>
        <p:spPr/>
        <p:txBody>
          <a:bodyPr/>
          <a:lstStyle/>
          <a:p>
            <a:endParaRPr lang="en-US"/>
          </a:p>
        </p:txBody>
      </p:sp>
      <p:sp>
        <p:nvSpPr>
          <p:cNvPr id="3" name="Segnaposto contenuto 2">
            <a:extLst>
              <a:ext uri="{FF2B5EF4-FFF2-40B4-BE49-F238E27FC236}">
                <a16:creationId xmlns:a16="http://schemas.microsoft.com/office/drawing/2014/main" id="{E28DBC83-64DA-FAA1-06A9-A156A87F1BFA}"/>
              </a:ext>
            </a:extLst>
          </p:cNvPr>
          <p:cNvSpPr>
            <a:spLocks noGrp="1"/>
          </p:cNvSpPr>
          <p:nvPr>
            <p:ph idx="1"/>
          </p:nvPr>
        </p:nvSpPr>
        <p:spPr/>
        <p:txBody>
          <a:bodyPr/>
          <a:lstStyle/>
          <a:p>
            <a:r>
              <a:rPr lang="en-US" dirty="0"/>
              <a:t>2) Husserl’s discovery specifically concern </a:t>
            </a:r>
            <a:r>
              <a:rPr lang="en-US" i="1" dirty="0"/>
              <a:t>modern symbolic mathematics.</a:t>
            </a:r>
          </a:p>
          <a:p>
            <a:endParaRPr lang="en-US" dirty="0"/>
          </a:p>
          <a:p>
            <a:r>
              <a:rPr lang="en-US" dirty="0"/>
              <a:t>“It is a fact highly significant for the deeper understanding of mathematics that one and the same system of symbols can serve in </a:t>
            </a:r>
            <a:r>
              <a:rPr lang="en-US" i="1" dirty="0"/>
              <a:t>several </a:t>
            </a:r>
            <a:r>
              <a:rPr lang="en-US" dirty="0"/>
              <a:t>conceptual systems which, different as to their content, exhibit analogies solely in their structural form [</a:t>
            </a:r>
            <a:r>
              <a:rPr lang="en-US" i="1" dirty="0" err="1"/>
              <a:t>Bildungsform</a:t>
            </a:r>
            <a:r>
              <a:rPr lang="en-US" dirty="0"/>
              <a:t>]. They are, then, as we say, governed by the same calculational system [</a:t>
            </a:r>
            <a:r>
              <a:rPr lang="en-US" i="1" dirty="0" err="1"/>
              <a:t>Rechensystem</a:t>
            </a:r>
            <a:r>
              <a:rPr lang="en-US" dirty="0"/>
              <a:t>].” (2003, 273)</a:t>
            </a:r>
            <a:endParaRPr lang="it-IT" dirty="0"/>
          </a:p>
          <a:p>
            <a:endParaRPr lang="en-US" dirty="0"/>
          </a:p>
        </p:txBody>
      </p:sp>
    </p:spTree>
    <p:extLst>
      <p:ext uri="{BB962C8B-B14F-4D97-AF65-F5344CB8AC3E}">
        <p14:creationId xmlns:p14="http://schemas.microsoft.com/office/powerpoint/2010/main" val="4292050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7C478F1-26B5-44C9-823B-523B85B112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8337CC61-9E93-4D80-9F1C-12CE9A0C07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625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C0EEC62-DE48-CA1B-0810-1AC63B88713C}"/>
              </a:ext>
            </a:extLst>
          </p:cNvPr>
          <p:cNvSpPr>
            <a:spLocks noGrp="1"/>
          </p:cNvSpPr>
          <p:nvPr>
            <p:ph type="title"/>
          </p:nvPr>
        </p:nvSpPr>
        <p:spPr>
          <a:xfrm>
            <a:off x="862818" y="685801"/>
            <a:ext cx="3057379" cy="3046228"/>
          </a:xfrm>
        </p:spPr>
        <p:txBody>
          <a:bodyPr vert="horz" lIns="91440" tIns="45720" rIns="91440" bIns="45720" rtlCol="0" anchor="b">
            <a:normAutofit/>
          </a:bodyPr>
          <a:lstStyle/>
          <a:p>
            <a:pPr algn="ctr"/>
            <a:endParaRPr lang="en-US" sz="3600" kern="1200" cap="all" spc="300" baseline="0" dirty="0">
              <a:solidFill>
                <a:schemeClr val="bg2"/>
              </a:solidFill>
              <a:latin typeface="+mj-lt"/>
              <a:ea typeface="+mj-ea"/>
              <a:cs typeface="+mj-cs"/>
            </a:endParaRPr>
          </a:p>
        </p:txBody>
      </p:sp>
      <p:pic>
        <p:nvPicPr>
          <p:cNvPr id="1026" name="Picture 2" descr="Immagine che contiene schizzo, disegno, illustrazione, Stampa&#10;&#10;Il contenuto generato dall'IA potrebbe non essere corretto.">
            <a:extLst>
              <a:ext uri="{FF2B5EF4-FFF2-40B4-BE49-F238E27FC236}">
                <a16:creationId xmlns:a16="http://schemas.microsoft.com/office/drawing/2014/main" id="{001E25D4-83D1-052E-4282-8D32EF10497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380226" y="685801"/>
            <a:ext cx="4155947" cy="548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8241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48821B-8079-657F-DBAD-C730407D31C3}"/>
              </a:ext>
            </a:extLst>
          </p:cNvPr>
          <p:cNvSpPr>
            <a:spLocks noGrp="1"/>
          </p:cNvSpPr>
          <p:nvPr>
            <p:ph type="title"/>
          </p:nvPr>
        </p:nvSpPr>
        <p:spPr/>
        <p:txBody>
          <a:bodyPr/>
          <a:lstStyle/>
          <a:p>
            <a:r>
              <a:rPr lang="it-IT" dirty="0"/>
              <a:t>THE SYMBOLICAL AND ITS DANGERS</a:t>
            </a:r>
            <a:endParaRPr lang="en-US" dirty="0"/>
          </a:p>
        </p:txBody>
      </p:sp>
      <p:sp>
        <p:nvSpPr>
          <p:cNvPr id="3" name="Segnaposto contenuto 2">
            <a:extLst>
              <a:ext uri="{FF2B5EF4-FFF2-40B4-BE49-F238E27FC236}">
                <a16:creationId xmlns:a16="http://schemas.microsoft.com/office/drawing/2014/main" id="{A403841B-5042-94AA-76AE-3C6179EAE54A}"/>
              </a:ext>
            </a:extLst>
          </p:cNvPr>
          <p:cNvSpPr>
            <a:spLocks noGrp="1"/>
          </p:cNvSpPr>
          <p:nvPr>
            <p:ph idx="1"/>
          </p:nvPr>
        </p:nvSpPr>
        <p:spPr/>
        <p:txBody>
          <a:bodyPr>
            <a:normAutofit lnSpcReduction="10000"/>
          </a:bodyPr>
          <a:lstStyle/>
          <a:p>
            <a:pPr marL="0" indent="0">
              <a:buNone/>
            </a:pPr>
            <a:r>
              <a:rPr lang="it-IT" dirty="0" err="1"/>
              <a:t>Husserl’s</a:t>
            </a:r>
            <a:r>
              <a:rPr lang="it-IT" dirty="0"/>
              <a:t> </a:t>
            </a:r>
            <a:r>
              <a:rPr lang="it-IT" i="1" dirty="0" err="1"/>
              <a:t>Semiotics</a:t>
            </a:r>
            <a:r>
              <a:rPr lang="it-IT" dirty="0"/>
              <a:t> (1891):</a:t>
            </a:r>
            <a:br>
              <a:rPr lang="it-IT" dirty="0"/>
            </a:br>
            <a:endParaRPr lang="it-IT" dirty="0"/>
          </a:p>
          <a:p>
            <a:pPr marL="0" indent="0" algn="just">
              <a:buNone/>
            </a:pPr>
            <a:r>
              <a:rPr lang="en-US" sz="2200" dirty="0"/>
              <a:t>“Signs do not merely accompany psychic development, but rather they essentially </a:t>
            </a:r>
            <a:r>
              <a:rPr lang="en-US" sz="2200" i="1" dirty="0"/>
              <a:t>condition</a:t>
            </a:r>
            <a:r>
              <a:rPr lang="en-US" sz="2200" dirty="0"/>
              <a:t> it, making it possible to begin with. […]. Upon conscious application of symbols, the human intellect raised itself to a new and truly human level. And the progress of intellectual development runs parallel with progress in symbolic technique. The magnificent development of the natural sciences constitutes above all else the pride and glory of recent centuries. But it certainly seems that no less a claim to fame belongs to that remarkable symbol system – </a:t>
            </a:r>
            <a:r>
              <a:rPr lang="en-US" sz="2200" b="1" dirty="0"/>
              <a:t>which has not yet received its clarification</a:t>
            </a:r>
            <a:r>
              <a:rPr lang="en-US" sz="2200" dirty="0"/>
              <a:t> – to which the sciences and technology owe most: the system of general arithmetic, the most wonderful machine that ever arose” (1994, 29-30).</a:t>
            </a:r>
          </a:p>
        </p:txBody>
      </p:sp>
    </p:spTree>
    <p:extLst>
      <p:ext uri="{BB962C8B-B14F-4D97-AF65-F5344CB8AC3E}">
        <p14:creationId xmlns:p14="http://schemas.microsoft.com/office/powerpoint/2010/main" val="1376502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311712-496C-207E-2E41-567F0A26A659}"/>
              </a:ext>
            </a:extLst>
          </p:cNvPr>
          <p:cNvSpPr>
            <a:spLocks noGrp="1"/>
          </p:cNvSpPr>
          <p:nvPr>
            <p:ph type="title"/>
          </p:nvPr>
        </p:nvSpPr>
        <p:spPr/>
        <p:txBody>
          <a:bodyPr/>
          <a:lstStyle/>
          <a:p>
            <a:r>
              <a:rPr lang="en-US" dirty="0"/>
              <a:t>MAIN GOAL	</a:t>
            </a:r>
          </a:p>
        </p:txBody>
      </p:sp>
      <p:sp>
        <p:nvSpPr>
          <p:cNvPr id="3" name="Segnaposto contenuto 2">
            <a:extLst>
              <a:ext uri="{FF2B5EF4-FFF2-40B4-BE49-F238E27FC236}">
                <a16:creationId xmlns:a16="http://schemas.microsoft.com/office/drawing/2014/main" id="{8DE4CC4D-3F19-239A-E83F-D944E7ECCA97}"/>
              </a:ext>
            </a:extLst>
          </p:cNvPr>
          <p:cNvSpPr>
            <a:spLocks noGrp="1"/>
          </p:cNvSpPr>
          <p:nvPr>
            <p:ph idx="1"/>
          </p:nvPr>
        </p:nvSpPr>
        <p:spPr/>
        <p:txBody>
          <a:bodyPr/>
          <a:lstStyle/>
          <a:p>
            <a:pPr marL="0" indent="0">
              <a:buNone/>
            </a:pPr>
            <a:r>
              <a:rPr lang="en-US" dirty="0"/>
              <a:t>To offer a historical and systematic overview of the relationship between mathematical knowledge and phenomenology.</a:t>
            </a:r>
          </a:p>
        </p:txBody>
      </p:sp>
    </p:spTree>
    <p:extLst>
      <p:ext uri="{BB962C8B-B14F-4D97-AF65-F5344CB8AC3E}">
        <p14:creationId xmlns:p14="http://schemas.microsoft.com/office/powerpoint/2010/main" val="1686913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81E1AA-6B3C-AA40-D8BB-8B1AF2A64D9F}"/>
              </a:ext>
            </a:extLst>
          </p:cNvPr>
          <p:cNvSpPr>
            <a:spLocks noGrp="1"/>
          </p:cNvSpPr>
          <p:nvPr>
            <p:ph type="title"/>
          </p:nvPr>
        </p:nvSpPr>
        <p:spPr/>
        <p:txBody>
          <a:bodyPr/>
          <a:lstStyle/>
          <a:p>
            <a:endParaRPr lang="en-US"/>
          </a:p>
        </p:txBody>
      </p:sp>
      <p:sp>
        <p:nvSpPr>
          <p:cNvPr id="3" name="Segnaposto contenuto 2">
            <a:extLst>
              <a:ext uri="{FF2B5EF4-FFF2-40B4-BE49-F238E27FC236}">
                <a16:creationId xmlns:a16="http://schemas.microsoft.com/office/drawing/2014/main" id="{99BB1DD0-496F-85F5-6C41-CF8838398D93}"/>
              </a:ext>
            </a:extLst>
          </p:cNvPr>
          <p:cNvSpPr>
            <a:spLocks noGrp="1"/>
          </p:cNvSpPr>
          <p:nvPr>
            <p:ph idx="1"/>
          </p:nvPr>
        </p:nvSpPr>
        <p:spPr/>
        <p:txBody>
          <a:bodyPr/>
          <a:lstStyle/>
          <a:p>
            <a:r>
              <a:rPr lang="it-IT" dirty="0"/>
              <a:t>The </a:t>
            </a:r>
            <a:r>
              <a:rPr lang="it-IT" i="1" dirty="0" err="1"/>
              <a:t>symbolic</a:t>
            </a:r>
            <a:r>
              <a:rPr lang="it-IT" i="1" dirty="0"/>
              <a:t> </a:t>
            </a:r>
            <a:r>
              <a:rPr lang="it-IT" i="1" dirty="0" err="1"/>
              <a:t>danger</a:t>
            </a:r>
            <a:r>
              <a:rPr lang="it-IT" i="1" dirty="0"/>
              <a:t> </a:t>
            </a:r>
            <a:r>
              <a:rPr lang="it-IT" dirty="0" err="1"/>
              <a:t>lies</a:t>
            </a:r>
            <a:r>
              <a:rPr lang="it-IT" dirty="0"/>
              <a:t> in the </a:t>
            </a:r>
            <a:r>
              <a:rPr lang="it-IT" dirty="0" err="1"/>
              <a:t>fact</a:t>
            </a:r>
            <a:r>
              <a:rPr lang="it-IT" dirty="0"/>
              <a:t> </a:t>
            </a:r>
            <a:r>
              <a:rPr lang="it-IT" dirty="0" err="1"/>
              <a:t>that</a:t>
            </a:r>
            <a:endParaRPr lang="it-IT" dirty="0"/>
          </a:p>
          <a:p>
            <a:pPr algn="just"/>
            <a:r>
              <a:rPr lang="en-US" dirty="0"/>
              <a:t>“The signs stand in place of the genuine concepts, but </a:t>
            </a:r>
            <a:r>
              <a:rPr lang="en-US" i="1" dirty="0"/>
              <a:t>that</a:t>
            </a:r>
            <a:r>
              <a:rPr lang="en-US" dirty="0"/>
              <a:t> they do so is unnoticed to us. […]. We feel ourselves to be confidently in touch with the matter at hand, and proceed onward in the expectation that the mechanism of reproduction will function well” (1994, 33).</a:t>
            </a:r>
          </a:p>
          <a:p>
            <a:pPr algn="just"/>
            <a:r>
              <a:rPr lang="en-US" dirty="0"/>
              <a:t>Mathematical knowledge is particularly exposed to this danger because of its </a:t>
            </a:r>
            <a:r>
              <a:rPr lang="en-US" i="1" dirty="0"/>
              <a:t>symbolic nature</a:t>
            </a:r>
            <a:r>
              <a:rPr lang="en-US" dirty="0"/>
              <a:t>.</a:t>
            </a:r>
          </a:p>
        </p:txBody>
      </p:sp>
    </p:spTree>
    <p:extLst>
      <p:ext uri="{BB962C8B-B14F-4D97-AF65-F5344CB8AC3E}">
        <p14:creationId xmlns:p14="http://schemas.microsoft.com/office/powerpoint/2010/main" val="1217802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AE6E73-D11D-5967-00CA-4B1EDA52ED05}"/>
              </a:ext>
            </a:extLst>
          </p:cNvPr>
          <p:cNvSpPr>
            <a:spLocks noGrp="1"/>
          </p:cNvSpPr>
          <p:nvPr>
            <p:ph type="title"/>
          </p:nvPr>
        </p:nvSpPr>
        <p:spPr/>
        <p:txBody>
          <a:bodyPr/>
          <a:lstStyle/>
          <a:p>
            <a:endParaRPr lang="en-US"/>
          </a:p>
        </p:txBody>
      </p:sp>
      <p:sp>
        <p:nvSpPr>
          <p:cNvPr id="3" name="Segnaposto contenuto 2">
            <a:extLst>
              <a:ext uri="{FF2B5EF4-FFF2-40B4-BE49-F238E27FC236}">
                <a16:creationId xmlns:a16="http://schemas.microsoft.com/office/drawing/2014/main" id="{AE3D43EF-04CA-283C-8C2F-C6CAAEE3BDC2}"/>
              </a:ext>
            </a:extLst>
          </p:cNvPr>
          <p:cNvSpPr>
            <a:spLocks noGrp="1"/>
          </p:cNvSpPr>
          <p:nvPr>
            <p:ph idx="1"/>
          </p:nvPr>
        </p:nvSpPr>
        <p:spPr/>
        <p:txBody>
          <a:bodyPr/>
          <a:lstStyle/>
          <a:p>
            <a:pPr algn="just"/>
            <a:r>
              <a:rPr lang="en-US" dirty="0"/>
              <a:t>“To be sure, in precisely this perfection of modern arithmetic there also lies one of the chief sources of error. It is all too easy for the practicing mathematician to succumb of confusing the methods of development for the extension of arithmetical technique in the most consistent way possible with the methods of a logical developments of arithmetical science itself. The arithmetic of today is an unrivaled technique, with respect to the extension and practical reliability of its rules. But it is no science, provided that by “science” we understand, precisely, a system of knowledge [</a:t>
            </a:r>
            <a:r>
              <a:rPr lang="en-US" i="1" dirty="0" err="1"/>
              <a:t>ein</a:t>
            </a:r>
            <a:r>
              <a:rPr lang="en-US" i="1" dirty="0"/>
              <a:t> System von </a:t>
            </a:r>
            <a:r>
              <a:rPr lang="en-US" i="1" dirty="0" err="1"/>
              <a:t>Erkenntnissen</a:t>
            </a:r>
            <a:r>
              <a:rPr lang="en-US"/>
              <a:t>]” (1994, 4).</a:t>
            </a:r>
            <a:endParaRPr lang="en-US" dirty="0"/>
          </a:p>
        </p:txBody>
      </p:sp>
    </p:spTree>
    <p:extLst>
      <p:ext uri="{BB962C8B-B14F-4D97-AF65-F5344CB8AC3E}">
        <p14:creationId xmlns:p14="http://schemas.microsoft.com/office/powerpoint/2010/main" val="1245030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F88267-2725-3A35-DD35-4D63BF56BC02}"/>
              </a:ext>
            </a:extLst>
          </p:cNvPr>
          <p:cNvSpPr>
            <a:spLocks noGrp="1"/>
          </p:cNvSpPr>
          <p:nvPr>
            <p:ph type="title"/>
          </p:nvPr>
        </p:nvSpPr>
        <p:spPr/>
        <p:txBody>
          <a:bodyPr/>
          <a:lstStyle/>
          <a:p>
            <a:r>
              <a:rPr lang="it-IT" dirty="0"/>
              <a:t>EXAMPLE: THE ACTUAL INFINITE</a:t>
            </a:r>
            <a:endParaRPr lang="en-US" dirty="0"/>
          </a:p>
        </p:txBody>
      </p:sp>
      <p:sp>
        <p:nvSpPr>
          <p:cNvPr id="3" name="Segnaposto contenuto 2">
            <a:extLst>
              <a:ext uri="{FF2B5EF4-FFF2-40B4-BE49-F238E27FC236}">
                <a16:creationId xmlns:a16="http://schemas.microsoft.com/office/drawing/2014/main" id="{9FFB6FEB-B1E9-297B-5886-49754BA24AE6}"/>
              </a:ext>
            </a:extLst>
          </p:cNvPr>
          <p:cNvSpPr>
            <a:spLocks noGrp="1"/>
          </p:cNvSpPr>
          <p:nvPr>
            <p:ph idx="1"/>
          </p:nvPr>
        </p:nvSpPr>
        <p:spPr/>
        <p:txBody>
          <a:bodyPr/>
          <a:lstStyle/>
          <a:p>
            <a:r>
              <a:rPr lang="it-IT" dirty="0"/>
              <a:t>Felix </a:t>
            </a:r>
            <a:r>
              <a:rPr lang="it-IT" dirty="0" err="1"/>
              <a:t>Kaufmann’s</a:t>
            </a:r>
            <a:r>
              <a:rPr lang="it-IT" dirty="0"/>
              <a:t> </a:t>
            </a:r>
            <a:r>
              <a:rPr lang="it-IT" i="1" dirty="0"/>
              <a:t>The Infinite in </a:t>
            </a:r>
            <a:r>
              <a:rPr lang="it-IT" i="1" dirty="0" err="1"/>
              <a:t>Mathematics</a:t>
            </a:r>
            <a:r>
              <a:rPr lang="it-IT" i="1" dirty="0"/>
              <a:t> and </a:t>
            </a:r>
            <a:r>
              <a:rPr lang="it-IT" i="1" dirty="0" err="1"/>
              <a:t>its</a:t>
            </a:r>
            <a:r>
              <a:rPr lang="it-IT" i="1" dirty="0"/>
              <a:t> </a:t>
            </a:r>
            <a:r>
              <a:rPr lang="it-IT" i="1" dirty="0" err="1"/>
              <a:t>Elimination</a:t>
            </a:r>
            <a:r>
              <a:rPr lang="it-IT" i="1" dirty="0"/>
              <a:t> </a:t>
            </a:r>
            <a:r>
              <a:rPr lang="it-IT" dirty="0"/>
              <a:t>(1930):</a:t>
            </a:r>
          </a:p>
          <a:p>
            <a:pPr marL="0" indent="0" algn="just">
              <a:buNone/>
            </a:pPr>
            <a:r>
              <a:rPr lang="en-US" sz="2200" dirty="0"/>
              <a:t>“One main origin of the problems concerning the ‘actual infinite’ (the transfinite in Cantor’s sense) is to be found in the use of mathematical symbolism beyond its sphere of significance, and that if we eliminate its ‘extravagant’ [</a:t>
            </a:r>
            <a:r>
              <a:rPr lang="de-DE" sz="2200" i="1" dirty="0"/>
              <a:t>überschwänglicher</a:t>
            </a:r>
            <a:r>
              <a:rPr lang="it-IT" sz="2200" dirty="0"/>
              <a:t>] use (in </a:t>
            </a:r>
            <a:r>
              <a:rPr lang="it-IT" sz="2200" dirty="0" err="1"/>
              <a:t>Kant’s</a:t>
            </a:r>
            <a:r>
              <a:rPr lang="it-IT" sz="2200" dirty="0"/>
              <a:t> </a:t>
            </a:r>
            <a:r>
              <a:rPr lang="it-IT" sz="2200" dirty="0" err="1"/>
              <a:t>sense</a:t>
            </a:r>
            <a:r>
              <a:rPr lang="it-IT" sz="2200" dirty="0"/>
              <a:t>) </a:t>
            </a:r>
            <a:r>
              <a:rPr lang="it-IT" sz="2200" dirty="0" err="1"/>
              <a:t>we</a:t>
            </a:r>
            <a:r>
              <a:rPr lang="it-IT" sz="2200" dirty="0"/>
              <a:t> can separate genuine knowledge from </a:t>
            </a:r>
            <a:r>
              <a:rPr lang="it-IT" sz="2200" dirty="0" err="1"/>
              <a:t>illusion</a:t>
            </a:r>
            <a:r>
              <a:rPr lang="en-US" sz="2200" dirty="0"/>
              <a:t>” (1978, 11).</a:t>
            </a:r>
          </a:p>
        </p:txBody>
      </p:sp>
    </p:spTree>
    <p:extLst>
      <p:ext uri="{BB962C8B-B14F-4D97-AF65-F5344CB8AC3E}">
        <p14:creationId xmlns:p14="http://schemas.microsoft.com/office/powerpoint/2010/main" val="190380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772091-1D33-E0EF-CB09-10C64B353E1B}"/>
              </a:ext>
            </a:extLst>
          </p:cNvPr>
          <p:cNvSpPr>
            <a:spLocks noGrp="1"/>
          </p:cNvSpPr>
          <p:nvPr>
            <p:ph type="title"/>
          </p:nvPr>
        </p:nvSpPr>
        <p:spPr/>
        <p:txBody>
          <a:bodyPr/>
          <a:lstStyle/>
          <a:p>
            <a:endParaRPr lang="en-US"/>
          </a:p>
        </p:txBody>
      </p:sp>
      <p:sp>
        <p:nvSpPr>
          <p:cNvPr id="3" name="Segnaposto contenuto 2">
            <a:extLst>
              <a:ext uri="{FF2B5EF4-FFF2-40B4-BE49-F238E27FC236}">
                <a16:creationId xmlns:a16="http://schemas.microsoft.com/office/drawing/2014/main" id="{8598F9FA-EA56-6615-A43D-33147BBDD81E}"/>
              </a:ext>
            </a:extLst>
          </p:cNvPr>
          <p:cNvSpPr>
            <a:spLocks noGrp="1"/>
          </p:cNvSpPr>
          <p:nvPr>
            <p:ph idx="1"/>
          </p:nvPr>
        </p:nvSpPr>
        <p:spPr/>
        <p:txBody>
          <a:bodyPr/>
          <a:lstStyle/>
          <a:p>
            <a:r>
              <a:rPr lang="it-IT" dirty="0" err="1"/>
              <a:t>Husserl’s</a:t>
            </a:r>
            <a:r>
              <a:rPr lang="it-IT" dirty="0"/>
              <a:t> </a:t>
            </a:r>
            <a:r>
              <a:rPr lang="it-IT" i="1" dirty="0" err="1"/>
              <a:t>Philosophy</a:t>
            </a:r>
            <a:r>
              <a:rPr lang="it-IT" i="1" dirty="0"/>
              <a:t> of </a:t>
            </a:r>
            <a:r>
              <a:rPr lang="it-IT" i="1" dirty="0" err="1"/>
              <a:t>Arithmetic</a:t>
            </a:r>
            <a:r>
              <a:rPr lang="it-IT" dirty="0"/>
              <a:t>: </a:t>
            </a:r>
            <a:r>
              <a:rPr lang="it-IT" dirty="0" err="1"/>
              <a:t>There</a:t>
            </a:r>
            <a:r>
              <a:rPr lang="it-IT" dirty="0"/>
              <a:t> </a:t>
            </a:r>
            <a:r>
              <a:rPr lang="it-IT" dirty="0" err="1"/>
              <a:t>is</a:t>
            </a:r>
            <a:r>
              <a:rPr lang="it-IT" dirty="0"/>
              <a:t> a </a:t>
            </a:r>
            <a:r>
              <a:rPr lang="en-US" dirty="0"/>
              <a:t>“</a:t>
            </a:r>
            <a:r>
              <a:rPr lang="it-IT" dirty="0" err="1"/>
              <a:t>natural</a:t>
            </a:r>
            <a:r>
              <a:rPr lang="it-IT" dirty="0"/>
              <a:t> </a:t>
            </a:r>
            <a:r>
              <a:rPr lang="it-IT" dirty="0" err="1"/>
              <a:t>tendency</a:t>
            </a:r>
            <a:r>
              <a:rPr lang="en-US" dirty="0"/>
              <a:t>” to go beyond the limits even of an idealized intellect and objectify a </a:t>
            </a:r>
            <a:r>
              <a:rPr lang="en-US" i="1" dirty="0"/>
              <a:t>symbolic concept </a:t>
            </a:r>
            <a:r>
              <a:rPr lang="en-US" dirty="0"/>
              <a:t>independently of its principle of formation.</a:t>
            </a:r>
          </a:p>
          <a:p>
            <a:pPr algn="just"/>
            <a:r>
              <a:rPr lang="en-US" dirty="0"/>
              <a:t>This leads to the unnoticed “transposition [</a:t>
            </a:r>
            <a:r>
              <a:rPr lang="de-DE" i="1" dirty="0"/>
              <a:t>Übertragung</a:t>
            </a:r>
            <a:r>
              <a:rPr lang="it-IT" dirty="0"/>
              <a:t>] of the concept of </a:t>
            </a:r>
            <a:r>
              <a:rPr lang="it-IT" dirty="0" err="1"/>
              <a:t>multiplicity</a:t>
            </a:r>
            <a:r>
              <a:rPr lang="it-IT" dirty="0"/>
              <a:t> over </a:t>
            </a:r>
            <a:r>
              <a:rPr lang="it-IT" dirty="0" err="1"/>
              <a:t>formations</a:t>
            </a:r>
            <a:r>
              <a:rPr lang="it-IT" dirty="0"/>
              <a:t> </a:t>
            </a:r>
            <a:r>
              <a:rPr lang="it-IT" dirty="0" err="1"/>
              <a:t>that</a:t>
            </a:r>
            <a:r>
              <a:rPr lang="it-IT" dirty="0"/>
              <a:t>, in </a:t>
            </a:r>
            <a:r>
              <a:rPr lang="it-IT" dirty="0" err="1"/>
              <a:t>their</a:t>
            </a:r>
            <a:r>
              <a:rPr lang="it-IT" dirty="0"/>
              <a:t> </a:t>
            </a:r>
            <a:r>
              <a:rPr lang="it-IT" dirty="0" err="1"/>
              <a:t>logical</a:t>
            </a:r>
            <a:r>
              <a:rPr lang="it-IT" dirty="0"/>
              <a:t> </a:t>
            </a:r>
            <a:r>
              <a:rPr lang="it-IT" dirty="0" err="1"/>
              <a:t>character</a:t>
            </a:r>
            <a:r>
              <a:rPr lang="it-IT" dirty="0"/>
              <a:t>, are </a:t>
            </a:r>
            <a:r>
              <a:rPr lang="it-IT" dirty="0" err="1"/>
              <a:t>essentially</a:t>
            </a:r>
            <a:r>
              <a:rPr lang="it-IT" dirty="0"/>
              <a:t> </a:t>
            </a:r>
            <a:r>
              <a:rPr lang="it-IT" dirty="0" err="1"/>
              <a:t>different</a:t>
            </a:r>
            <a:r>
              <a:rPr lang="en-US" dirty="0"/>
              <a:t>” (2003, 233).</a:t>
            </a:r>
          </a:p>
        </p:txBody>
      </p:sp>
    </p:spTree>
    <p:extLst>
      <p:ext uri="{BB962C8B-B14F-4D97-AF65-F5344CB8AC3E}">
        <p14:creationId xmlns:p14="http://schemas.microsoft.com/office/powerpoint/2010/main" val="211652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D9605B-0D0E-1227-0B81-7233E016049F}"/>
              </a:ext>
            </a:extLst>
          </p:cNvPr>
          <p:cNvSpPr>
            <a:spLocks noGrp="1"/>
          </p:cNvSpPr>
          <p:nvPr>
            <p:ph type="title"/>
          </p:nvPr>
        </p:nvSpPr>
        <p:spPr/>
        <p:txBody>
          <a:bodyPr/>
          <a:lstStyle/>
          <a:p>
            <a:r>
              <a:rPr lang="it-IT" dirty="0"/>
              <a:t>CONCLUSIONS</a:t>
            </a:r>
            <a:endParaRPr lang="en-US" dirty="0"/>
          </a:p>
        </p:txBody>
      </p:sp>
      <p:sp>
        <p:nvSpPr>
          <p:cNvPr id="3" name="Segnaposto contenuto 2">
            <a:extLst>
              <a:ext uri="{FF2B5EF4-FFF2-40B4-BE49-F238E27FC236}">
                <a16:creationId xmlns:a16="http://schemas.microsoft.com/office/drawing/2014/main" id="{4BDEE5D2-F75D-EE90-F524-EF21956C96EB}"/>
              </a:ext>
            </a:extLst>
          </p:cNvPr>
          <p:cNvSpPr>
            <a:spLocks noGrp="1"/>
          </p:cNvSpPr>
          <p:nvPr>
            <p:ph idx="1"/>
          </p:nvPr>
        </p:nvSpPr>
        <p:spPr/>
        <p:txBody>
          <a:bodyPr/>
          <a:lstStyle/>
          <a:p>
            <a:pPr marL="457200" indent="-457200">
              <a:buFont typeface="+mj-lt"/>
              <a:buAutoNum type="arabicParenR"/>
            </a:pPr>
            <a:r>
              <a:rPr lang="it-IT" dirty="0"/>
              <a:t>How the </a:t>
            </a:r>
            <a:r>
              <a:rPr lang="it-IT" dirty="0" err="1"/>
              <a:t>phenomenological</a:t>
            </a:r>
            <a:r>
              <a:rPr lang="it-IT" dirty="0"/>
              <a:t> </a:t>
            </a:r>
            <a:r>
              <a:rPr lang="it-IT" dirty="0" err="1"/>
              <a:t>attitude</a:t>
            </a:r>
            <a:r>
              <a:rPr lang="it-IT" dirty="0"/>
              <a:t> </a:t>
            </a:r>
            <a:r>
              <a:rPr lang="it-IT" dirty="0" err="1"/>
              <a:t>was</a:t>
            </a:r>
            <a:r>
              <a:rPr lang="it-IT" dirty="0"/>
              <a:t> </a:t>
            </a:r>
            <a:r>
              <a:rPr lang="it-IT" dirty="0" err="1"/>
              <a:t>occasioned</a:t>
            </a:r>
            <a:r>
              <a:rPr lang="it-IT" dirty="0"/>
              <a:t> by </a:t>
            </a:r>
            <a:r>
              <a:rPr lang="it-IT" dirty="0" err="1"/>
              <a:t>philosophical</a:t>
            </a:r>
            <a:r>
              <a:rPr lang="it-IT" dirty="0"/>
              <a:t> </a:t>
            </a:r>
            <a:r>
              <a:rPr lang="it-IT" dirty="0" err="1"/>
              <a:t>reflections</a:t>
            </a:r>
            <a:r>
              <a:rPr lang="it-IT" dirty="0"/>
              <a:t> on </a:t>
            </a:r>
            <a:r>
              <a:rPr lang="it-IT" dirty="0" err="1"/>
              <a:t>mathematical</a:t>
            </a:r>
            <a:r>
              <a:rPr lang="it-IT" dirty="0"/>
              <a:t> knowledge.</a:t>
            </a:r>
          </a:p>
          <a:p>
            <a:pPr marL="457200" indent="-457200">
              <a:buFont typeface="+mj-lt"/>
              <a:buAutoNum type="arabicParenR"/>
            </a:pPr>
            <a:r>
              <a:rPr lang="it-IT" dirty="0"/>
              <a:t>How </a:t>
            </a:r>
            <a:r>
              <a:rPr lang="it-IT" dirty="0" err="1"/>
              <a:t>phenomenological</a:t>
            </a:r>
            <a:r>
              <a:rPr lang="it-IT" dirty="0"/>
              <a:t> </a:t>
            </a:r>
            <a:r>
              <a:rPr lang="it-IT" dirty="0" err="1"/>
              <a:t>critique</a:t>
            </a:r>
            <a:r>
              <a:rPr lang="it-IT" dirty="0"/>
              <a:t> can be </a:t>
            </a:r>
            <a:r>
              <a:rPr lang="it-IT" dirty="0" err="1"/>
              <a:t>relevant</a:t>
            </a:r>
            <a:r>
              <a:rPr lang="it-IT" dirty="0"/>
              <a:t> to the </a:t>
            </a:r>
            <a:r>
              <a:rPr lang="it-IT" dirty="0" err="1"/>
              <a:t>philosophical</a:t>
            </a:r>
            <a:r>
              <a:rPr lang="it-IT" dirty="0"/>
              <a:t> </a:t>
            </a:r>
            <a:r>
              <a:rPr lang="it-IT" dirty="0" err="1"/>
              <a:t>clarification</a:t>
            </a:r>
            <a:r>
              <a:rPr lang="it-IT" dirty="0"/>
              <a:t> of </a:t>
            </a:r>
            <a:r>
              <a:rPr lang="it-IT" dirty="0" err="1"/>
              <a:t>mathematical</a:t>
            </a:r>
            <a:r>
              <a:rPr lang="it-IT" dirty="0"/>
              <a:t> concepts.</a:t>
            </a:r>
          </a:p>
          <a:p>
            <a:pPr marL="0" indent="0">
              <a:buNone/>
            </a:pPr>
            <a:endParaRPr lang="it-IT" dirty="0"/>
          </a:p>
          <a:p>
            <a:r>
              <a:rPr lang="it-IT" dirty="0"/>
              <a:t>The connection </a:t>
            </a:r>
            <a:r>
              <a:rPr lang="it-IT" dirty="0" err="1"/>
              <a:t>between</a:t>
            </a:r>
            <a:r>
              <a:rPr lang="it-IT" dirty="0"/>
              <a:t> the </a:t>
            </a:r>
            <a:r>
              <a:rPr lang="it-IT" dirty="0" err="1"/>
              <a:t>two</a:t>
            </a:r>
            <a:r>
              <a:rPr lang="it-IT" dirty="0"/>
              <a:t> </a:t>
            </a:r>
            <a:r>
              <a:rPr lang="it-IT" dirty="0" err="1"/>
              <a:t>is</a:t>
            </a:r>
            <a:r>
              <a:rPr lang="it-IT" dirty="0"/>
              <a:t> the (</a:t>
            </a:r>
            <a:r>
              <a:rPr lang="it-IT" dirty="0" err="1"/>
              <a:t>problematic</a:t>
            </a:r>
            <a:r>
              <a:rPr lang="it-IT" dirty="0"/>
              <a:t>) </a:t>
            </a:r>
            <a:r>
              <a:rPr lang="it-IT" dirty="0" err="1"/>
              <a:t>role</a:t>
            </a:r>
            <a:r>
              <a:rPr lang="it-IT" dirty="0"/>
              <a:t> of </a:t>
            </a:r>
            <a:r>
              <a:rPr lang="it-IT" i="1" dirty="0"/>
              <a:t>the</a:t>
            </a:r>
            <a:r>
              <a:rPr lang="it-IT" dirty="0"/>
              <a:t> </a:t>
            </a:r>
            <a:r>
              <a:rPr lang="it-IT" i="1" dirty="0" err="1"/>
              <a:t>symbolical</a:t>
            </a:r>
            <a:r>
              <a:rPr lang="it-IT" dirty="0"/>
              <a:t> in </a:t>
            </a:r>
            <a:r>
              <a:rPr lang="it-IT" dirty="0" err="1"/>
              <a:t>mathematical</a:t>
            </a:r>
            <a:r>
              <a:rPr lang="it-IT" dirty="0"/>
              <a:t> </a:t>
            </a:r>
            <a:r>
              <a:rPr lang="it-IT" dirty="0" err="1"/>
              <a:t>thought</a:t>
            </a:r>
            <a:r>
              <a:rPr lang="it-IT" dirty="0"/>
              <a:t>.</a:t>
            </a:r>
            <a:endParaRPr lang="en-US" dirty="0"/>
          </a:p>
        </p:txBody>
      </p:sp>
    </p:spTree>
    <p:extLst>
      <p:ext uri="{BB962C8B-B14F-4D97-AF65-F5344CB8AC3E}">
        <p14:creationId xmlns:p14="http://schemas.microsoft.com/office/powerpoint/2010/main" val="1040985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8840B8-0397-4DD8-8C62-48FEDD9F98E1}"/>
              </a:ext>
            </a:extLst>
          </p:cNvPr>
          <p:cNvSpPr>
            <a:spLocks noGrp="1"/>
          </p:cNvSpPr>
          <p:nvPr>
            <p:ph type="title"/>
          </p:nvPr>
        </p:nvSpPr>
        <p:spPr/>
        <p:txBody>
          <a:bodyPr/>
          <a:lstStyle/>
          <a:p>
            <a:r>
              <a:rPr lang="en-US" dirty="0"/>
              <a:t>INTRODUCTION</a:t>
            </a:r>
          </a:p>
        </p:txBody>
      </p:sp>
      <p:sp>
        <p:nvSpPr>
          <p:cNvPr id="3" name="Segnaposto contenuto 2">
            <a:extLst>
              <a:ext uri="{FF2B5EF4-FFF2-40B4-BE49-F238E27FC236}">
                <a16:creationId xmlns:a16="http://schemas.microsoft.com/office/drawing/2014/main" id="{DA24DF83-3D65-31CC-4778-605208790B0C}"/>
              </a:ext>
            </a:extLst>
          </p:cNvPr>
          <p:cNvSpPr>
            <a:spLocks noGrp="1"/>
          </p:cNvSpPr>
          <p:nvPr>
            <p:ph idx="1"/>
          </p:nvPr>
        </p:nvSpPr>
        <p:spPr/>
        <p:txBody>
          <a:bodyPr/>
          <a:lstStyle/>
          <a:p>
            <a:r>
              <a:rPr lang="en-US" dirty="0"/>
              <a:t>Husserl’s </a:t>
            </a:r>
            <a:r>
              <a:rPr lang="en-US" i="1" dirty="0"/>
              <a:t>Logical Investigations</a:t>
            </a:r>
            <a:r>
              <a:rPr lang="en-US" dirty="0"/>
              <a:t>: Phenomenology “goes back to the things themselves” as an antidote to “empty,” “merely symbolic comprehension” carried out by a passive understanding of signs.</a:t>
            </a:r>
          </a:p>
          <a:p>
            <a:r>
              <a:rPr lang="en-US" dirty="0"/>
              <a:t>“Meanings inspired by remote, confused, inauthentic intuition – if by any intuition at all – are not enough” (2000, 168).</a:t>
            </a:r>
          </a:p>
        </p:txBody>
      </p:sp>
    </p:spTree>
    <p:extLst>
      <p:ext uri="{BB962C8B-B14F-4D97-AF65-F5344CB8AC3E}">
        <p14:creationId xmlns:p14="http://schemas.microsoft.com/office/powerpoint/2010/main" val="308886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242388-0348-F0BD-2FF2-26A08CEFF178}"/>
              </a:ext>
            </a:extLst>
          </p:cNvPr>
          <p:cNvSpPr>
            <a:spLocks noGrp="1"/>
          </p:cNvSpPr>
          <p:nvPr>
            <p:ph type="title"/>
          </p:nvPr>
        </p:nvSpPr>
        <p:spPr/>
        <p:txBody>
          <a:bodyPr/>
          <a:lstStyle/>
          <a:p>
            <a:r>
              <a:rPr lang="en-US" dirty="0"/>
              <a:t>THESES OF THE TALK	</a:t>
            </a:r>
          </a:p>
        </p:txBody>
      </p:sp>
      <p:sp>
        <p:nvSpPr>
          <p:cNvPr id="3" name="Segnaposto contenuto 2">
            <a:extLst>
              <a:ext uri="{FF2B5EF4-FFF2-40B4-BE49-F238E27FC236}">
                <a16:creationId xmlns:a16="http://schemas.microsoft.com/office/drawing/2014/main" id="{D53A47DB-6552-C1B5-2EB4-DAC9259A5D5D}"/>
              </a:ext>
            </a:extLst>
          </p:cNvPr>
          <p:cNvSpPr>
            <a:spLocks noGrp="1"/>
          </p:cNvSpPr>
          <p:nvPr>
            <p:ph idx="1"/>
          </p:nvPr>
        </p:nvSpPr>
        <p:spPr/>
        <p:txBody>
          <a:bodyPr/>
          <a:lstStyle/>
          <a:p>
            <a:pPr marL="457200" indent="-457200">
              <a:buFont typeface="+mj-lt"/>
              <a:buAutoNum type="arabicParenR"/>
            </a:pPr>
            <a:r>
              <a:rPr lang="en-US" dirty="0"/>
              <a:t>The </a:t>
            </a:r>
            <a:r>
              <a:rPr lang="en-US" i="1" dirty="0"/>
              <a:t>symbolic dimension </a:t>
            </a:r>
            <a:r>
              <a:rPr lang="en-US" dirty="0"/>
              <a:t>of mathematical thought challenged Husserl’s initial beliefs and led him to transform his philosophical attitude.</a:t>
            </a:r>
          </a:p>
          <a:p>
            <a:pPr marL="457200" indent="-457200">
              <a:buFont typeface="+mj-lt"/>
              <a:buAutoNum type="arabicParenR"/>
            </a:pPr>
            <a:r>
              <a:rPr lang="en-US" dirty="0"/>
              <a:t>This new approach is relevant for the clarification of fundamental mathematical concepts.</a:t>
            </a:r>
          </a:p>
        </p:txBody>
      </p:sp>
    </p:spTree>
    <p:extLst>
      <p:ext uri="{BB962C8B-B14F-4D97-AF65-F5344CB8AC3E}">
        <p14:creationId xmlns:p14="http://schemas.microsoft.com/office/powerpoint/2010/main" val="1210938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E02D10-9678-2574-64A5-1EF077ECFEF0}"/>
              </a:ext>
            </a:extLst>
          </p:cNvPr>
          <p:cNvSpPr>
            <a:spLocks noGrp="1"/>
          </p:cNvSpPr>
          <p:nvPr>
            <p:ph type="title"/>
          </p:nvPr>
        </p:nvSpPr>
        <p:spPr/>
        <p:txBody>
          <a:bodyPr/>
          <a:lstStyle/>
          <a:p>
            <a:r>
              <a:rPr lang="en-US" i="1" dirty="0"/>
              <a:t>The Philosophy of arithmetic </a:t>
            </a:r>
            <a:r>
              <a:rPr lang="en-US" dirty="0"/>
              <a:t>(1891)</a:t>
            </a:r>
          </a:p>
        </p:txBody>
      </p:sp>
      <p:sp>
        <p:nvSpPr>
          <p:cNvPr id="3" name="Segnaposto contenuto 2">
            <a:extLst>
              <a:ext uri="{FF2B5EF4-FFF2-40B4-BE49-F238E27FC236}">
                <a16:creationId xmlns:a16="http://schemas.microsoft.com/office/drawing/2014/main" id="{217B42E6-D230-F6A3-0787-4F50E949D1D1}"/>
              </a:ext>
            </a:extLst>
          </p:cNvPr>
          <p:cNvSpPr>
            <a:spLocks noGrp="1"/>
          </p:cNvSpPr>
          <p:nvPr>
            <p:ph idx="1"/>
          </p:nvPr>
        </p:nvSpPr>
        <p:spPr/>
        <p:txBody>
          <a:bodyPr/>
          <a:lstStyle/>
          <a:p>
            <a:r>
              <a:rPr lang="en-US" dirty="0"/>
              <a:t>Main goal: provide a foundation of arithmetic through “psychological and logical investigations.”</a:t>
            </a:r>
          </a:p>
          <a:p>
            <a:r>
              <a:rPr lang="en-US" dirty="0" err="1"/>
              <a:t>Weierstrass</a:t>
            </a:r>
            <a:r>
              <a:rPr lang="en-US" dirty="0"/>
              <a:t>’ Principle: </a:t>
            </a:r>
            <a:r>
              <a:rPr lang="en-US" i="1" dirty="0"/>
              <a:t>the whole theoretical construction of mathematics has its ultimate ground in elementary arithmetic, and thus in the concept of cardinal number</a:t>
            </a:r>
            <a:r>
              <a:rPr lang="en-US" dirty="0"/>
              <a:t>.</a:t>
            </a:r>
          </a:p>
          <a:p>
            <a:r>
              <a:rPr lang="en-US" dirty="0"/>
              <a:t>This principle has to be demonstrated with philosophy and psychology.</a:t>
            </a:r>
          </a:p>
        </p:txBody>
      </p:sp>
    </p:spTree>
    <p:extLst>
      <p:ext uri="{BB962C8B-B14F-4D97-AF65-F5344CB8AC3E}">
        <p14:creationId xmlns:p14="http://schemas.microsoft.com/office/powerpoint/2010/main" val="330243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6D912A7-A020-1F4F-6CF6-D3D62BC0F5DA}"/>
              </a:ext>
            </a:extLst>
          </p:cNvPr>
          <p:cNvSpPr>
            <a:spLocks noGrp="1"/>
          </p:cNvSpPr>
          <p:nvPr>
            <p:ph idx="1"/>
          </p:nvPr>
        </p:nvSpPr>
        <p:spPr/>
        <p:txBody>
          <a:bodyPr/>
          <a:lstStyle/>
          <a:p>
            <a:r>
              <a:rPr lang="en-US" i="1" dirty="0"/>
              <a:t>Authentic presentation</a:t>
            </a:r>
            <a:r>
              <a:rPr lang="en-US" dirty="0"/>
              <a:t>: if “a content is directly given to us as that which it is” [</a:t>
            </a:r>
            <a:r>
              <a:rPr lang="en-US" i="1" dirty="0" err="1"/>
              <a:t>ein</a:t>
            </a:r>
            <a:r>
              <a:rPr lang="en-US" i="1" dirty="0"/>
              <a:t> </a:t>
            </a:r>
            <a:r>
              <a:rPr lang="en-US" i="1" dirty="0" err="1"/>
              <a:t>Inhalt</a:t>
            </a:r>
            <a:r>
              <a:rPr lang="en-US" i="1" dirty="0"/>
              <a:t> </a:t>
            </a:r>
            <a:r>
              <a:rPr lang="en-US" i="1" dirty="0" err="1"/>
              <a:t>ist</a:t>
            </a:r>
            <a:r>
              <a:rPr lang="en-US" i="1" dirty="0"/>
              <a:t> </a:t>
            </a:r>
            <a:r>
              <a:rPr lang="en-US" i="1" dirty="0" err="1"/>
              <a:t>direkt</a:t>
            </a:r>
            <a:r>
              <a:rPr lang="en-US" i="1" dirty="0"/>
              <a:t> </a:t>
            </a:r>
            <a:r>
              <a:rPr lang="en-US" i="1" dirty="0" err="1"/>
              <a:t>gegeben</a:t>
            </a:r>
            <a:r>
              <a:rPr lang="en-US" i="1" dirty="0"/>
              <a:t> </a:t>
            </a:r>
            <a:r>
              <a:rPr lang="en-US" i="1" dirty="0" err="1"/>
              <a:t>als</a:t>
            </a:r>
            <a:r>
              <a:rPr lang="en-US" i="1" dirty="0"/>
              <a:t> das, was er </a:t>
            </a:r>
            <a:r>
              <a:rPr lang="en-US" i="1" dirty="0" err="1"/>
              <a:t>ist</a:t>
            </a:r>
            <a:r>
              <a:rPr lang="en-US" dirty="0"/>
              <a:t>]</a:t>
            </a:r>
          </a:p>
          <a:p>
            <a:r>
              <a:rPr lang="en-US" i="1" dirty="0"/>
              <a:t>Symbolic presentation</a:t>
            </a:r>
            <a:r>
              <a:rPr lang="en-US" dirty="0"/>
              <a:t>: if it is given “only indirectly through signs that univocally characterize it”</a:t>
            </a:r>
          </a:p>
          <a:p>
            <a:endParaRPr lang="en-US" dirty="0"/>
          </a:p>
        </p:txBody>
      </p:sp>
    </p:spTree>
    <p:extLst>
      <p:ext uri="{BB962C8B-B14F-4D97-AF65-F5344CB8AC3E}">
        <p14:creationId xmlns:p14="http://schemas.microsoft.com/office/powerpoint/2010/main" val="3748805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D3DB837-DEEC-23B1-762C-B9E82D0D8694}"/>
              </a:ext>
            </a:extLst>
          </p:cNvPr>
          <p:cNvSpPr>
            <a:spLocks noGrp="1"/>
          </p:cNvSpPr>
          <p:nvPr>
            <p:ph idx="1"/>
          </p:nvPr>
        </p:nvSpPr>
        <p:spPr/>
        <p:txBody>
          <a:bodyPr/>
          <a:lstStyle/>
          <a:p>
            <a:pPr marL="0" indent="0">
              <a:buNone/>
            </a:pPr>
            <a:r>
              <a:rPr lang="en-US" u="sng" dirty="0"/>
              <a:t>Husserl’s interpretation of </a:t>
            </a:r>
            <a:r>
              <a:rPr lang="en-US" u="sng" dirty="0" err="1"/>
              <a:t>Weierstrass</a:t>
            </a:r>
            <a:r>
              <a:rPr lang="en-US" u="sng" dirty="0"/>
              <a:t>’ Principle</a:t>
            </a:r>
            <a:r>
              <a:rPr lang="en-US" dirty="0"/>
              <a:t>:</a:t>
            </a:r>
          </a:p>
          <a:p>
            <a:pPr marL="0" indent="0">
              <a:buNone/>
            </a:pPr>
            <a:r>
              <a:rPr lang="en-US" dirty="0"/>
              <a:t>Cardinal numbers, as they are </a:t>
            </a:r>
            <a:r>
              <a:rPr lang="en-US" i="1" dirty="0"/>
              <a:t>authentically</a:t>
            </a:r>
            <a:r>
              <a:rPr lang="en-US" dirty="0"/>
              <a:t> given and conceived, are the ultimate ground for mathematics, even when it is </a:t>
            </a:r>
            <a:r>
              <a:rPr lang="en-US" i="1" dirty="0"/>
              <a:t>symbolically</a:t>
            </a:r>
            <a:r>
              <a:rPr lang="en-US" dirty="0"/>
              <a:t> practiced and conceived.</a:t>
            </a:r>
          </a:p>
        </p:txBody>
      </p:sp>
    </p:spTree>
    <p:extLst>
      <p:ext uri="{BB962C8B-B14F-4D97-AF65-F5344CB8AC3E}">
        <p14:creationId xmlns:p14="http://schemas.microsoft.com/office/powerpoint/2010/main" val="3771294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944A20-96BA-FD1D-F3BF-E563ED2FA3DF}"/>
              </a:ext>
            </a:extLst>
          </p:cNvPr>
          <p:cNvSpPr>
            <a:spLocks noGrp="1"/>
          </p:cNvSpPr>
          <p:nvPr>
            <p:ph type="title"/>
          </p:nvPr>
        </p:nvSpPr>
        <p:spPr/>
        <p:txBody>
          <a:bodyPr/>
          <a:lstStyle/>
          <a:p>
            <a:r>
              <a:rPr lang="en-US" dirty="0"/>
              <a:t>THE AUTHENTIC CONCEPT OF CARDINAL NUMBER (</a:t>
            </a:r>
            <a:r>
              <a:rPr lang="en-US" i="1" dirty="0"/>
              <a:t>ANZAHL</a:t>
            </a:r>
            <a:r>
              <a:rPr lang="en-US" dirty="0"/>
              <a:t>)</a:t>
            </a:r>
          </a:p>
        </p:txBody>
      </p:sp>
      <p:sp>
        <p:nvSpPr>
          <p:cNvPr id="3" name="Segnaposto contenuto 2">
            <a:extLst>
              <a:ext uri="{FF2B5EF4-FFF2-40B4-BE49-F238E27FC236}">
                <a16:creationId xmlns:a16="http://schemas.microsoft.com/office/drawing/2014/main" id="{5C589D81-FFBD-0C67-CD9B-1E25263F5152}"/>
              </a:ext>
            </a:extLst>
          </p:cNvPr>
          <p:cNvSpPr>
            <a:spLocks noGrp="1"/>
          </p:cNvSpPr>
          <p:nvPr>
            <p:ph idx="1"/>
          </p:nvPr>
        </p:nvSpPr>
        <p:spPr/>
        <p:txBody>
          <a:bodyPr/>
          <a:lstStyle/>
          <a:p>
            <a:r>
              <a:rPr lang="en-US" dirty="0"/>
              <a:t>The concrete (i.e., non-symbolical) phenomena at the basis of this concept are aggregates of objects.</a:t>
            </a:r>
          </a:p>
          <a:p>
            <a:r>
              <a:rPr lang="en-US" dirty="0"/>
              <a:t>Those objects are unified through a “collective combination” (</a:t>
            </a:r>
            <a:r>
              <a:rPr lang="en-US" i="1" dirty="0" err="1"/>
              <a:t>kollektive</a:t>
            </a:r>
            <a:r>
              <a:rPr lang="en-US" i="1" dirty="0"/>
              <a:t> </a:t>
            </a:r>
            <a:r>
              <a:rPr lang="en-US" i="1" dirty="0" err="1"/>
              <a:t>Verbindung</a:t>
            </a:r>
            <a:r>
              <a:rPr lang="en-US" dirty="0"/>
              <a:t>).</a:t>
            </a:r>
          </a:p>
        </p:txBody>
      </p:sp>
    </p:spTree>
    <p:extLst>
      <p:ext uri="{BB962C8B-B14F-4D97-AF65-F5344CB8AC3E}">
        <p14:creationId xmlns:p14="http://schemas.microsoft.com/office/powerpoint/2010/main" val="337905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4B3819D-0005-AAE3-64E1-8A35501B1EBE}"/>
              </a:ext>
            </a:extLst>
          </p:cNvPr>
          <p:cNvSpPr>
            <a:spLocks noGrp="1"/>
          </p:cNvSpPr>
          <p:nvPr>
            <p:ph idx="1"/>
          </p:nvPr>
        </p:nvSpPr>
        <p:spPr/>
        <p:txBody>
          <a:bodyPr/>
          <a:lstStyle/>
          <a:p>
            <a:pPr marL="0" indent="0">
              <a:buNone/>
            </a:pPr>
            <a:r>
              <a:rPr lang="en-US" dirty="0"/>
              <a:t>Twofold process of abstraction:</a:t>
            </a:r>
          </a:p>
          <a:p>
            <a:pPr marL="457200" indent="-457200">
              <a:buFont typeface="+mj-lt"/>
              <a:buAutoNum type="arabicParenR"/>
            </a:pPr>
            <a:r>
              <a:rPr lang="en-US" dirty="0"/>
              <a:t>the objects, insofar as they are collected, “are considered and attended to only as some content or other, each one as a certain something, a certain one [</a:t>
            </a:r>
            <a:r>
              <a:rPr lang="en-US" i="1" dirty="0" err="1"/>
              <a:t>irgend</a:t>
            </a:r>
            <a:r>
              <a:rPr lang="en-US" i="1" dirty="0"/>
              <a:t> </a:t>
            </a:r>
            <a:r>
              <a:rPr lang="en-US" i="1" dirty="0" err="1"/>
              <a:t>etwas</a:t>
            </a:r>
            <a:r>
              <a:rPr lang="en-US" i="1" dirty="0"/>
              <a:t>, </a:t>
            </a:r>
            <a:r>
              <a:rPr lang="en-US" i="1" dirty="0" err="1"/>
              <a:t>irgend</a:t>
            </a:r>
            <a:r>
              <a:rPr lang="en-US" i="1" dirty="0"/>
              <a:t> </a:t>
            </a:r>
            <a:r>
              <a:rPr lang="en-US" i="1" dirty="0" err="1"/>
              <a:t>eins</a:t>
            </a:r>
            <a:r>
              <a:rPr lang="en-US" dirty="0"/>
              <a:t>]” (2003, 83).</a:t>
            </a:r>
          </a:p>
          <a:p>
            <a:pPr marL="457200" indent="-457200">
              <a:buFont typeface="+mj-lt"/>
              <a:buAutoNum type="arabicParenR"/>
            </a:pPr>
            <a:r>
              <a:rPr lang="en-US" dirty="0"/>
              <a:t>“the main interest is concentrated upon the collective combination,” so that “</a:t>
            </a:r>
            <a:r>
              <a:rPr lang="en-US" i="1" dirty="0"/>
              <a:t>a collection originates in that a unitary </a:t>
            </a:r>
            <a:r>
              <a:rPr lang="en-US" i="1"/>
              <a:t>interest distinctly </a:t>
            </a:r>
            <a:r>
              <a:rPr lang="en-US" i="1" dirty="0"/>
              <a:t>picks out and encompasses various contents</a:t>
            </a:r>
            <a:r>
              <a:rPr lang="en-US" dirty="0"/>
              <a:t>” (2003, 77).</a:t>
            </a:r>
          </a:p>
        </p:txBody>
      </p:sp>
    </p:spTree>
    <p:extLst>
      <p:ext uri="{BB962C8B-B14F-4D97-AF65-F5344CB8AC3E}">
        <p14:creationId xmlns:p14="http://schemas.microsoft.com/office/powerpoint/2010/main" val="252086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ClassicFrameVTI">
  <a:themeElements>
    <a:clrScheme name="Custom 22">
      <a:dk1>
        <a:sysClr val="windowText" lastClr="000000"/>
      </a:dk1>
      <a:lt1>
        <a:sysClr val="window" lastClr="FFFFFF"/>
      </a:lt1>
      <a:dk2>
        <a:srgbClr val="293737"/>
      </a:dk2>
      <a:lt2>
        <a:srgbClr val="EEF2F0"/>
      </a:lt2>
      <a:accent1>
        <a:srgbClr val="749090"/>
      </a:accent1>
      <a:accent2>
        <a:srgbClr val="A5A5A5"/>
      </a:accent2>
      <a:accent3>
        <a:srgbClr val="91A39B"/>
      </a:accent3>
      <a:accent4>
        <a:srgbClr val="A9A698"/>
      </a:accent4>
      <a:accent5>
        <a:srgbClr val="A2A79A"/>
      </a:accent5>
      <a:accent6>
        <a:srgbClr val="897F65"/>
      </a:accent6>
      <a:hlink>
        <a:srgbClr val="92872F"/>
      </a:hlink>
      <a:folHlink>
        <a:srgbClr val="AB73A9"/>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docProps/app.xml><?xml version="1.0" encoding="utf-8"?>
<Properties xmlns="http://schemas.openxmlformats.org/officeDocument/2006/extended-properties" xmlns:vt="http://schemas.openxmlformats.org/officeDocument/2006/docPropsVTypes">
  <Template>Cornice classica</Template>
  <TotalTime>82</TotalTime>
  <Words>1475</Words>
  <Application>Microsoft Office PowerPoint</Application>
  <PresentationFormat>Widescreen</PresentationFormat>
  <Paragraphs>66</Paragraphs>
  <Slides>24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24</vt:i4>
      </vt:variant>
    </vt:vector>
  </HeadingPairs>
  <TitlesOfParts>
    <vt:vector size="28" baseType="lpstr">
      <vt:lpstr>Arial</vt:lpstr>
      <vt:lpstr>Gill Sans MT</vt:lpstr>
      <vt:lpstr>Goudy Old Style</vt:lpstr>
      <vt:lpstr>ClassicFrameVTI</vt:lpstr>
      <vt:lpstr>THE “SYMBOLICAL” IN MATHEMATICS IN HUSSERL’S EARLY WORK</vt:lpstr>
      <vt:lpstr>MAIN GOAL </vt:lpstr>
      <vt:lpstr>INTRODUCTION</vt:lpstr>
      <vt:lpstr>THESES OF THE TALK </vt:lpstr>
      <vt:lpstr>The Philosophy of arithmetic (1891)</vt:lpstr>
      <vt:lpstr>Presentazione standard di PowerPoint</vt:lpstr>
      <vt:lpstr>Presentazione standard di PowerPoint</vt:lpstr>
      <vt:lpstr>THE AUTHENTIC CONCEPT OF CARDINAL NUMBER (ANZAHL)</vt:lpstr>
      <vt:lpstr>Presentazione standard di PowerPoint</vt:lpstr>
      <vt:lpstr>Presentazione standard di PowerPoint</vt:lpstr>
      <vt:lpstr>Presentazione standard di PowerPoint</vt:lpstr>
      <vt:lpstr>THE FIRST CHALLENGE</vt:lpstr>
      <vt:lpstr>THE SECOND CHALLENGE</vt:lpstr>
      <vt:lpstr>Presentazione standard di PowerPoint</vt:lpstr>
      <vt:lpstr>Presentazione standard di PowerPoint</vt:lpstr>
      <vt:lpstr>TWO CONSEQUENCES</vt:lpstr>
      <vt:lpstr>Presentazione standard di PowerPoint</vt:lpstr>
      <vt:lpstr>Presentazione standard di PowerPoint</vt:lpstr>
      <vt:lpstr>THE SYMBOLICAL AND ITS DANGERS</vt:lpstr>
      <vt:lpstr>Presentazione standard di PowerPoint</vt:lpstr>
      <vt:lpstr>Presentazione standard di PowerPoint</vt:lpstr>
      <vt:lpstr>EXAMPLE: THE ACTUAL INFINITE</vt:lpstr>
      <vt:lpstr>Presentazione standard di PowerPoint</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Gabriele Baratelli</dc:creator>
  <cp:lastModifiedBy>Gabriele Baratelli</cp:lastModifiedBy>
  <cp:revision>3</cp:revision>
  <dcterms:created xsi:type="dcterms:W3CDTF">2025-10-20T07:45:49Z</dcterms:created>
  <dcterms:modified xsi:type="dcterms:W3CDTF">2025-10-25T05:21:56Z</dcterms:modified>
</cp:coreProperties>
</file>