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1"/>
  </p:sldMasterIdLst>
  <p:sldIdLst>
    <p:sldId id="256" r:id="rId2"/>
    <p:sldId id="257" r:id="rId3"/>
    <p:sldId id="258" r:id="rId4"/>
    <p:sldId id="265" r:id="rId5"/>
    <p:sldId id="266" r:id="rId6"/>
    <p:sldId id="290" r:id="rId7"/>
    <p:sldId id="276" r:id="rId8"/>
    <p:sldId id="274" r:id="rId9"/>
    <p:sldId id="287" r:id="rId10"/>
    <p:sldId id="288" r:id="rId11"/>
    <p:sldId id="289" r:id="rId12"/>
    <p:sldId id="279" r:id="rId13"/>
    <p:sldId id="280" r:id="rId14"/>
    <p:sldId id="283" r:id="rId15"/>
    <p:sldId id="284" r:id="rId16"/>
    <p:sldId id="285" r:id="rId17"/>
    <p:sldId id="286" r:id="rId18"/>
    <p:sldId id="272" r:id="rId19"/>
    <p:sldId id="271" r:id="rId20"/>
    <p:sldId id="277" r:id="rId21"/>
    <p:sldId id="282" r:id="rId22"/>
    <p:sldId id="281" r:id="rId23"/>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62FDE9-52DD-4BB2-BB2D-9106ED694B20}" v="4192" dt="2025-10-25T06:44:23.0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74" d="100"/>
          <a:sy n="74" d="100"/>
        </p:scale>
        <p:origin x="26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ja Hartimo" userId="67ea2db20d3c6a99" providerId="LiveId" clId="{4462FDE9-52DD-4BB2-BB2D-9106ED694B20}"/>
    <pc:docChg chg="undo custSel addSld delSld modSld sldOrd">
      <pc:chgData name="Mirja Hartimo" userId="67ea2db20d3c6a99" providerId="LiveId" clId="{4462FDE9-52DD-4BB2-BB2D-9106ED694B20}" dt="2025-10-25T06:44:23.045" v="13316" actId="20577"/>
      <pc:docMkLst>
        <pc:docMk/>
      </pc:docMkLst>
      <pc:sldChg chg="addSp modSp mod setBg">
        <pc:chgData name="Mirja Hartimo" userId="67ea2db20d3c6a99" providerId="LiveId" clId="{4462FDE9-52DD-4BB2-BB2D-9106ED694B20}" dt="2025-10-23T07:20:27.020" v="10671" actId="1076"/>
        <pc:sldMkLst>
          <pc:docMk/>
          <pc:sldMk cId="1266807978" sldId="256"/>
        </pc:sldMkLst>
        <pc:spChg chg="mod">
          <ac:chgData name="Mirja Hartimo" userId="67ea2db20d3c6a99" providerId="LiveId" clId="{4462FDE9-52DD-4BB2-BB2D-9106ED694B20}" dt="2025-10-14T10:27:18.519" v="2298" actId="20577"/>
          <ac:spMkLst>
            <pc:docMk/>
            <pc:sldMk cId="1266807978" sldId="256"/>
            <ac:spMk id="2" creationId="{E9641A9B-6B42-D904-1563-1B7263F6882E}"/>
          </ac:spMkLst>
        </pc:spChg>
        <pc:spChg chg="mod">
          <ac:chgData name="Mirja Hartimo" userId="67ea2db20d3c6a99" providerId="LiveId" clId="{4462FDE9-52DD-4BB2-BB2D-9106ED694B20}" dt="2025-10-21T12:57:29.262" v="9422" actId="20577"/>
          <ac:spMkLst>
            <pc:docMk/>
            <pc:sldMk cId="1266807978" sldId="256"/>
            <ac:spMk id="3" creationId="{DE68BA91-3C84-F561-39BB-39BFF5166490}"/>
          </ac:spMkLst>
        </pc:spChg>
        <pc:picChg chg="mod">
          <ac:chgData name="Mirja Hartimo" userId="67ea2db20d3c6a99" providerId="LiveId" clId="{4462FDE9-52DD-4BB2-BB2D-9106ED694B20}" dt="2025-10-23T07:20:27.020" v="10671" actId="1076"/>
          <ac:picMkLst>
            <pc:docMk/>
            <pc:sldMk cId="1266807978" sldId="256"/>
            <ac:picMk id="4" creationId="{67320C63-376E-8567-0E42-E531111AF006}"/>
          </ac:picMkLst>
        </pc:picChg>
        <pc:picChg chg="add mod">
          <ac:chgData name="Mirja Hartimo" userId="67ea2db20d3c6a99" providerId="LiveId" clId="{4462FDE9-52DD-4BB2-BB2D-9106ED694B20}" dt="2025-10-23T07:18:29.603" v="10645" actId="1076"/>
          <ac:picMkLst>
            <pc:docMk/>
            <pc:sldMk cId="1266807978" sldId="256"/>
            <ac:picMk id="5" creationId="{95BF3470-549A-AC80-3DE0-6AE69A02852C}"/>
          </ac:picMkLst>
        </pc:picChg>
        <pc:picChg chg="add mod">
          <ac:chgData name="Mirja Hartimo" userId="67ea2db20d3c6a99" providerId="LiveId" clId="{4462FDE9-52DD-4BB2-BB2D-9106ED694B20}" dt="2025-10-23T07:18:13.955" v="10642" actId="1076"/>
          <ac:picMkLst>
            <pc:docMk/>
            <pc:sldMk cId="1266807978" sldId="256"/>
            <ac:picMk id="6" creationId="{FDB28EFA-D7A7-34F2-9773-0112C1077779}"/>
          </ac:picMkLst>
        </pc:picChg>
      </pc:sldChg>
      <pc:sldChg chg="modSp mod modAnim">
        <pc:chgData name="Mirja Hartimo" userId="67ea2db20d3c6a99" providerId="LiveId" clId="{4462FDE9-52DD-4BB2-BB2D-9106ED694B20}" dt="2025-10-23T08:01:02.638" v="11836" actId="20577"/>
        <pc:sldMkLst>
          <pc:docMk/>
          <pc:sldMk cId="2710426657" sldId="257"/>
        </pc:sldMkLst>
        <pc:spChg chg="mod">
          <ac:chgData name="Mirja Hartimo" userId="67ea2db20d3c6a99" providerId="LiveId" clId="{4462FDE9-52DD-4BB2-BB2D-9106ED694B20}" dt="2025-10-23T08:01:02.638" v="11836" actId="20577"/>
          <ac:spMkLst>
            <pc:docMk/>
            <pc:sldMk cId="2710426657" sldId="257"/>
            <ac:spMk id="3" creationId="{07A933C4-3F51-31B9-55C6-C80A621CB888}"/>
          </ac:spMkLst>
        </pc:spChg>
      </pc:sldChg>
      <pc:sldChg chg="modSp mod modAnim">
        <pc:chgData name="Mirja Hartimo" userId="67ea2db20d3c6a99" providerId="LiveId" clId="{4462FDE9-52DD-4BB2-BB2D-9106ED694B20}" dt="2025-10-25T05:10:15.256" v="11868" actId="20577"/>
        <pc:sldMkLst>
          <pc:docMk/>
          <pc:sldMk cId="337082176" sldId="258"/>
        </pc:sldMkLst>
        <pc:spChg chg="mod">
          <ac:chgData name="Mirja Hartimo" userId="67ea2db20d3c6a99" providerId="LiveId" clId="{4462FDE9-52DD-4BB2-BB2D-9106ED694B20}" dt="2025-10-23T06:50:54.891" v="9476" actId="20577"/>
          <ac:spMkLst>
            <pc:docMk/>
            <pc:sldMk cId="337082176" sldId="258"/>
            <ac:spMk id="2" creationId="{EBA4E37A-A179-D000-A60D-BAA296013A3C}"/>
          </ac:spMkLst>
        </pc:spChg>
        <pc:spChg chg="mod">
          <ac:chgData name="Mirja Hartimo" userId="67ea2db20d3c6a99" providerId="LiveId" clId="{4462FDE9-52DD-4BB2-BB2D-9106ED694B20}" dt="2025-10-25T05:10:15.256" v="11868" actId="20577"/>
          <ac:spMkLst>
            <pc:docMk/>
            <pc:sldMk cId="337082176" sldId="258"/>
            <ac:spMk id="3" creationId="{65208957-B906-54BC-3FFF-305B0092914B}"/>
          </ac:spMkLst>
        </pc:spChg>
      </pc:sldChg>
      <pc:sldChg chg="modSp mod">
        <pc:chgData name="Mirja Hartimo" userId="67ea2db20d3c6a99" providerId="LiveId" clId="{4462FDE9-52DD-4BB2-BB2D-9106ED694B20}" dt="2025-10-13T10:40:33.040" v="5" actId="27636"/>
        <pc:sldMkLst>
          <pc:docMk/>
          <pc:sldMk cId="1171643644" sldId="260"/>
        </pc:sldMkLst>
      </pc:sldChg>
      <pc:sldChg chg="modSp mod modAnim">
        <pc:chgData name="Mirja Hartimo" userId="67ea2db20d3c6a99" providerId="LiveId" clId="{4462FDE9-52DD-4BB2-BB2D-9106ED694B20}" dt="2025-10-25T05:12:59.747" v="11929" actId="20577"/>
        <pc:sldMkLst>
          <pc:docMk/>
          <pc:sldMk cId="3896862673" sldId="265"/>
        </pc:sldMkLst>
        <pc:spChg chg="mod">
          <ac:chgData name="Mirja Hartimo" userId="67ea2db20d3c6a99" providerId="LiveId" clId="{4462FDE9-52DD-4BB2-BB2D-9106ED694B20}" dt="2025-10-25T05:12:59.747" v="11929" actId="20577"/>
          <ac:spMkLst>
            <pc:docMk/>
            <pc:sldMk cId="3896862673" sldId="265"/>
            <ac:spMk id="3" creationId="{AC72DB80-7045-AE76-4D7E-83FFBAED7510}"/>
          </ac:spMkLst>
        </pc:spChg>
      </pc:sldChg>
      <pc:sldChg chg="modSp mod modAnim">
        <pc:chgData name="Mirja Hartimo" userId="67ea2db20d3c6a99" providerId="LiveId" clId="{4462FDE9-52DD-4BB2-BB2D-9106ED694B20}" dt="2025-10-25T05:19:26.426" v="12093" actId="20577"/>
        <pc:sldMkLst>
          <pc:docMk/>
          <pc:sldMk cId="3435842242" sldId="266"/>
        </pc:sldMkLst>
        <pc:spChg chg="mod">
          <ac:chgData name="Mirja Hartimo" userId="67ea2db20d3c6a99" providerId="LiveId" clId="{4462FDE9-52DD-4BB2-BB2D-9106ED694B20}" dt="2025-10-25T05:19:26.426" v="12093" actId="20577"/>
          <ac:spMkLst>
            <pc:docMk/>
            <pc:sldMk cId="3435842242" sldId="266"/>
            <ac:spMk id="3" creationId="{D5043E61-0060-835B-E57F-891D5DFBF6E4}"/>
          </ac:spMkLst>
        </pc:spChg>
      </pc:sldChg>
      <pc:sldChg chg="modSp mod">
        <pc:chgData name="Mirja Hartimo" userId="67ea2db20d3c6a99" providerId="LiveId" clId="{4462FDE9-52DD-4BB2-BB2D-9106ED694B20}" dt="2025-10-13T10:40:32.975" v="2" actId="27636"/>
        <pc:sldMkLst>
          <pc:docMk/>
          <pc:sldMk cId="3014882310" sldId="268"/>
        </pc:sldMkLst>
      </pc:sldChg>
      <pc:sldChg chg="ord">
        <pc:chgData name="Mirja Hartimo" userId="67ea2db20d3c6a99" providerId="LiveId" clId="{4462FDE9-52DD-4BB2-BB2D-9106ED694B20}" dt="2025-10-23T07:49:24.142" v="11586"/>
        <pc:sldMkLst>
          <pc:docMk/>
          <pc:sldMk cId="2653204951" sldId="272"/>
        </pc:sldMkLst>
      </pc:sldChg>
      <pc:sldChg chg="modSp mod">
        <pc:chgData name="Mirja Hartimo" userId="67ea2db20d3c6a99" providerId="LiveId" clId="{4462FDE9-52DD-4BB2-BB2D-9106ED694B20}" dt="2025-10-25T05:20:34.976" v="12140" actId="20577"/>
        <pc:sldMkLst>
          <pc:docMk/>
          <pc:sldMk cId="3232448251" sldId="274"/>
        </pc:sldMkLst>
        <pc:spChg chg="mod">
          <ac:chgData name="Mirja Hartimo" userId="67ea2db20d3c6a99" providerId="LiveId" clId="{4462FDE9-52DD-4BB2-BB2D-9106ED694B20}" dt="2025-10-23T07:42:21.648" v="11364" actId="20577"/>
          <ac:spMkLst>
            <pc:docMk/>
            <pc:sldMk cId="3232448251" sldId="274"/>
            <ac:spMk id="2" creationId="{025F6365-C25D-EAD8-77EA-42B0BB6B7878}"/>
          </ac:spMkLst>
        </pc:spChg>
        <pc:spChg chg="mod">
          <ac:chgData name="Mirja Hartimo" userId="67ea2db20d3c6a99" providerId="LiveId" clId="{4462FDE9-52DD-4BB2-BB2D-9106ED694B20}" dt="2025-10-25T05:20:34.976" v="12140" actId="20577"/>
          <ac:spMkLst>
            <pc:docMk/>
            <pc:sldMk cId="3232448251" sldId="274"/>
            <ac:spMk id="3" creationId="{0FE062CE-FFA3-198E-C3D2-B36668FA0599}"/>
          </ac:spMkLst>
        </pc:spChg>
      </pc:sldChg>
      <pc:sldChg chg="modSp mod">
        <pc:chgData name="Mirja Hartimo" userId="67ea2db20d3c6a99" providerId="LiveId" clId="{4462FDE9-52DD-4BB2-BB2D-9106ED694B20}" dt="2025-10-13T10:40:33.015" v="4" actId="27636"/>
        <pc:sldMkLst>
          <pc:docMk/>
          <pc:sldMk cId="384034345" sldId="275"/>
        </pc:sldMkLst>
      </pc:sldChg>
      <pc:sldChg chg="modSp mod">
        <pc:chgData name="Mirja Hartimo" userId="67ea2db20d3c6a99" providerId="LiveId" clId="{4462FDE9-52DD-4BB2-BB2D-9106ED694B20}" dt="2025-10-23T07:41:46.432" v="11362" actId="20577"/>
        <pc:sldMkLst>
          <pc:docMk/>
          <pc:sldMk cId="2297904118" sldId="276"/>
        </pc:sldMkLst>
        <pc:spChg chg="mod">
          <ac:chgData name="Mirja Hartimo" userId="67ea2db20d3c6a99" providerId="LiveId" clId="{4462FDE9-52DD-4BB2-BB2D-9106ED694B20}" dt="2025-10-23T07:41:46.432" v="11362" actId="20577"/>
          <ac:spMkLst>
            <pc:docMk/>
            <pc:sldMk cId="2297904118" sldId="276"/>
            <ac:spMk id="2" creationId="{C2EF6EAA-74B8-6C17-9F5B-8025ED6462DE}"/>
          </ac:spMkLst>
        </pc:spChg>
      </pc:sldChg>
      <pc:sldChg chg="modSp mod">
        <pc:chgData name="Mirja Hartimo" userId="67ea2db20d3c6a99" providerId="LiveId" clId="{4462FDE9-52DD-4BB2-BB2D-9106ED694B20}" dt="2025-10-21T09:02:29.727" v="5578" actId="27636"/>
        <pc:sldMkLst>
          <pc:docMk/>
          <pc:sldMk cId="2248886367" sldId="277"/>
        </pc:sldMkLst>
        <pc:spChg chg="mod">
          <ac:chgData name="Mirja Hartimo" userId="67ea2db20d3c6a99" providerId="LiveId" clId="{4462FDE9-52DD-4BB2-BB2D-9106ED694B20}" dt="2025-10-21T09:02:29.727" v="5578" actId="27636"/>
          <ac:spMkLst>
            <pc:docMk/>
            <pc:sldMk cId="2248886367" sldId="277"/>
            <ac:spMk id="3" creationId="{75666089-81BA-9823-6AEA-128C535AD779}"/>
          </ac:spMkLst>
        </pc:spChg>
      </pc:sldChg>
      <pc:sldChg chg="modSp new add del mod modAnim">
        <pc:chgData name="Mirja Hartimo" userId="67ea2db20d3c6a99" providerId="LiveId" clId="{4462FDE9-52DD-4BB2-BB2D-9106ED694B20}" dt="2025-10-25T06:40:19.574" v="13130" actId="20577"/>
        <pc:sldMkLst>
          <pc:docMk/>
          <pc:sldMk cId="3046661502" sldId="279"/>
        </pc:sldMkLst>
        <pc:spChg chg="mod">
          <ac:chgData name="Mirja Hartimo" userId="67ea2db20d3c6a99" providerId="LiveId" clId="{4462FDE9-52DD-4BB2-BB2D-9106ED694B20}" dt="2025-10-23T07:46:57.119" v="11418" actId="20577"/>
          <ac:spMkLst>
            <pc:docMk/>
            <pc:sldMk cId="3046661502" sldId="279"/>
            <ac:spMk id="2" creationId="{B2103D3A-0685-0D53-14BC-BF61CA74FB9A}"/>
          </ac:spMkLst>
        </pc:spChg>
        <pc:spChg chg="mod">
          <ac:chgData name="Mirja Hartimo" userId="67ea2db20d3c6a99" providerId="LiveId" clId="{4462FDE9-52DD-4BB2-BB2D-9106ED694B20}" dt="2025-10-25T06:40:19.574" v="13130" actId="20577"/>
          <ac:spMkLst>
            <pc:docMk/>
            <pc:sldMk cId="3046661502" sldId="279"/>
            <ac:spMk id="3" creationId="{110BEA54-1444-9B72-8FC0-8C9AA194FC04}"/>
          </ac:spMkLst>
        </pc:spChg>
      </pc:sldChg>
      <pc:sldChg chg="modSp new add del mod modAnim">
        <pc:chgData name="Mirja Hartimo" userId="67ea2db20d3c6a99" providerId="LiveId" clId="{4462FDE9-52DD-4BB2-BB2D-9106ED694B20}" dt="2025-10-25T06:37:27.752" v="13099" actId="20577"/>
        <pc:sldMkLst>
          <pc:docMk/>
          <pc:sldMk cId="3254527201" sldId="280"/>
        </pc:sldMkLst>
        <pc:spChg chg="mod">
          <ac:chgData name="Mirja Hartimo" userId="67ea2db20d3c6a99" providerId="LiveId" clId="{4462FDE9-52DD-4BB2-BB2D-9106ED694B20}" dt="2025-10-23T07:47:02.173" v="11421" actId="20577"/>
          <ac:spMkLst>
            <pc:docMk/>
            <pc:sldMk cId="3254527201" sldId="280"/>
            <ac:spMk id="2" creationId="{D6D8D502-ADC8-3EC1-1918-C68007C769B7}"/>
          </ac:spMkLst>
        </pc:spChg>
        <pc:spChg chg="mod">
          <ac:chgData name="Mirja Hartimo" userId="67ea2db20d3c6a99" providerId="LiveId" clId="{4462FDE9-52DD-4BB2-BB2D-9106ED694B20}" dt="2025-10-25T06:37:27.752" v="13099" actId="20577"/>
          <ac:spMkLst>
            <pc:docMk/>
            <pc:sldMk cId="3254527201" sldId="280"/>
            <ac:spMk id="3" creationId="{04AEA5F7-CA78-C2A5-671B-4494E67075A9}"/>
          </ac:spMkLst>
        </pc:spChg>
      </pc:sldChg>
      <pc:sldChg chg="modSp new mod ord modAnim">
        <pc:chgData name="Mirja Hartimo" userId="67ea2db20d3c6a99" providerId="LiveId" clId="{4462FDE9-52DD-4BB2-BB2D-9106ED694B20}" dt="2025-10-23T07:56:39.528" v="11777"/>
        <pc:sldMkLst>
          <pc:docMk/>
          <pc:sldMk cId="906415212" sldId="281"/>
        </pc:sldMkLst>
        <pc:spChg chg="mod">
          <ac:chgData name="Mirja Hartimo" userId="67ea2db20d3c6a99" providerId="LiveId" clId="{4462FDE9-52DD-4BB2-BB2D-9106ED694B20}" dt="2025-10-23T07:47:12.414" v="11425" actId="20577"/>
          <ac:spMkLst>
            <pc:docMk/>
            <pc:sldMk cId="906415212" sldId="281"/>
            <ac:spMk id="2" creationId="{75055CDE-75FC-F1D9-7225-FD71113DC147}"/>
          </ac:spMkLst>
        </pc:spChg>
        <pc:spChg chg="mod">
          <ac:chgData name="Mirja Hartimo" userId="67ea2db20d3c6a99" providerId="LiveId" clId="{4462FDE9-52DD-4BB2-BB2D-9106ED694B20}" dt="2025-10-23T07:54:16.535" v="11649" actId="27636"/>
          <ac:spMkLst>
            <pc:docMk/>
            <pc:sldMk cId="906415212" sldId="281"/>
            <ac:spMk id="3" creationId="{C117054A-32E6-7A87-63E8-1FEBB2063EF6}"/>
          </ac:spMkLst>
        </pc:spChg>
      </pc:sldChg>
      <pc:sldChg chg="modSp new mod ord modAnim">
        <pc:chgData name="Mirja Hartimo" userId="67ea2db20d3c6a99" providerId="LiveId" clId="{4462FDE9-52DD-4BB2-BB2D-9106ED694B20}" dt="2025-10-23T07:58:34.876" v="11793"/>
        <pc:sldMkLst>
          <pc:docMk/>
          <pc:sldMk cId="1010100590" sldId="282"/>
        </pc:sldMkLst>
        <pc:spChg chg="mod">
          <ac:chgData name="Mirja Hartimo" userId="67ea2db20d3c6a99" providerId="LiveId" clId="{4462FDE9-52DD-4BB2-BB2D-9106ED694B20}" dt="2025-10-23T07:47:16.514" v="11427" actId="20577"/>
          <ac:spMkLst>
            <pc:docMk/>
            <pc:sldMk cId="1010100590" sldId="282"/>
            <ac:spMk id="2" creationId="{22F2B55C-7E17-5A79-959D-FE719C5B0D0F}"/>
          </ac:spMkLst>
        </pc:spChg>
        <pc:spChg chg="mod">
          <ac:chgData name="Mirja Hartimo" userId="67ea2db20d3c6a99" providerId="LiveId" clId="{4462FDE9-52DD-4BB2-BB2D-9106ED694B20}" dt="2025-10-21T09:05:52.817" v="5749" actId="20577"/>
          <ac:spMkLst>
            <pc:docMk/>
            <pc:sldMk cId="1010100590" sldId="282"/>
            <ac:spMk id="3" creationId="{0855DB42-2913-94A7-F2A9-2531751E6D2E}"/>
          </ac:spMkLst>
        </pc:spChg>
      </pc:sldChg>
      <pc:sldChg chg="modSp new mod modAnim">
        <pc:chgData name="Mirja Hartimo" userId="67ea2db20d3c6a99" providerId="LiveId" clId="{4462FDE9-52DD-4BB2-BB2D-9106ED694B20}" dt="2025-10-23T07:57:43.152" v="11791" actId="27636"/>
        <pc:sldMkLst>
          <pc:docMk/>
          <pc:sldMk cId="1282709371" sldId="283"/>
        </pc:sldMkLst>
        <pc:spChg chg="mod">
          <ac:chgData name="Mirja Hartimo" userId="67ea2db20d3c6a99" providerId="LiveId" clId="{4462FDE9-52DD-4BB2-BB2D-9106ED694B20}" dt="2025-10-21T11:52:33.901" v="9371" actId="20577"/>
          <ac:spMkLst>
            <pc:docMk/>
            <pc:sldMk cId="1282709371" sldId="283"/>
            <ac:spMk id="2" creationId="{5AC91EE5-1873-5AE5-AE7D-FED8821507E4}"/>
          </ac:spMkLst>
        </pc:spChg>
        <pc:spChg chg="mod">
          <ac:chgData name="Mirja Hartimo" userId="67ea2db20d3c6a99" providerId="LiveId" clId="{4462FDE9-52DD-4BB2-BB2D-9106ED694B20}" dt="2025-10-23T07:57:43.152" v="11791" actId="27636"/>
          <ac:spMkLst>
            <pc:docMk/>
            <pc:sldMk cId="1282709371" sldId="283"/>
            <ac:spMk id="3" creationId="{74123491-00CB-333A-8AF0-841F6B3D5847}"/>
          </ac:spMkLst>
        </pc:spChg>
      </pc:sldChg>
      <pc:sldChg chg="modSp new mod modAnim">
        <pc:chgData name="Mirja Hartimo" userId="67ea2db20d3c6a99" providerId="LiveId" clId="{4462FDE9-52DD-4BB2-BB2D-9106ED694B20}" dt="2025-10-23T07:47:23.977" v="11429" actId="20577"/>
        <pc:sldMkLst>
          <pc:docMk/>
          <pc:sldMk cId="523606243" sldId="284"/>
        </pc:sldMkLst>
        <pc:spChg chg="mod">
          <ac:chgData name="Mirja Hartimo" userId="67ea2db20d3c6a99" providerId="LiveId" clId="{4462FDE9-52DD-4BB2-BB2D-9106ED694B20}" dt="2025-10-23T07:47:23.977" v="11429" actId="20577"/>
          <ac:spMkLst>
            <pc:docMk/>
            <pc:sldMk cId="523606243" sldId="284"/>
            <ac:spMk id="2" creationId="{0D62D54A-9641-14AB-CBD5-0222B037C8B2}"/>
          </ac:spMkLst>
        </pc:spChg>
        <pc:spChg chg="mod">
          <ac:chgData name="Mirja Hartimo" userId="67ea2db20d3c6a99" providerId="LiveId" clId="{4462FDE9-52DD-4BB2-BB2D-9106ED694B20}" dt="2025-10-14T11:44:30.065" v="4786" actId="27636"/>
          <ac:spMkLst>
            <pc:docMk/>
            <pc:sldMk cId="523606243" sldId="284"/>
            <ac:spMk id="3" creationId="{6D0E4098-A2A0-AB87-8FDF-3C640053815E}"/>
          </ac:spMkLst>
        </pc:spChg>
      </pc:sldChg>
      <pc:sldChg chg="modSp new mod modAnim">
        <pc:chgData name="Mirja Hartimo" userId="67ea2db20d3c6a99" providerId="LiveId" clId="{4462FDE9-52DD-4BB2-BB2D-9106ED694B20}" dt="2025-10-25T06:42:47.701" v="13229" actId="20577"/>
        <pc:sldMkLst>
          <pc:docMk/>
          <pc:sldMk cId="3463331270" sldId="285"/>
        </pc:sldMkLst>
        <pc:spChg chg="mod">
          <ac:chgData name="Mirja Hartimo" userId="67ea2db20d3c6a99" providerId="LiveId" clId="{4462FDE9-52DD-4BB2-BB2D-9106ED694B20}" dt="2025-10-23T07:47:40.693" v="11433" actId="20577"/>
          <ac:spMkLst>
            <pc:docMk/>
            <pc:sldMk cId="3463331270" sldId="285"/>
            <ac:spMk id="2" creationId="{08DB136B-62CA-631E-EB27-34832F1953FB}"/>
          </ac:spMkLst>
        </pc:spChg>
        <pc:spChg chg="mod">
          <ac:chgData name="Mirja Hartimo" userId="67ea2db20d3c6a99" providerId="LiveId" clId="{4462FDE9-52DD-4BB2-BB2D-9106ED694B20}" dt="2025-10-25T06:42:47.701" v="13229" actId="20577"/>
          <ac:spMkLst>
            <pc:docMk/>
            <pc:sldMk cId="3463331270" sldId="285"/>
            <ac:spMk id="3" creationId="{39E46644-7C84-4867-73BB-0EC864D9C4B0}"/>
          </ac:spMkLst>
        </pc:spChg>
      </pc:sldChg>
      <pc:sldChg chg="modSp new del mod ord">
        <pc:chgData name="Mirja Hartimo" userId="67ea2db20d3c6a99" providerId="LiveId" clId="{4462FDE9-52DD-4BB2-BB2D-9106ED694B20}" dt="2025-10-14T11:40:41.571" v="4550" actId="47"/>
        <pc:sldMkLst>
          <pc:docMk/>
          <pc:sldMk cId="4172107309" sldId="285"/>
        </pc:sldMkLst>
      </pc:sldChg>
      <pc:sldChg chg="modSp new mod modAnim">
        <pc:chgData name="Mirja Hartimo" userId="67ea2db20d3c6a99" providerId="LiveId" clId="{4462FDE9-52DD-4BB2-BB2D-9106ED694B20}" dt="2025-10-25T06:44:23.045" v="13316" actId="20577"/>
        <pc:sldMkLst>
          <pc:docMk/>
          <pc:sldMk cId="1092190533" sldId="286"/>
        </pc:sldMkLst>
        <pc:spChg chg="mod">
          <ac:chgData name="Mirja Hartimo" userId="67ea2db20d3c6a99" providerId="LiveId" clId="{4462FDE9-52DD-4BB2-BB2D-9106ED694B20}" dt="2025-10-14T11:48:02.072" v="5183" actId="20577"/>
          <ac:spMkLst>
            <pc:docMk/>
            <pc:sldMk cId="1092190533" sldId="286"/>
            <ac:spMk id="2" creationId="{88E6F473-ADD5-7EE5-56B1-2EF3AA8A5E3B}"/>
          </ac:spMkLst>
        </pc:spChg>
        <pc:spChg chg="mod">
          <ac:chgData name="Mirja Hartimo" userId="67ea2db20d3c6a99" providerId="LiveId" clId="{4462FDE9-52DD-4BB2-BB2D-9106ED694B20}" dt="2025-10-25T06:44:23.045" v="13316" actId="20577"/>
          <ac:spMkLst>
            <pc:docMk/>
            <pc:sldMk cId="1092190533" sldId="286"/>
            <ac:spMk id="3" creationId="{44E1DA25-1E77-8614-AC5F-0163C05247F1}"/>
          </ac:spMkLst>
        </pc:spChg>
      </pc:sldChg>
      <pc:sldChg chg="addSp modSp mod modAnim">
        <pc:chgData name="Mirja Hartimo" userId="67ea2db20d3c6a99" providerId="LiveId" clId="{4462FDE9-52DD-4BB2-BB2D-9106ED694B20}" dt="2025-10-25T06:31:39.701" v="12907" actId="20577"/>
        <pc:sldMkLst>
          <pc:docMk/>
          <pc:sldMk cId="2618609935" sldId="287"/>
        </pc:sldMkLst>
        <pc:spChg chg="mod">
          <ac:chgData name="Mirja Hartimo" userId="67ea2db20d3c6a99" providerId="LiveId" clId="{4462FDE9-52DD-4BB2-BB2D-9106ED694B20}" dt="2025-10-23T07:46:45.299" v="11414" actId="20577"/>
          <ac:spMkLst>
            <pc:docMk/>
            <pc:sldMk cId="2618609935" sldId="287"/>
            <ac:spMk id="2" creationId="{AA0D628A-4FDB-2DC9-4952-4D29E3B8A016}"/>
          </ac:spMkLst>
        </pc:spChg>
        <pc:spChg chg="mod">
          <ac:chgData name="Mirja Hartimo" userId="67ea2db20d3c6a99" providerId="LiveId" clId="{4462FDE9-52DD-4BB2-BB2D-9106ED694B20}" dt="2025-10-25T06:31:39.701" v="12907" actId="20577"/>
          <ac:spMkLst>
            <pc:docMk/>
            <pc:sldMk cId="2618609935" sldId="287"/>
            <ac:spMk id="3" creationId="{2E03524D-D364-3C2D-F606-63C11575D3FD}"/>
          </ac:spMkLst>
        </pc:spChg>
        <pc:spChg chg="add">
          <ac:chgData name="Mirja Hartimo" userId="67ea2db20d3c6a99" providerId="LiveId" clId="{4462FDE9-52DD-4BB2-BB2D-9106ED694B20}" dt="2025-10-25T05:25:51.350" v="12209"/>
          <ac:spMkLst>
            <pc:docMk/>
            <pc:sldMk cId="2618609935" sldId="287"/>
            <ac:spMk id="4" creationId="{5D1D8118-77C5-52BA-715B-32A01B8C2E02}"/>
          </ac:spMkLst>
        </pc:spChg>
        <pc:spChg chg="add">
          <ac:chgData name="Mirja Hartimo" userId="67ea2db20d3c6a99" providerId="LiveId" clId="{4462FDE9-52DD-4BB2-BB2D-9106ED694B20}" dt="2025-10-25T05:25:59.142" v="12210"/>
          <ac:spMkLst>
            <pc:docMk/>
            <pc:sldMk cId="2618609935" sldId="287"/>
            <ac:spMk id="5" creationId="{B1E5D70D-BAE0-74E6-A530-980D12B972A0}"/>
          </ac:spMkLst>
        </pc:spChg>
      </pc:sldChg>
      <pc:sldChg chg="modSp new mod modAnim">
        <pc:chgData name="Mirja Hartimo" userId="67ea2db20d3c6a99" providerId="LiveId" clId="{4462FDE9-52DD-4BB2-BB2D-9106ED694B20}" dt="2025-10-23T07:46:51.192" v="11416" actId="20577"/>
        <pc:sldMkLst>
          <pc:docMk/>
          <pc:sldMk cId="558945110" sldId="288"/>
        </pc:sldMkLst>
        <pc:spChg chg="mod">
          <ac:chgData name="Mirja Hartimo" userId="67ea2db20d3c6a99" providerId="LiveId" clId="{4462FDE9-52DD-4BB2-BB2D-9106ED694B20}" dt="2025-10-23T07:46:51.192" v="11416" actId="20577"/>
          <ac:spMkLst>
            <pc:docMk/>
            <pc:sldMk cId="558945110" sldId="288"/>
            <ac:spMk id="2" creationId="{621E5420-A814-DFFC-7A87-FE9EE623CDD8}"/>
          </ac:spMkLst>
        </pc:spChg>
        <pc:spChg chg="mod">
          <ac:chgData name="Mirja Hartimo" userId="67ea2db20d3c6a99" providerId="LiveId" clId="{4462FDE9-52DD-4BB2-BB2D-9106ED694B20}" dt="2025-10-23T07:45:19.286" v="11411" actId="20577"/>
          <ac:spMkLst>
            <pc:docMk/>
            <pc:sldMk cId="558945110" sldId="288"/>
            <ac:spMk id="3" creationId="{D9F6263B-6740-01CC-9FC0-878A5724C061}"/>
          </ac:spMkLst>
        </pc:spChg>
      </pc:sldChg>
      <pc:sldChg chg="modSp new add del mod modAnim">
        <pc:chgData name="Mirja Hartimo" userId="67ea2db20d3c6a99" providerId="LiveId" clId="{4462FDE9-52DD-4BB2-BB2D-9106ED694B20}" dt="2025-10-25T06:21:34.611" v="12810" actId="20577"/>
        <pc:sldMkLst>
          <pc:docMk/>
          <pc:sldMk cId="2501656462" sldId="289"/>
        </pc:sldMkLst>
        <pc:spChg chg="mod">
          <ac:chgData name="Mirja Hartimo" userId="67ea2db20d3c6a99" providerId="LiveId" clId="{4462FDE9-52DD-4BB2-BB2D-9106ED694B20}" dt="2025-10-21T10:37:59.223" v="8392" actId="20577"/>
          <ac:spMkLst>
            <pc:docMk/>
            <pc:sldMk cId="2501656462" sldId="289"/>
            <ac:spMk id="2" creationId="{152B033E-6FDF-59A0-D4FE-36A2603E2363}"/>
          </ac:spMkLst>
        </pc:spChg>
        <pc:spChg chg="mod">
          <ac:chgData name="Mirja Hartimo" userId="67ea2db20d3c6a99" providerId="LiveId" clId="{4462FDE9-52DD-4BB2-BB2D-9106ED694B20}" dt="2025-10-25T06:21:34.611" v="12810" actId="20577"/>
          <ac:spMkLst>
            <pc:docMk/>
            <pc:sldMk cId="2501656462" sldId="289"/>
            <ac:spMk id="3" creationId="{B4155DA2-96AC-00A9-4304-A4FE7A696B52}"/>
          </ac:spMkLst>
        </pc:spChg>
      </pc:sldChg>
      <pc:sldChg chg="modSp new mod modAnim">
        <pc:chgData name="Mirja Hartimo" userId="67ea2db20d3c6a99" providerId="LiveId" clId="{4462FDE9-52DD-4BB2-BB2D-9106ED694B20}" dt="2025-10-25T05:18:34.718" v="12018" actId="114"/>
        <pc:sldMkLst>
          <pc:docMk/>
          <pc:sldMk cId="2862326066" sldId="290"/>
        </pc:sldMkLst>
        <pc:spChg chg="mod">
          <ac:chgData name="Mirja Hartimo" userId="67ea2db20d3c6a99" providerId="LiveId" clId="{4462FDE9-52DD-4BB2-BB2D-9106ED694B20}" dt="2025-10-23T07:34:44.483" v="11252" actId="114"/>
          <ac:spMkLst>
            <pc:docMk/>
            <pc:sldMk cId="2862326066" sldId="290"/>
            <ac:spMk id="2" creationId="{24E74DF6-611E-08D8-3055-C813B54BD506}"/>
          </ac:spMkLst>
        </pc:spChg>
        <pc:spChg chg="mod">
          <ac:chgData name="Mirja Hartimo" userId="67ea2db20d3c6a99" providerId="LiveId" clId="{4462FDE9-52DD-4BB2-BB2D-9106ED694B20}" dt="2025-10-25T05:18:34.718" v="12018" actId="114"/>
          <ac:spMkLst>
            <pc:docMk/>
            <pc:sldMk cId="2862326066" sldId="290"/>
            <ac:spMk id="3" creationId="{619DFDAB-9C46-4ADB-126E-A1EDBFCC4A24}"/>
          </ac:spMkLst>
        </pc:spChg>
      </pc:sldChg>
    </pc:docChg>
  </pc:docChgLst>
  <pc:docChgLst>
    <pc:chgData name="Mirja Hartimo" userId="67ea2db20d3c6a99" providerId="LiveId" clId="{F876F15C-D815-4433-BF26-53FF31E2DE08}"/>
    <pc:docChg chg="undo custSel addSld delSld modSld sldOrd">
      <pc:chgData name="Mirja Hartimo" userId="67ea2db20d3c6a99" providerId="LiveId" clId="{F876F15C-D815-4433-BF26-53FF31E2DE08}" dt="2025-10-19T10:51:24.751" v="6412" actId="20577"/>
      <pc:docMkLst>
        <pc:docMk/>
      </pc:docMkLst>
      <pc:sldChg chg="modSp mod">
        <pc:chgData name="Mirja Hartimo" userId="67ea2db20d3c6a99" providerId="LiveId" clId="{F876F15C-D815-4433-BF26-53FF31E2DE08}" dt="2025-10-19T07:57:36.038" v="1348" actId="20577"/>
        <pc:sldMkLst>
          <pc:docMk/>
          <pc:sldMk cId="2710426657" sldId="257"/>
        </pc:sldMkLst>
        <pc:spChg chg="mod">
          <ac:chgData name="Mirja Hartimo" userId="67ea2db20d3c6a99" providerId="LiveId" clId="{F876F15C-D815-4433-BF26-53FF31E2DE08}" dt="2025-10-19T07:57:36.038" v="1348" actId="20577"/>
          <ac:spMkLst>
            <pc:docMk/>
            <pc:sldMk cId="2710426657" sldId="257"/>
            <ac:spMk id="2" creationId="{E34862D5-E60F-784D-0569-CA8D0B052B94}"/>
          </ac:spMkLst>
        </pc:spChg>
      </pc:sldChg>
      <pc:sldChg chg="modSp mod">
        <pc:chgData name="Mirja Hartimo" userId="67ea2db20d3c6a99" providerId="LiveId" clId="{F876F15C-D815-4433-BF26-53FF31E2DE08}" dt="2025-10-19T08:01:23.627" v="1395"/>
        <pc:sldMkLst>
          <pc:docMk/>
          <pc:sldMk cId="337082176" sldId="258"/>
        </pc:sldMkLst>
        <pc:spChg chg="mod">
          <ac:chgData name="Mirja Hartimo" userId="67ea2db20d3c6a99" providerId="LiveId" clId="{F876F15C-D815-4433-BF26-53FF31E2DE08}" dt="2025-10-19T08:01:23.627" v="1395"/>
          <ac:spMkLst>
            <pc:docMk/>
            <pc:sldMk cId="337082176" sldId="258"/>
            <ac:spMk id="3" creationId="{65208957-B906-54BC-3FFF-305B0092914B}"/>
          </ac:spMkLst>
        </pc:spChg>
      </pc:sldChg>
      <pc:sldChg chg="modSp del mod ord">
        <pc:chgData name="Mirja Hartimo" userId="67ea2db20d3c6a99" providerId="LiveId" clId="{F876F15C-D815-4433-BF26-53FF31E2DE08}" dt="2025-10-19T10:45:23.825" v="5907" actId="47"/>
        <pc:sldMkLst>
          <pc:docMk/>
          <pc:sldMk cId="1171643644" sldId="260"/>
        </pc:sldMkLst>
      </pc:sldChg>
      <pc:sldChg chg="modSp mod modAnim">
        <pc:chgData name="Mirja Hartimo" userId="67ea2db20d3c6a99" providerId="LiveId" clId="{F876F15C-D815-4433-BF26-53FF31E2DE08}" dt="2025-10-19T08:08:23.614" v="1823" actId="20577"/>
        <pc:sldMkLst>
          <pc:docMk/>
          <pc:sldMk cId="3896862673" sldId="265"/>
        </pc:sldMkLst>
        <pc:spChg chg="mod">
          <ac:chgData name="Mirja Hartimo" userId="67ea2db20d3c6a99" providerId="LiveId" clId="{F876F15C-D815-4433-BF26-53FF31E2DE08}" dt="2025-10-19T08:08:23.614" v="1823" actId="20577"/>
          <ac:spMkLst>
            <pc:docMk/>
            <pc:sldMk cId="3896862673" sldId="265"/>
            <ac:spMk id="3" creationId="{AC72DB80-7045-AE76-4D7E-83FFBAED7510}"/>
          </ac:spMkLst>
        </pc:spChg>
      </pc:sldChg>
      <pc:sldChg chg="modSp mod modAnim">
        <pc:chgData name="Mirja Hartimo" userId="67ea2db20d3c6a99" providerId="LiveId" clId="{F876F15C-D815-4433-BF26-53FF31E2DE08}" dt="2025-10-19T08:22:19.876" v="2848" actId="20577"/>
        <pc:sldMkLst>
          <pc:docMk/>
          <pc:sldMk cId="3435842242" sldId="266"/>
        </pc:sldMkLst>
        <pc:spChg chg="mod">
          <ac:chgData name="Mirja Hartimo" userId="67ea2db20d3c6a99" providerId="LiveId" clId="{F876F15C-D815-4433-BF26-53FF31E2DE08}" dt="2025-10-19T08:22:19.876" v="2848" actId="20577"/>
          <ac:spMkLst>
            <pc:docMk/>
            <pc:sldMk cId="3435842242" sldId="266"/>
            <ac:spMk id="3" creationId="{D5043E61-0060-835B-E57F-891D5DFBF6E4}"/>
          </ac:spMkLst>
        </pc:spChg>
      </pc:sldChg>
      <pc:sldChg chg="modSp del mod ord modAnim">
        <pc:chgData name="Mirja Hartimo" userId="67ea2db20d3c6a99" providerId="LiveId" clId="{F876F15C-D815-4433-BF26-53FF31E2DE08}" dt="2025-10-19T10:44:41.287" v="5899" actId="47"/>
        <pc:sldMkLst>
          <pc:docMk/>
          <pc:sldMk cId="3014882310" sldId="268"/>
        </pc:sldMkLst>
      </pc:sldChg>
      <pc:sldChg chg="del">
        <pc:chgData name="Mirja Hartimo" userId="67ea2db20d3c6a99" providerId="LiveId" clId="{F876F15C-D815-4433-BF26-53FF31E2DE08}" dt="2025-10-19T10:45:08.821" v="5904" actId="47"/>
        <pc:sldMkLst>
          <pc:docMk/>
          <pc:sldMk cId="3538373565" sldId="269"/>
        </pc:sldMkLst>
      </pc:sldChg>
      <pc:sldChg chg="del">
        <pc:chgData name="Mirja Hartimo" userId="67ea2db20d3c6a99" providerId="LiveId" clId="{F876F15C-D815-4433-BF26-53FF31E2DE08}" dt="2025-10-19T10:45:03.760" v="5903" actId="47"/>
        <pc:sldMkLst>
          <pc:docMk/>
          <pc:sldMk cId="1336840322" sldId="270"/>
        </pc:sldMkLst>
      </pc:sldChg>
      <pc:sldChg chg="modSp add del mod modAnim">
        <pc:chgData name="Mirja Hartimo" userId="67ea2db20d3c6a99" providerId="LiveId" clId="{F876F15C-D815-4433-BF26-53FF31E2DE08}" dt="2025-10-19T10:44:54.318" v="5901" actId="47"/>
        <pc:sldMkLst>
          <pc:docMk/>
          <pc:sldMk cId="614840960" sldId="271"/>
        </pc:sldMkLst>
      </pc:sldChg>
      <pc:sldChg chg="del">
        <pc:chgData name="Mirja Hartimo" userId="67ea2db20d3c6a99" providerId="LiveId" clId="{F876F15C-D815-4433-BF26-53FF31E2DE08}" dt="2025-10-19T10:45:17.050" v="5906" actId="47"/>
        <pc:sldMkLst>
          <pc:docMk/>
          <pc:sldMk cId="175859144" sldId="273"/>
        </pc:sldMkLst>
      </pc:sldChg>
      <pc:sldChg chg="modSp mod ord modAnim">
        <pc:chgData name="Mirja Hartimo" userId="67ea2db20d3c6a99" providerId="LiveId" clId="{F876F15C-D815-4433-BF26-53FF31E2DE08}" dt="2025-10-19T08:47:16.147" v="3821"/>
        <pc:sldMkLst>
          <pc:docMk/>
          <pc:sldMk cId="3232448251" sldId="274"/>
        </pc:sldMkLst>
        <pc:spChg chg="mod">
          <ac:chgData name="Mirja Hartimo" userId="67ea2db20d3c6a99" providerId="LiveId" clId="{F876F15C-D815-4433-BF26-53FF31E2DE08}" dt="2025-10-19T08:44:47.787" v="3596" actId="20577"/>
          <ac:spMkLst>
            <pc:docMk/>
            <pc:sldMk cId="3232448251" sldId="274"/>
            <ac:spMk id="2" creationId="{025F6365-C25D-EAD8-77EA-42B0BB6B7878}"/>
          </ac:spMkLst>
        </pc:spChg>
        <pc:spChg chg="mod">
          <ac:chgData name="Mirja Hartimo" userId="67ea2db20d3c6a99" providerId="LiveId" clId="{F876F15C-D815-4433-BF26-53FF31E2DE08}" dt="2025-10-19T08:47:16.147" v="3821"/>
          <ac:spMkLst>
            <pc:docMk/>
            <pc:sldMk cId="3232448251" sldId="274"/>
            <ac:spMk id="3" creationId="{0FE062CE-FFA3-198E-C3D2-B36668FA0599}"/>
          </ac:spMkLst>
        </pc:spChg>
      </pc:sldChg>
      <pc:sldChg chg="modSp del mod">
        <pc:chgData name="Mirja Hartimo" userId="67ea2db20d3c6a99" providerId="LiveId" clId="{F876F15C-D815-4433-BF26-53FF31E2DE08}" dt="2025-10-19T10:45:15.241" v="5905" actId="47"/>
        <pc:sldMkLst>
          <pc:docMk/>
          <pc:sldMk cId="384034345" sldId="275"/>
        </pc:sldMkLst>
      </pc:sldChg>
      <pc:sldChg chg="modSp new mod modAnim">
        <pc:chgData name="Mirja Hartimo" userId="67ea2db20d3c6a99" providerId="LiveId" clId="{F876F15C-D815-4433-BF26-53FF31E2DE08}" dt="2025-10-19T08:42:59.446" v="3533" actId="20577"/>
        <pc:sldMkLst>
          <pc:docMk/>
          <pc:sldMk cId="2297904118" sldId="276"/>
        </pc:sldMkLst>
        <pc:spChg chg="mod">
          <ac:chgData name="Mirja Hartimo" userId="67ea2db20d3c6a99" providerId="LiveId" clId="{F876F15C-D815-4433-BF26-53FF31E2DE08}" dt="2025-10-19T08:42:59.446" v="3533" actId="20577"/>
          <ac:spMkLst>
            <pc:docMk/>
            <pc:sldMk cId="2297904118" sldId="276"/>
            <ac:spMk id="2" creationId="{C2EF6EAA-74B8-6C17-9F5B-8025ED6462DE}"/>
          </ac:spMkLst>
        </pc:spChg>
        <pc:spChg chg="mod">
          <ac:chgData name="Mirja Hartimo" userId="67ea2db20d3c6a99" providerId="LiveId" clId="{F876F15C-D815-4433-BF26-53FF31E2DE08}" dt="2025-10-19T08:23:39.265" v="2854" actId="313"/>
          <ac:spMkLst>
            <pc:docMk/>
            <pc:sldMk cId="2297904118" sldId="276"/>
            <ac:spMk id="3" creationId="{30C18010-7B0D-2062-8106-5DBB03DDF051}"/>
          </ac:spMkLst>
        </pc:spChg>
      </pc:sldChg>
      <pc:sldChg chg="modSp new mod">
        <pc:chgData name="Mirja Hartimo" userId="67ea2db20d3c6a99" providerId="LiveId" clId="{F876F15C-D815-4433-BF26-53FF31E2DE08}" dt="2025-10-19T07:59:47.675" v="1356" actId="27636"/>
        <pc:sldMkLst>
          <pc:docMk/>
          <pc:sldMk cId="2248886367" sldId="277"/>
        </pc:sldMkLst>
        <pc:spChg chg="mod">
          <ac:chgData name="Mirja Hartimo" userId="67ea2db20d3c6a99" providerId="LiveId" clId="{F876F15C-D815-4433-BF26-53FF31E2DE08}" dt="2025-10-07T08:11:33.699" v="368" actId="20577"/>
          <ac:spMkLst>
            <pc:docMk/>
            <pc:sldMk cId="2248886367" sldId="277"/>
            <ac:spMk id="2" creationId="{7F82BED5-B255-DD65-9A03-8788F25AF120}"/>
          </ac:spMkLst>
        </pc:spChg>
        <pc:spChg chg="mod">
          <ac:chgData name="Mirja Hartimo" userId="67ea2db20d3c6a99" providerId="LiveId" clId="{F876F15C-D815-4433-BF26-53FF31E2DE08}" dt="2025-10-19T07:59:47.675" v="1356" actId="27636"/>
          <ac:spMkLst>
            <pc:docMk/>
            <pc:sldMk cId="2248886367" sldId="277"/>
            <ac:spMk id="3" creationId="{75666089-81BA-9823-6AEA-128C535AD779}"/>
          </ac:spMkLst>
        </pc:spChg>
      </pc:sldChg>
      <pc:sldChg chg="modSp new del mod">
        <pc:chgData name="Mirja Hartimo" userId="67ea2db20d3c6a99" providerId="LiveId" clId="{F876F15C-D815-4433-BF26-53FF31E2DE08}" dt="2025-10-19T10:45:00.590" v="5902" actId="47"/>
        <pc:sldMkLst>
          <pc:docMk/>
          <pc:sldMk cId="2831579985" sldId="278"/>
        </pc:sldMkLst>
      </pc:sldChg>
      <pc:sldChg chg="modSp mod">
        <pc:chgData name="Mirja Hartimo" userId="67ea2db20d3c6a99" providerId="LiveId" clId="{F876F15C-D815-4433-BF26-53FF31E2DE08}" dt="2025-10-19T10:10:58.627" v="4884" actId="27636"/>
        <pc:sldMkLst>
          <pc:docMk/>
          <pc:sldMk cId="3046661502" sldId="279"/>
        </pc:sldMkLst>
        <pc:spChg chg="mod">
          <ac:chgData name="Mirja Hartimo" userId="67ea2db20d3c6a99" providerId="LiveId" clId="{F876F15C-D815-4433-BF26-53FF31E2DE08}" dt="2025-10-19T08:47:23.488" v="3823" actId="20577"/>
          <ac:spMkLst>
            <pc:docMk/>
            <pc:sldMk cId="3046661502" sldId="279"/>
            <ac:spMk id="2" creationId="{B2103D3A-0685-0D53-14BC-BF61CA74FB9A}"/>
          </ac:spMkLst>
        </pc:spChg>
        <pc:spChg chg="mod">
          <ac:chgData name="Mirja Hartimo" userId="67ea2db20d3c6a99" providerId="LiveId" clId="{F876F15C-D815-4433-BF26-53FF31E2DE08}" dt="2025-10-19T10:10:58.627" v="4884" actId="27636"/>
          <ac:spMkLst>
            <pc:docMk/>
            <pc:sldMk cId="3046661502" sldId="279"/>
            <ac:spMk id="3" creationId="{110BEA54-1444-9B72-8FC0-8C9AA194FC04}"/>
          </ac:spMkLst>
        </pc:spChg>
      </pc:sldChg>
      <pc:sldChg chg="modSp mod">
        <pc:chgData name="Mirja Hartimo" userId="67ea2db20d3c6a99" providerId="LiveId" clId="{F876F15C-D815-4433-BF26-53FF31E2DE08}" dt="2025-10-19T09:20:24.816" v="4380" actId="20577"/>
        <pc:sldMkLst>
          <pc:docMk/>
          <pc:sldMk cId="3254527201" sldId="280"/>
        </pc:sldMkLst>
        <pc:spChg chg="mod">
          <ac:chgData name="Mirja Hartimo" userId="67ea2db20d3c6a99" providerId="LiveId" clId="{F876F15C-D815-4433-BF26-53FF31E2DE08}" dt="2025-10-19T09:14:30.384" v="4336" actId="20577"/>
          <ac:spMkLst>
            <pc:docMk/>
            <pc:sldMk cId="3254527201" sldId="280"/>
            <ac:spMk id="2" creationId="{D6D8D502-ADC8-3EC1-1918-C68007C769B7}"/>
          </ac:spMkLst>
        </pc:spChg>
        <pc:spChg chg="mod">
          <ac:chgData name="Mirja Hartimo" userId="67ea2db20d3c6a99" providerId="LiveId" clId="{F876F15C-D815-4433-BF26-53FF31E2DE08}" dt="2025-10-19T09:20:24.816" v="4380" actId="20577"/>
          <ac:spMkLst>
            <pc:docMk/>
            <pc:sldMk cId="3254527201" sldId="280"/>
            <ac:spMk id="3" creationId="{04AEA5F7-CA78-C2A5-671B-4494E67075A9}"/>
          </ac:spMkLst>
        </pc:spChg>
      </pc:sldChg>
      <pc:sldChg chg="modSp mod">
        <pc:chgData name="Mirja Hartimo" userId="67ea2db20d3c6a99" providerId="LiveId" clId="{F876F15C-D815-4433-BF26-53FF31E2DE08}" dt="2025-10-19T10:16:01.898" v="4889" actId="27636"/>
        <pc:sldMkLst>
          <pc:docMk/>
          <pc:sldMk cId="906415212" sldId="281"/>
        </pc:sldMkLst>
        <pc:spChg chg="mod">
          <ac:chgData name="Mirja Hartimo" userId="67ea2db20d3c6a99" providerId="LiveId" clId="{F876F15C-D815-4433-BF26-53FF31E2DE08}" dt="2025-10-19T09:17:56.627" v="4365" actId="20577"/>
          <ac:spMkLst>
            <pc:docMk/>
            <pc:sldMk cId="906415212" sldId="281"/>
            <ac:spMk id="2" creationId="{75055CDE-75FC-F1D9-7225-FD71113DC147}"/>
          </ac:spMkLst>
        </pc:spChg>
        <pc:spChg chg="mod">
          <ac:chgData name="Mirja Hartimo" userId="67ea2db20d3c6a99" providerId="LiveId" clId="{F876F15C-D815-4433-BF26-53FF31E2DE08}" dt="2025-10-19T10:16:01.898" v="4889" actId="27636"/>
          <ac:spMkLst>
            <pc:docMk/>
            <pc:sldMk cId="906415212" sldId="281"/>
            <ac:spMk id="3" creationId="{C117054A-32E6-7A87-63E8-1FEBB2063EF6}"/>
          </ac:spMkLst>
        </pc:spChg>
      </pc:sldChg>
      <pc:sldChg chg="modSp mod">
        <pc:chgData name="Mirja Hartimo" userId="67ea2db20d3c6a99" providerId="LiveId" clId="{F876F15C-D815-4433-BF26-53FF31E2DE08}" dt="2025-10-19T10:45:38.589" v="5913" actId="20577"/>
        <pc:sldMkLst>
          <pc:docMk/>
          <pc:sldMk cId="1010100590" sldId="282"/>
        </pc:sldMkLst>
        <pc:spChg chg="mod">
          <ac:chgData name="Mirja Hartimo" userId="67ea2db20d3c6a99" providerId="LiveId" clId="{F876F15C-D815-4433-BF26-53FF31E2DE08}" dt="2025-10-19T10:45:38.589" v="5913" actId="20577"/>
          <ac:spMkLst>
            <pc:docMk/>
            <pc:sldMk cId="1010100590" sldId="282"/>
            <ac:spMk id="2" creationId="{22F2B55C-7E17-5A79-959D-FE719C5B0D0F}"/>
          </ac:spMkLst>
        </pc:spChg>
        <pc:spChg chg="mod">
          <ac:chgData name="Mirja Hartimo" userId="67ea2db20d3c6a99" providerId="LiveId" clId="{F876F15C-D815-4433-BF26-53FF31E2DE08}" dt="2025-10-19T10:28:26.933" v="5898" actId="20577"/>
          <ac:spMkLst>
            <pc:docMk/>
            <pc:sldMk cId="1010100590" sldId="282"/>
            <ac:spMk id="3" creationId="{0855DB42-2913-94A7-F2A9-2531751E6D2E}"/>
          </ac:spMkLst>
        </pc:spChg>
      </pc:sldChg>
      <pc:sldChg chg="modSp mod ord">
        <pc:chgData name="Mirja Hartimo" userId="67ea2db20d3c6a99" providerId="LiveId" clId="{F876F15C-D815-4433-BF26-53FF31E2DE08}" dt="2025-10-19T09:21:14" v="4381" actId="21"/>
        <pc:sldMkLst>
          <pc:docMk/>
          <pc:sldMk cId="1282709371" sldId="283"/>
        </pc:sldMkLst>
        <pc:spChg chg="mod">
          <ac:chgData name="Mirja Hartimo" userId="67ea2db20d3c6a99" providerId="LiveId" clId="{F876F15C-D815-4433-BF26-53FF31E2DE08}" dt="2025-10-19T09:21:14" v="4381" actId="21"/>
          <ac:spMkLst>
            <pc:docMk/>
            <pc:sldMk cId="1282709371" sldId="283"/>
            <ac:spMk id="3" creationId="{74123491-00CB-333A-8AF0-841F6B3D5847}"/>
          </ac:spMkLst>
        </pc:spChg>
      </pc:sldChg>
      <pc:sldChg chg="modSp mod">
        <pc:chgData name="Mirja Hartimo" userId="67ea2db20d3c6a99" providerId="LiveId" clId="{F876F15C-D815-4433-BF26-53FF31E2DE08}" dt="2025-10-19T10:45:52.020" v="5917" actId="20577"/>
        <pc:sldMkLst>
          <pc:docMk/>
          <pc:sldMk cId="523606243" sldId="284"/>
        </pc:sldMkLst>
        <pc:spChg chg="mod">
          <ac:chgData name="Mirja Hartimo" userId="67ea2db20d3c6a99" providerId="LiveId" clId="{F876F15C-D815-4433-BF26-53FF31E2DE08}" dt="2025-10-19T10:45:52.020" v="5917" actId="20577"/>
          <ac:spMkLst>
            <pc:docMk/>
            <pc:sldMk cId="523606243" sldId="284"/>
            <ac:spMk id="2" creationId="{0D62D54A-9641-14AB-CBD5-0222B037C8B2}"/>
          </ac:spMkLst>
        </pc:spChg>
      </pc:sldChg>
      <pc:sldChg chg="modSp mod">
        <pc:chgData name="Mirja Hartimo" userId="67ea2db20d3c6a99" providerId="LiveId" clId="{F876F15C-D815-4433-BF26-53FF31E2DE08}" dt="2025-10-19T10:47:12.726" v="6030" actId="20577"/>
        <pc:sldMkLst>
          <pc:docMk/>
          <pc:sldMk cId="3463331270" sldId="285"/>
        </pc:sldMkLst>
        <pc:spChg chg="mod">
          <ac:chgData name="Mirja Hartimo" userId="67ea2db20d3c6a99" providerId="LiveId" clId="{F876F15C-D815-4433-BF26-53FF31E2DE08}" dt="2025-10-19T10:47:12.726" v="6030" actId="20577"/>
          <ac:spMkLst>
            <pc:docMk/>
            <pc:sldMk cId="3463331270" sldId="285"/>
            <ac:spMk id="2" creationId="{08DB136B-62CA-631E-EB27-34832F1953FB}"/>
          </ac:spMkLst>
        </pc:spChg>
        <pc:spChg chg="mod">
          <ac:chgData name="Mirja Hartimo" userId="67ea2db20d3c6a99" providerId="LiveId" clId="{F876F15C-D815-4433-BF26-53FF31E2DE08}" dt="2025-10-19T10:19:57.067" v="5311" actId="20577"/>
          <ac:spMkLst>
            <pc:docMk/>
            <pc:sldMk cId="3463331270" sldId="285"/>
            <ac:spMk id="3" creationId="{39E46644-7C84-4867-73BB-0EC864D9C4B0}"/>
          </ac:spMkLst>
        </pc:spChg>
      </pc:sldChg>
      <pc:sldChg chg="modSp mod">
        <pc:chgData name="Mirja Hartimo" userId="67ea2db20d3c6a99" providerId="LiveId" clId="{F876F15C-D815-4433-BF26-53FF31E2DE08}" dt="2025-10-19T10:51:24.751" v="6412" actId="20577"/>
        <pc:sldMkLst>
          <pc:docMk/>
          <pc:sldMk cId="1092190533" sldId="286"/>
        </pc:sldMkLst>
        <pc:spChg chg="mod">
          <ac:chgData name="Mirja Hartimo" userId="67ea2db20d3c6a99" providerId="LiveId" clId="{F876F15C-D815-4433-BF26-53FF31E2DE08}" dt="2025-10-19T10:51:24.751" v="6412" actId="20577"/>
          <ac:spMkLst>
            <pc:docMk/>
            <pc:sldMk cId="1092190533" sldId="286"/>
            <ac:spMk id="3" creationId="{44E1DA25-1E77-8614-AC5F-0163C05247F1}"/>
          </ac:spMkLst>
        </pc:spChg>
      </pc:sldChg>
      <pc:sldChg chg="modSp new mod">
        <pc:chgData name="Mirja Hartimo" userId="67ea2db20d3c6a99" providerId="LiveId" clId="{F876F15C-D815-4433-BF26-53FF31E2DE08}" dt="2025-10-19T10:12:29.708" v="4887" actId="207"/>
        <pc:sldMkLst>
          <pc:docMk/>
          <pc:sldMk cId="2618609935" sldId="287"/>
        </pc:sldMkLst>
        <pc:spChg chg="mod">
          <ac:chgData name="Mirja Hartimo" userId="67ea2db20d3c6a99" providerId="LiveId" clId="{F876F15C-D815-4433-BF26-53FF31E2DE08}" dt="2025-10-19T08:44:54.871" v="3597" actId="114"/>
          <ac:spMkLst>
            <pc:docMk/>
            <pc:sldMk cId="2618609935" sldId="287"/>
            <ac:spMk id="2" creationId="{AA0D628A-4FDB-2DC9-4952-4D29E3B8A016}"/>
          </ac:spMkLst>
        </pc:spChg>
        <pc:spChg chg="mod">
          <ac:chgData name="Mirja Hartimo" userId="67ea2db20d3c6a99" providerId="LiveId" clId="{F876F15C-D815-4433-BF26-53FF31E2DE08}" dt="2025-10-19T10:12:29.708" v="4887" actId="207"/>
          <ac:spMkLst>
            <pc:docMk/>
            <pc:sldMk cId="2618609935" sldId="287"/>
            <ac:spMk id="3" creationId="{2E03524D-D364-3C2D-F606-63C11575D3FD}"/>
          </ac:spMkLst>
        </pc:spChg>
      </pc:sldChg>
      <pc:sldChg chg="modSp new del mod ord">
        <pc:chgData name="Mirja Hartimo" userId="67ea2db20d3c6a99" providerId="LiveId" clId="{F876F15C-D815-4433-BF26-53FF31E2DE08}" dt="2025-10-19T09:16:53.403" v="4354" actId="47"/>
        <pc:sldMkLst>
          <pc:docMk/>
          <pc:sldMk cId="101118002" sldId="288"/>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640080" y="1371599"/>
            <a:ext cx="6675120" cy="2951825"/>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640080" y="4584879"/>
            <a:ext cx="667512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6444479B-705B-4489-957E-7E8A228BDFA0}" type="datetime1">
              <a:rPr lang="en-US" smtClean="0"/>
              <a:t>10/25/2025</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4073181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C07B66AD-7C08-490A-ADA4-B47E10FB2407}" type="datetime1">
              <a:rPr lang="en-US" smtClean="0"/>
              <a:t>10/25/2025</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535468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CB3635-47E1-90D8-B693-DA85A66B3831}"/>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209219" y="640079"/>
            <a:ext cx="1811773" cy="5536884"/>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640080" y="640080"/>
            <a:ext cx="8412422" cy="55368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05B95027-4255-49E7-9841-CD21BCC99996}" type="datetime1">
              <a:rPr lang="en-US" smtClean="0"/>
              <a:t>10/25/2025</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3230604F-219C-2DEE-830E-27274CC2FE19}"/>
              </a:ext>
              <a:ext uri="{C183D7F6-B498-43B3-948B-1728B52AA6E4}">
                <adec:decorative xmlns:adec="http://schemas.microsoft.com/office/drawing/2017/decorative" val="1"/>
              </a:ext>
            </a:extLst>
          </p:cNvPr>
          <p:cNvCxnSpPr>
            <a:cxnSpLocks/>
          </p:cNvCxnSpPr>
          <p:nvPr/>
        </p:nvCxnSpPr>
        <p:spPr>
          <a:xfrm rot="5400000">
            <a:off x="10872154" y="1192438"/>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0954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9F89F774-3FA6-43B8-9241-99959C8FD463}" type="datetime1">
              <a:rPr lang="en-US" smtClean="0"/>
              <a:t>10/25/2025</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898284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1BB59B6-79B9-97F5-AC3B-DF65899D39D8}"/>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640080" y="1291366"/>
            <a:ext cx="9214884" cy="3159974"/>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640080" y="5018567"/>
            <a:ext cx="7907079" cy="1073889"/>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F9504452-5DCC-4FE2-A5C9-8A5EF6714D65}" type="datetime1">
              <a:rPr lang="en-US" smtClean="0"/>
              <a:t>10/25/2025</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FF05EAE5-4812-F718-6D75-9627884180BF}"/>
              </a:ext>
              <a:ext uri="{C183D7F6-B498-43B3-948B-1728B52AA6E4}">
                <adec:decorative xmlns:adec="http://schemas.microsoft.com/office/drawing/2017/decorative" val="1"/>
              </a:ext>
            </a:extLst>
          </p:cNvPr>
          <p:cNvCxnSpPr>
            <a:cxnSpLocks/>
          </p:cNvCxnSpPr>
          <p:nvPr/>
        </p:nvCxnSpPr>
        <p:spPr>
          <a:xfrm>
            <a:off x="716281" y="4715234"/>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6536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640080"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318928"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E579ABC2-0180-4F3A-A895-A85BC724D472}" type="datetime1">
              <a:rPr lang="en-US" smtClean="0"/>
              <a:t>10/25/2025</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219921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640079" y="1371599"/>
            <a:ext cx="10890929" cy="93975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640079"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640079"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318928"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318928"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6AEEA9BA-4E8F-439E-BEA4-91FBA01E3F5F}" type="datetime1">
              <a:rPr lang="en-US" smtClean="0"/>
              <a:t>10/25/2025</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570154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BE15BF18-0007-481C-AA29-413124BC3EE7}" type="datetime1">
              <a:rPr lang="en-US" smtClean="0"/>
              <a:t>10/25/2025</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75135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49F9F0F-FB8C-5565-247C-BDCC156B5CAF}"/>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09BE9870-3748-43AD-B547-02A075CB4A1D}" type="datetime1">
              <a:rPr lang="en-US" smtClean="0"/>
              <a:t>10/25/2025</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968855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4936519" y="1031001"/>
            <a:ext cx="6594490" cy="516636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640080" y="2972168"/>
            <a:ext cx="3859397" cy="32268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558E7897-33C5-4F1A-9307-D068E37F3DC7}" type="datetime1">
              <a:rPr lang="en-US" smtClean="0"/>
              <a:t>10/25/2025</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560307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1627A0F-F1B8-49BE-A0FF-7FE16E3BDCC1}"/>
              </a:ext>
            </a:extLst>
          </p:cNvPr>
          <p:cNvSpPr>
            <a:spLocks noGrp="1"/>
          </p:cNvSpPr>
          <p:nvPr>
            <p:ph type="pic" idx="1"/>
          </p:nvPr>
        </p:nvSpPr>
        <p:spPr>
          <a:xfrm>
            <a:off x="4937760" y="1033271"/>
            <a:ext cx="6592824" cy="516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640080" y="2972167"/>
            <a:ext cx="3859397" cy="32268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82E171BA-CC09-47C8-A6DF-F5C5CB59CEEC}" type="datetime1">
              <a:rPr lang="en-US" smtClean="0"/>
              <a:t>10/25/2025</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4070802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40079" y="1371601"/>
            <a:ext cx="10890929" cy="109728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40080" y="2633472"/>
            <a:ext cx="10890928" cy="35661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640080" y="6356350"/>
            <a:ext cx="2743200" cy="365125"/>
          </a:xfrm>
          <a:prstGeom prst="rect">
            <a:avLst/>
          </a:prstGeom>
        </p:spPr>
        <p:txBody>
          <a:bodyPr vert="horz" lIns="91440" tIns="45720" rIns="91440" bIns="45720" rtlCol="0" anchor="ctr"/>
          <a:lstStyle>
            <a:lvl1pPr algn="l">
              <a:defRPr sz="900" b="1" cap="all" spc="300" baseline="0">
                <a:solidFill>
                  <a:schemeClr val="tx1"/>
                </a:solidFill>
              </a:defRPr>
            </a:lvl1pPr>
          </a:lstStyle>
          <a:p>
            <a:fld id="{7DA38F49-B3E2-4BF0-BEC7-C30D34ABBB8D}" type="datetime1">
              <a:rPr lang="en-US" smtClean="0"/>
              <a:t>10/25/2025</a:t>
            </a:fld>
            <a:endParaRPr lang="en-US"/>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6767622" y="6356350"/>
            <a:ext cx="4040373" cy="365125"/>
          </a:xfrm>
          <a:prstGeom prst="rect">
            <a:avLst/>
          </a:prstGeom>
        </p:spPr>
        <p:txBody>
          <a:bodyPr vert="horz" lIns="91440" tIns="45720" rIns="91440" bIns="45720" rtlCol="0" anchor="ctr"/>
          <a:lstStyle>
            <a:lvl1pPr algn="r">
              <a:defRPr sz="900" b="1" cap="all" spc="3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0807995" y="6356350"/>
            <a:ext cx="723014" cy="365125"/>
          </a:xfrm>
          <a:prstGeom prst="rect">
            <a:avLst/>
          </a:prstGeom>
        </p:spPr>
        <p:txBody>
          <a:bodyPr vert="horz" lIns="91440" tIns="45720" rIns="91440" bIns="45720" rtlCol="0" anchor="ctr"/>
          <a:lstStyle>
            <a:lvl1pPr algn="r">
              <a:defRPr sz="900" b="1" cap="all" spc="300" baseline="0">
                <a:solidFill>
                  <a:schemeClr val="tx1"/>
                </a:solidFill>
              </a:defRPr>
            </a:lvl1pPr>
          </a:lstStyle>
          <a:p>
            <a:fld id="{70C12960-6E85-460F-B6E3-5B82CB31AF3D}" type="slidenum">
              <a:rPr lang="en-US" smtClean="0"/>
              <a:t>‹#›</a:t>
            </a:fld>
            <a:endParaRPr lang="en-US"/>
          </a:p>
        </p:txBody>
      </p:sp>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p:cNvCxnSpPr>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929639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76" r:id="rId6"/>
    <p:sldLayoutId id="2147483672" r:id="rId7"/>
    <p:sldLayoutId id="2147483673" r:id="rId8"/>
    <p:sldLayoutId id="2147483674" r:id="rId9"/>
    <p:sldLayoutId id="2147483675" r:id="rId10"/>
    <p:sldLayoutId id="2147483677" r:id="rId11"/>
  </p:sldLayoutIdLst>
  <p:hf sldNum="0" hdr="0" ftr="0" dt="0"/>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0"/>
            <a:lum/>
          </a:blip>
          <a:srcRect/>
          <a:stretch>
            <a:fillRect l="-26000" r="-26000"/>
          </a:stretch>
        </a:blip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randview Display"/>
              <a:ea typeface="+mn-ea"/>
              <a:cs typeface="+mn-cs"/>
            </a:endParaRPr>
          </a:p>
        </p:txBody>
      </p:sp>
      <p:pic>
        <p:nvPicPr>
          <p:cNvPr id="4" name="Picture 3">
            <a:extLst>
              <a:ext uri="{FF2B5EF4-FFF2-40B4-BE49-F238E27FC236}">
                <a16:creationId xmlns:a16="http://schemas.microsoft.com/office/drawing/2014/main" id="{67320C63-376E-8567-0E42-E531111AF006}"/>
              </a:ext>
            </a:extLst>
          </p:cNvPr>
          <p:cNvPicPr>
            <a:picLocks noChangeAspect="1"/>
          </p:cNvPicPr>
          <p:nvPr/>
        </p:nvPicPr>
        <p:blipFill>
          <a:blip r:embed="rId3"/>
          <a:srcRect t="15392" r="9091" b="14558"/>
          <a:stretch>
            <a:fillRect/>
          </a:stretch>
        </p:blipFill>
        <p:spPr>
          <a:xfrm>
            <a:off x="1" y="1"/>
            <a:ext cx="12191999" cy="6857999"/>
          </a:xfrm>
          <a:prstGeom prst="rect">
            <a:avLst/>
          </a:prstGeom>
        </p:spPr>
      </p:pic>
      <p:sp>
        <p:nvSpPr>
          <p:cNvPr id="18" name="Rectangle 17">
            <a:extLst>
              <a:ext uri="{FF2B5EF4-FFF2-40B4-BE49-F238E27FC236}">
                <a16:creationId xmlns:a16="http://schemas.microsoft.com/office/drawing/2014/main" id="{72E284DE-AB43-1296-3166-892F44A3A2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3183" y="173181"/>
            <a:ext cx="6858002" cy="6511640"/>
          </a:xfrm>
          <a:prstGeom prst="rect">
            <a:avLst/>
          </a:prstGeom>
          <a:gradFill>
            <a:gsLst>
              <a:gs pos="0">
                <a:schemeClr val="bg1">
                  <a:alpha val="0"/>
                </a:schemeClr>
              </a:gs>
              <a:gs pos="46000">
                <a:schemeClr val="bg1">
                  <a:alpha val="30000"/>
                </a:schemeClr>
              </a:gs>
              <a:gs pos="26000">
                <a:schemeClr val="bg1">
                  <a:alpha val="17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E9641A9B-6B42-D904-1563-1B7263F6882E}"/>
              </a:ext>
            </a:extLst>
          </p:cNvPr>
          <p:cNvSpPr>
            <a:spLocks noGrp="1"/>
          </p:cNvSpPr>
          <p:nvPr>
            <p:ph type="ctrTitle"/>
          </p:nvPr>
        </p:nvSpPr>
        <p:spPr>
          <a:xfrm>
            <a:off x="457195" y="701964"/>
            <a:ext cx="5370950" cy="3640303"/>
          </a:xfrm>
        </p:spPr>
        <p:txBody>
          <a:bodyPr anchor="t">
            <a:normAutofit/>
          </a:bodyPr>
          <a:lstStyle/>
          <a:p>
            <a:r>
              <a:rPr lang="en-US" dirty="0"/>
              <a:t>Husserl and </a:t>
            </a:r>
            <a:r>
              <a:rPr lang="en-US" dirty="0" err="1"/>
              <a:t>Vopěnka</a:t>
            </a:r>
            <a:r>
              <a:rPr lang="en-US" dirty="0"/>
              <a:t> on </a:t>
            </a:r>
            <a:r>
              <a:rPr lang="en-US" dirty="0" err="1"/>
              <a:t>Evidenz</a:t>
            </a:r>
            <a:endParaRPr lang="fi-FI" dirty="0"/>
          </a:p>
        </p:txBody>
      </p:sp>
      <p:sp>
        <p:nvSpPr>
          <p:cNvPr id="3" name="Subtitle 2">
            <a:extLst>
              <a:ext uri="{FF2B5EF4-FFF2-40B4-BE49-F238E27FC236}">
                <a16:creationId xmlns:a16="http://schemas.microsoft.com/office/drawing/2014/main" id="{DE68BA91-3C84-F561-39BB-39BFF5166490}"/>
              </a:ext>
            </a:extLst>
          </p:cNvPr>
          <p:cNvSpPr>
            <a:spLocks noGrp="1"/>
          </p:cNvSpPr>
          <p:nvPr>
            <p:ph type="subTitle" idx="1"/>
          </p:nvPr>
        </p:nvSpPr>
        <p:spPr>
          <a:xfrm>
            <a:off x="468090" y="5253050"/>
            <a:ext cx="3888419" cy="969264"/>
          </a:xfrm>
        </p:spPr>
        <p:txBody>
          <a:bodyPr anchor="t">
            <a:normAutofit/>
          </a:bodyPr>
          <a:lstStyle/>
          <a:p>
            <a:pPr>
              <a:lnSpc>
                <a:spcPct val="120000"/>
              </a:lnSpc>
            </a:pPr>
            <a:r>
              <a:rPr lang="en-US" sz="1100" dirty="0">
                <a:solidFill>
                  <a:srgbClr val="FFFFFF"/>
                </a:solidFill>
              </a:rPr>
              <a:t>Mirja Hartimo</a:t>
            </a:r>
          </a:p>
          <a:p>
            <a:pPr>
              <a:lnSpc>
                <a:spcPct val="120000"/>
              </a:lnSpc>
            </a:pPr>
            <a:r>
              <a:rPr lang="en-US" sz="1100" dirty="0">
                <a:solidFill>
                  <a:srgbClr val="FFFFFF"/>
                </a:solidFill>
              </a:rPr>
              <a:t>University of Helsinki</a:t>
            </a:r>
          </a:p>
          <a:p>
            <a:pPr>
              <a:lnSpc>
                <a:spcPct val="120000"/>
              </a:lnSpc>
            </a:pPr>
            <a:r>
              <a:rPr lang="en-US" sz="1100" dirty="0" err="1">
                <a:solidFill>
                  <a:srgbClr val="FFFFFF"/>
                </a:solidFill>
              </a:rPr>
              <a:t>october</a:t>
            </a:r>
            <a:r>
              <a:rPr lang="en-US" sz="1100" dirty="0">
                <a:solidFill>
                  <a:srgbClr val="FFFFFF"/>
                </a:solidFill>
              </a:rPr>
              <a:t> 25, 2025</a:t>
            </a:r>
          </a:p>
        </p:txBody>
      </p:sp>
      <p:cxnSp>
        <p:nvCxnSpPr>
          <p:cNvPr id="20" name="Straight Connector 19">
            <a:extLst>
              <a:ext uri="{FF2B5EF4-FFF2-40B4-BE49-F238E27FC236}">
                <a16:creationId xmlns:a16="http://schemas.microsoft.com/office/drawing/2014/main" id="{97CC2FE6-3AD0-4131-B4BC-1F4D65E25E1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0329" y="4861206"/>
            <a:ext cx="978862"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95BF3470-549A-AC80-3DE0-6AE69A02852C}"/>
              </a:ext>
            </a:extLst>
          </p:cNvPr>
          <p:cNvPicPr>
            <a:picLocks noChangeAspect="1"/>
          </p:cNvPicPr>
          <p:nvPr/>
        </p:nvPicPr>
        <p:blipFill>
          <a:blip r:embed="rId4"/>
          <a:stretch>
            <a:fillRect/>
          </a:stretch>
        </p:blipFill>
        <p:spPr>
          <a:xfrm>
            <a:off x="8945294" y="4061321"/>
            <a:ext cx="1864453" cy="1864453"/>
          </a:xfrm>
          <a:prstGeom prst="rect">
            <a:avLst/>
          </a:prstGeom>
        </p:spPr>
      </p:pic>
      <p:pic>
        <p:nvPicPr>
          <p:cNvPr id="6" name="Picture 5">
            <a:extLst>
              <a:ext uri="{FF2B5EF4-FFF2-40B4-BE49-F238E27FC236}">
                <a16:creationId xmlns:a16="http://schemas.microsoft.com/office/drawing/2014/main" id="{FDB28EFA-D7A7-34F2-9773-0112C1077779}"/>
              </a:ext>
            </a:extLst>
          </p:cNvPr>
          <p:cNvPicPr>
            <a:picLocks noChangeAspect="1"/>
          </p:cNvPicPr>
          <p:nvPr/>
        </p:nvPicPr>
        <p:blipFill>
          <a:blip r:embed="rId5"/>
          <a:stretch>
            <a:fillRect/>
          </a:stretch>
        </p:blipFill>
        <p:spPr>
          <a:xfrm>
            <a:off x="6363857" y="1186250"/>
            <a:ext cx="4445890" cy="2496677"/>
          </a:xfrm>
          <a:prstGeom prst="rect">
            <a:avLst/>
          </a:prstGeom>
        </p:spPr>
      </p:pic>
    </p:spTree>
    <p:extLst>
      <p:ext uri="{BB962C8B-B14F-4D97-AF65-F5344CB8AC3E}">
        <p14:creationId xmlns:p14="http://schemas.microsoft.com/office/powerpoint/2010/main" val="1266807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1500"/>
                                  </p:stCondLst>
                                  <p:iterate>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7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E5420-A814-DFFC-7A87-FE9EE623CDD8}"/>
              </a:ext>
            </a:extLst>
          </p:cNvPr>
          <p:cNvSpPr>
            <a:spLocks noGrp="1"/>
          </p:cNvSpPr>
          <p:nvPr>
            <p:ph type="title"/>
          </p:nvPr>
        </p:nvSpPr>
        <p:spPr>
          <a:xfrm>
            <a:off x="640079" y="1190445"/>
            <a:ext cx="10890929" cy="888521"/>
          </a:xfrm>
        </p:spPr>
        <p:txBody>
          <a:bodyPr/>
          <a:lstStyle/>
          <a:p>
            <a:r>
              <a:rPr lang="en-US" dirty="0"/>
              <a:t>8. </a:t>
            </a:r>
            <a:r>
              <a:rPr lang="en-US" dirty="0" err="1"/>
              <a:t>Vopěnka</a:t>
            </a:r>
            <a:r>
              <a:rPr lang="en-US" dirty="0"/>
              <a:t> on kinds of mathematics</a:t>
            </a:r>
            <a:endParaRPr lang="fi-FI" dirty="0"/>
          </a:p>
        </p:txBody>
      </p:sp>
      <p:sp>
        <p:nvSpPr>
          <p:cNvPr id="3" name="Content Placeholder 2">
            <a:extLst>
              <a:ext uri="{FF2B5EF4-FFF2-40B4-BE49-F238E27FC236}">
                <a16:creationId xmlns:a16="http://schemas.microsoft.com/office/drawing/2014/main" id="{D9F6263B-6740-01CC-9FC0-878A5724C061}"/>
              </a:ext>
            </a:extLst>
          </p:cNvPr>
          <p:cNvSpPr>
            <a:spLocks noGrp="1"/>
          </p:cNvSpPr>
          <p:nvPr>
            <p:ph idx="1"/>
          </p:nvPr>
        </p:nvSpPr>
        <p:spPr>
          <a:xfrm>
            <a:off x="640080" y="2078966"/>
            <a:ext cx="10890928" cy="4451230"/>
          </a:xfrm>
        </p:spPr>
        <p:txBody>
          <a:bodyPr>
            <a:normAutofit/>
          </a:bodyPr>
          <a:lstStyle/>
          <a:p>
            <a:pPr marL="0" indent="0">
              <a:buNone/>
            </a:pPr>
            <a:r>
              <a:rPr lang="en-US" dirty="0"/>
              <a:t>Hilbert’s </a:t>
            </a:r>
            <a:r>
              <a:rPr lang="en-US" i="1" dirty="0" err="1"/>
              <a:t>Grundlagen</a:t>
            </a:r>
            <a:r>
              <a:rPr lang="en-US" i="1" dirty="0"/>
              <a:t> der </a:t>
            </a:r>
            <a:r>
              <a:rPr lang="en-US" i="1" dirty="0" err="1"/>
              <a:t>Geometrie</a:t>
            </a:r>
            <a:r>
              <a:rPr lang="en-US" i="1" dirty="0"/>
              <a:t> </a:t>
            </a:r>
            <a:r>
              <a:rPr lang="en-US" dirty="0"/>
              <a:t>(1899) axiomatization</a:t>
            </a:r>
          </a:p>
          <a:p>
            <a:pPr>
              <a:buFontTx/>
              <a:buChar char="-"/>
            </a:pPr>
            <a:r>
              <a:rPr lang="en-US" dirty="0"/>
              <a:t>Capturing a formal structure of some community by means of axioms. </a:t>
            </a:r>
          </a:p>
          <a:p>
            <a:pPr>
              <a:buFontTx/>
              <a:buChar char="-"/>
            </a:pPr>
            <a:r>
              <a:rPr lang="en-US" dirty="0"/>
              <a:t>Purely formal, no reliance on intuition</a:t>
            </a:r>
          </a:p>
          <a:p>
            <a:pPr>
              <a:buFontTx/>
              <a:buChar char="-"/>
            </a:pPr>
            <a:r>
              <a:rPr lang="en-US" dirty="0"/>
              <a:t>In set theory: </a:t>
            </a:r>
            <a:r>
              <a:rPr lang="en-US" dirty="0" err="1"/>
              <a:t>Zermelo</a:t>
            </a:r>
            <a:r>
              <a:rPr lang="en-US" dirty="0"/>
              <a:t>, </a:t>
            </a:r>
            <a:r>
              <a:rPr lang="en-US" dirty="0" err="1"/>
              <a:t>Mirimanov</a:t>
            </a:r>
            <a:r>
              <a:rPr lang="en-US" dirty="0"/>
              <a:t>, Fraenkel, </a:t>
            </a:r>
            <a:r>
              <a:rPr lang="en-US" dirty="0" err="1"/>
              <a:t>Skolem</a:t>
            </a:r>
            <a:r>
              <a:rPr lang="en-US" dirty="0"/>
              <a:t>, von Neumann, Bernays, Gödel. </a:t>
            </a:r>
          </a:p>
          <a:p>
            <a:pPr marL="0" indent="0">
              <a:buNone/>
            </a:pPr>
            <a:r>
              <a:rPr lang="fi-FI" dirty="0" err="1"/>
              <a:t>This</a:t>
            </a:r>
            <a:r>
              <a:rPr lang="fi-FI" dirty="0"/>
              <a:t> </a:t>
            </a:r>
            <a:r>
              <a:rPr lang="fi-FI" dirty="0" err="1"/>
              <a:t>development</a:t>
            </a:r>
            <a:r>
              <a:rPr lang="fi-FI" dirty="0"/>
              <a:t> is </a:t>
            </a:r>
            <a:r>
              <a:rPr lang="fi-FI" dirty="0" err="1"/>
              <a:t>what</a:t>
            </a:r>
            <a:r>
              <a:rPr lang="fi-FI" dirty="0"/>
              <a:t> </a:t>
            </a:r>
            <a:r>
              <a:rPr lang="fi-FI" dirty="0" err="1"/>
              <a:t>Husserl</a:t>
            </a:r>
            <a:r>
              <a:rPr lang="fi-FI" dirty="0"/>
              <a:t> sees as </a:t>
            </a:r>
            <a:r>
              <a:rPr lang="fi-FI" dirty="0" err="1"/>
              <a:t>guided</a:t>
            </a:r>
            <a:r>
              <a:rPr lang="fi-FI" dirty="0"/>
              <a:t> </a:t>
            </a:r>
            <a:r>
              <a:rPr lang="fi-FI" dirty="0" err="1"/>
              <a:t>by</a:t>
            </a:r>
            <a:r>
              <a:rPr lang="fi-FI" dirty="0"/>
              <a:t> </a:t>
            </a:r>
            <a:r>
              <a:rPr lang="fi-FI" dirty="0" err="1"/>
              <a:t>distinctness</a:t>
            </a:r>
            <a:r>
              <a:rPr lang="fi-FI" dirty="0"/>
              <a:t> [</a:t>
            </a:r>
            <a:r>
              <a:rPr lang="fi-FI" i="1" dirty="0" err="1"/>
              <a:t>Deutlichkeit</a:t>
            </a:r>
            <a:r>
              <a:rPr lang="fi-FI" dirty="0"/>
              <a:t>]</a:t>
            </a:r>
          </a:p>
          <a:p>
            <a:pPr marL="0" indent="0">
              <a:buNone/>
            </a:pPr>
            <a:r>
              <a:rPr lang="fi-FI" dirty="0" err="1"/>
              <a:t>Hilbert</a:t>
            </a:r>
            <a:r>
              <a:rPr lang="fi-FI" dirty="0"/>
              <a:t>: </a:t>
            </a:r>
            <a:r>
              <a:rPr lang="fi-FI" dirty="0" err="1"/>
              <a:t>consistency</a:t>
            </a:r>
            <a:r>
              <a:rPr lang="fi-FI" dirty="0"/>
              <a:t> </a:t>
            </a:r>
            <a:r>
              <a:rPr lang="fi-FI" dirty="0" err="1"/>
              <a:t>with</a:t>
            </a:r>
            <a:r>
              <a:rPr lang="fi-FI" dirty="0"/>
              <a:t> </a:t>
            </a:r>
            <a:r>
              <a:rPr lang="fi-FI" i="1" dirty="0" err="1"/>
              <a:t>mathematics</a:t>
            </a:r>
            <a:r>
              <a:rPr lang="fi-FI" i="1" dirty="0"/>
              <a:t> of </a:t>
            </a:r>
            <a:r>
              <a:rPr lang="fi-FI" i="1" dirty="0" err="1"/>
              <a:t>calculations</a:t>
            </a:r>
            <a:r>
              <a:rPr lang="fi-FI" i="1" dirty="0"/>
              <a:t> </a:t>
            </a:r>
            <a:r>
              <a:rPr lang="fi-FI" dirty="0" err="1"/>
              <a:t>blending</a:t>
            </a:r>
            <a:r>
              <a:rPr lang="fi-FI" dirty="0"/>
              <a:t> </a:t>
            </a:r>
            <a:r>
              <a:rPr lang="fi-FI" dirty="0" err="1"/>
              <a:t>calculation</a:t>
            </a:r>
            <a:r>
              <a:rPr lang="fi-FI" dirty="0"/>
              <a:t> and intuition.</a:t>
            </a:r>
          </a:p>
          <a:p>
            <a:pPr marL="0" indent="0">
              <a:buNone/>
            </a:pPr>
            <a:endParaRPr lang="fi-FI" dirty="0"/>
          </a:p>
        </p:txBody>
      </p:sp>
    </p:spTree>
    <p:extLst>
      <p:ext uri="{BB962C8B-B14F-4D97-AF65-F5344CB8AC3E}">
        <p14:creationId xmlns:p14="http://schemas.microsoft.com/office/powerpoint/2010/main" val="558945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B033E-6FDF-59A0-D4FE-36A2603E2363}"/>
              </a:ext>
            </a:extLst>
          </p:cNvPr>
          <p:cNvSpPr>
            <a:spLocks noGrp="1"/>
          </p:cNvSpPr>
          <p:nvPr>
            <p:ph type="title"/>
          </p:nvPr>
        </p:nvSpPr>
        <p:spPr>
          <a:xfrm>
            <a:off x="640079" y="1371601"/>
            <a:ext cx="10890929" cy="86263"/>
          </a:xfrm>
        </p:spPr>
        <p:txBody>
          <a:bodyPr>
            <a:normAutofit fontScale="90000"/>
          </a:bodyPr>
          <a:lstStyle/>
          <a:p>
            <a:r>
              <a:rPr lang="fi-FI" dirty="0"/>
              <a:t> </a:t>
            </a:r>
          </a:p>
        </p:txBody>
      </p:sp>
      <p:sp>
        <p:nvSpPr>
          <p:cNvPr id="3" name="Content Placeholder 2">
            <a:extLst>
              <a:ext uri="{FF2B5EF4-FFF2-40B4-BE49-F238E27FC236}">
                <a16:creationId xmlns:a16="http://schemas.microsoft.com/office/drawing/2014/main" id="{B4155DA2-96AC-00A9-4304-A4FE7A696B52}"/>
              </a:ext>
            </a:extLst>
          </p:cNvPr>
          <p:cNvSpPr>
            <a:spLocks noGrp="1"/>
          </p:cNvSpPr>
          <p:nvPr>
            <p:ph idx="1"/>
          </p:nvPr>
        </p:nvSpPr>
        <p:spPr>
          <a:xfrm>
            <a:off x="640080" y="1242205"/>
            <a:ext cx="10890928" cy="5313870"/>
          </a:xfrm>
        </p:spPr>
        <p:txBody>
          <a:bodyPr>
            <a:normAutofit/>
          </a:bodyPr>
          <a:lstStyle/>
          <a:p>
            <a:pPr>
              <a:buFont typeface="Wingdings" panose="05000000000000000000" pitchFamily="2" charset="2"/>
              <a:buChar char="Ø"/>
            </a:pPr>
            <a:r>
              <a:rPr lang="en-US" dirty="0"/>
              <a:t>Mathematics of calculation: </a:t>
            </a:r>
            <a:r>
              <a:rPr lang="fi-FI" dirty="0"/>
              <a:t>”</a:t>
            </a:r>
            <a:r>
              <a:rPr lang="fi-FI" dirty="0" err="1"/>
              <a:t>the</a:t>
            </a:r>
            <a:r>
              <a:rPr lang="fi-FI" dirty="0"/>
              <a:t> </a:t>
            </a:r>
            <a:r>
              <a:rPr lang="fi-FI" dirty="0" err="1"/>
              <a:t>task</a:t>
            </a:r>
            <a:r>
              <a:rPr lang="fi-FI" dirty="0"/>
              <a:t> is to </a:t>
            </a:r>
            <a:r>
              <a:rPr lang="fi-FI" dirty="0" err="1"/>
              <a:t>gain</a:t>
            </a:r>
            <a:r>
              <a:rPr lang="fi-FI" dirty="0"/>
              <a:t> </a:t>
            </a:r>
            <a:r>
              <a:rPr lang="fi-FI" dirty="0" err="1"/>
              <a:t>the</a:t>
            </a:r>
            <a:r>
              <a:rPr lang="fi-FI" dirty="0"/>
              <a:t> </a:t>
            </a:r>
            <a:r>
              <a:rPr lang="fi-FI" dirty="0" err="1"/>
              <a:t>results</a:t>
            </a:r>
            <a:r>
              <a:rPr lang="fi-FI" dirty="0"/>
              <a:t> </a:t>
            </a:r>
            <a:r>
              <a:rPr lang="fi-FI" dirty="0" err="1"/>
              <a:t>by</a:t>
            </a:r>
            <a:r>
              <a:rPr lang="fi-FI" dirty="0"/>
              <a:t> </a:t>
            </a:r>
            <a:r>
              <a:rPr lang="fi-FI" dirty="0" err="1"/>
              <a:t>applying</a:t>
            </a:r>
            <a:r>
              <a:rPr lang="fi-FI" dirty="0"/>
              <a:t> </a:t>
            </a:r>
            <a:r>
              <a:rPr lang="fi-FI" dirty="0" err="1"/>
              <a:t>correct</a:t>
            </a:r>
            <a:r>
              <a:rPr lang="fi-FI" dirty="0"/>
              <a:t> </a:t>
            </a:r>
            <a:r>
              <a:rPr lang="fi-FI" dirty="0" err="1"/>
              <a:t>calculations</a:t>
            </a:r>
            <a:r>
              <a:rPr lang="fi-FI" dirty="0"/>
              <a:t> </a:t>
            </a:r>
            <a:r>
              <a:rPr lang="fi-FI" dirty="0" err="1"/>
              <a:t>with</a:t>
            </a:r>
            <a:r>
              <a:rPr lang="fi-FI" dirty="0"/>
              <a:t> </a:t>
            </a:r>
            <a:r>
              <a:rPr lang="fi-FI" dirty="0" err="1"/>
              <a:t>signs</a:t>
            </a:r>
            <a:r>
              <a:rPr lang="fi-FI" dirty="0"/>
              <a:t>”</a:t>
            </a:r>
          </a:p>
          <a:p>
            <a:pPr>
              <a:buFontTx/>
              <a:buChar char="-"/>
            </a:pPr>
            <a:r>
              <a:rPr lang="en-US" dirty="0"/>
              <a:t>Emerged already in ancient India in the creation of arithmetical and algebraic calculus. </a:t>
            </a:r>
          </a:p>
          <a:p>
            <a:pPr>
              <a:buFontTx/>
              <a:buChar char="-"/>
            </a:pPr>
            <a:r>
              <a:rPr lang="en-US" dirty="0"/>
              <a:t>Husserl talks about this as mathematics as games and games-meanings [</a:t>
            </a:r>
            <a:r>
              <a:rPr lang="en-US" i="1" dirty="0" err="1"/>
              <a:t>Spielbedeutungen</a:t>
            </a:r>
            <a:r>
              <a:rPr lang="en-US" dirty="0"/>
              <a:t>]</a:t>
            </a:r>
          </a:p>
          <a:p>
            <a:pPr>
              <a:buFont typeface="Wingdings" panose="05000000000000000000" pitchFamily="2" charset="2"/>
              <a:buChar char="Ø"/>
            </a:pPr>
            <a:r>
              <a:rPr lang="fi-FI" dirty="0" err="1"/>
              <a:t>Mathematics</a:t>
            </a:r>
            <a:r>
              <a:rPr lang="fi-FI" dirty="0"/>
              <a:t> of intuition: </a:t>
            </a:r>
            <a:r>
              <a:rPr lang="fi-FI" dirty="0" err="1"/>
              <a:t>the</a:t>
            </a:r>
            <a:r>
              <a:rPr lang="fi-FI" dirty="0"/>
              <a:t> </a:t>
            </a:r>
            <a:r>
              <a:rPr lang="fi-FI" dirty="0" err="1"/>
              <a:t>task</a:t>
            </a:r>
            <a:r>
              <a:rPr lang="fi-FI" dirty="0"/>
              <a:t> is to </a:t>
            </a:r>
            <a:r>
              <a:rPr lang="fi-FI" dirty="0" err="1"/>
              <a:t>make</a:t>
            </a:r>
            <a:r>
              <a:rPr lang="fi-FI" dirty="0"/>
              <a:t> </a:t>
            </a:r>
            <a:r>
              <a:rPr lang="fi-FI" dirty="0" err="1"/>
              <a:t>results</a:t>
            </a:r>
            <a:r>
              <a:rPr lang="fi-FI" dirty="0"/>
              <a:t> </a:t>
            </a:r>
            <a:r>
              <a:rPr lang="fi-FI" dirty="0" err="1"/>
              <a:t>evident</a:t>
            </a:r>
            <a:r>
              <a:rPr lang="fi-FI" dirty="0"/>
              <a:t>. ”To </a:t>
            </a:r>
            <a:r>
              <a:rPr lang="fi-FI" dirty="0" err="1"/>
              <a:t>evidence</a:t>
            </a:r>
            <a:r>
              <a:rPr lang="fi-FI" dirty="0"/>
              <a:t> </a:t>
            </a:r>
            <a:r>
              <a:rPr lang="fi-FI" dirty="0" err="1"/>
              <a:t>something</a:t>
            </a:r>
            <a:r>
              <a:rPr lang="fi-FI" dirty="0"/>
              <a:t> </a:t>
            </a:r>
            <a:r>
              <a:rPr lang="fi-FI" dirty="0" err="1"/>
              <a:t>means</a:t>
            </a:r>
            <a:r>
              <a:rPr lang="fi-FI" dirty="0"/>
              <a:t> to </a:t>
            </a:r>
            <a:r>
              <a:rPr lang="fi-FI" dirty="0" err="1"/>
              <a:t>see</a:t>
            </a:r>
            <a:r>
              <a:rPr lang="fi-FI" dirty="0"/>
              <a:t> it (in </a:t>
            </a:r>
            <a:r>
              <a:rPr lang="fi-FI" dirty="0" err="1"/>
              <a:t>the</a:t>
            </a:r>
            <a:r>
              <a:rPr lang="fi-FI" dirty="0"/>
              <a:t> </a:t>
            </a:r>
            <a:r>
              <a:rPr lang="fi-FI" dirty="0" err="1"/>
              <a:t>widest</a:t>
            </a:r>
            <a:r>
              <a:rPr lang="fi-FI" dirty="0"/>
              <a:t> </a:t>
            </a:r>
            <a:r>
              <a:rPr lang="fi-FI" dirty="0" err="1"/>
              <a:t>sense</a:t>
            </a:r>
            <a:r>
              <a:rPr lang="fi-FI" dirty="0"/>
              <a:t> of </a:t>
            </a:r>
            <a:r>
              <a:rPr lang="fi-FI" dirty="0" err="1"/>
              <a:t>this</a:t>
            </a:r>
            <a:r>
              <a:rPr lang="fi-FI" dirty="0"/>
              <a:t> </a:t>
            </a:r>
            <a:r>
              <a:rPr lang="fi-FI" dirty="0" err="1"/>
              <a:t>word</a:t>
            </a:r>
            <a:r>
              <a:rPr lang="fi-FI" dirty="0"/>
              <a:t>) and to </a:t>
            </a:r>
            <a:r>
              <a:rPr lang="fi-FI" dirty="0" err="1"/>
              <a:t>know</a:t>
            </a:r>
            <a:r>
              <a:rPr lang="fi-FI" dirty="0"/>
              <a:t> </a:t>
            </a:r>
            <a:r>
              <a:rPr lang="fi-FI" dirty="0" err="1"/>
              <a:t>that</a:t>
            </a:r>
            <a:r>
              <a:rPr lang="fi-FI" dirty="0"/>
              <a:t> </a:t>
            </a:r>
            <a:r>
              <a:rPr lang="fi-FI" dirty="0" err="1"/>
              <a:t>we</a:t>
            </a:r>
            <a:r>
              <a:rPr lang="fi-FI" dirty="0"/>
              <a:t> </a:t>
            </a:r>
            <a:r>
              <a:rPr lang="fi-FI" dirty="0" err="1"/>
              <a:t>are</a:t>
            </a:r>
            <a:r>
              <a:rPr lang="fi-FI" dirty="0"/>
              <a:t> </a:t>
            </a:r>
            <a:r>
              <a:rPr lang="fi-FI" dirty="0" err="1"/>
              <a:t>seeing</a:t>
            </a:r>
            <a:r>
              <a:rPr lang="fi-FI" dirty="0"/>
              <a:t> it” (99); to </a:t>
            </a:r>
            <a:r>
              <a:rPr lang="fi-FI" dirty="0" err="1"/>
              <a:t>justify</a:t>
            </a:r>
            <a:r>
              <a:rPr lang="fi-FI" dirty="0"/>
              <a:t> </a:t>
            </a:r>
            <a:r>
              <a:rPr lang="fi-FI" dirty="0" err="1"/>
              <a:t>new</a:t>
            </a:r>
            <a:r>
              <a:rPr lang="fi-FI" dirty="0"/>
              <a:t> </a:t>
            </a:r>
            <a:r>
              <a:rPr lang="fi-FI" dirty="0" err="1"/>
              <a:t>axioms</a:t>
            </a:r>
            <a:r>
              <a:rPr lang="fi-FI" dirty="0"/>
              <a:t>. </a:t>
            </a:r>
          </a:p>
          <a:p>
            <a:pPr marL="0" indent="0">
              <a:buNone/>
            </a:pPr>
            <a:r>
              <a:rPr lang="fi-FI" dirty="0"/>
              <a:t>- </a:t>
            </a:r>
            <a:r>
              <a:rPr lang="fi-FI" dirty="0" err="1"/>
              <a:t>Corresponds</a:t>
            </a:r>
            <a:r>
              <a:rPr lang="fi-FI" dirty="0"/>
              <a:t> to </a:t>
            </a:r>
            <a:r>
              <a:rPr lang="fi-FI" dirty="0" err="1"/>
              <a:t>Husserl’s</a:t>
            </a:r>
            <a:r>
              <a:rPr lang="fi-FI" dirty="0"/>
              <a:t> </a:t>
            </a:r>
            <a:r>
              <a:rPr lang="fi-FI" dirty="0" err="1"/>
              <a:t>clarity</a:t>
            </a:r>
            <a:r>
              <a:rPr lang="fi-FI" dirty="0"/>
              <a:t>, </a:t>
            </a:r>
            <a:r>
              <a:rPr lang="fi-FI" i="1" dirty="0" err="1"/>
              <a:t>Klarheit</a:t>
            </a:r>
            <a:r>
              <a:rPr lang="fi-FI" dirty="0"/>
              <a:t>. </a:t>
            </a:r>
          </a:p>
          <a:p>
            <a:pPr>
              <a:buFont typeface="Wingdings" panose="05000000000000000000" pitchFamily="2" charset="2"/>
              <a:buChar char="Ø"/>
            </a:pPr>
            <a:r>
              <a:rPr lang="fi-FI" dirty="0" err="1"/>
              <a:t>Blend</a:t>
            </a:r>
            <a:r>
              <a:rPr lang="fi-FI" dirty="0"/>
              <a:t> in set </a:t>
            </a:r>
            <a:r>
              <a:rPr lang="fi-FI" dirty="0" err="1"/>
              <a:t>theory</a:t>
            </a:r>
            <a:r>
              <a:rPr lang="fi-FI" dirty="0"/>
              <a:t>: </a:t>
            </a:r>
            <a:r>
              <a:rPr lang="fi-FI" dirty="0" err="1"/>
              <a:t>Mathematicians</a:t>
            </a:r>
            <a:r>
              <a:rPr lang="fi-FI" dirty="0"/>
              <a:t> </a:t>
            </a:r>
            <a:r>
              <a:rPr lang="fi-FI" dirty="0" err="1"/>
              <a:t>new</a:t>
            </a:r>
            <a:r>
              <a:rPr lang="fi-FI" dirty="0"/>
              <a:t> </a:t>
            </a:r>
            <a:r>
              <a:rPr lang="fi-FI" dirty="0" err="1"/>
              <a:t>interest</a:t>
            </a:r>
            <a:r>
              <a:rPr lang="fi-FI" dirty="0"/>
              <a:t> in </a:t>
            </a:r>
            <a:r>
              <a:rPr lang="fi-FI" dirty="0" err="1"/>
              <a:t>assertions</a:t>
            </a:r>
            <a:r>
              <a:rPr lang="fi-FI" dirty="0"/>
              <a:t> </a:t>
            </a:r>
            <a:r>
              <a:rPr lang="fi-FI" dirty="0" err="1"/>
              <a:t>such</a:t>
            </a:r>
            <a:r>
              <a:rPr lang="fi-FI" dirty="0"/>
              <a:t> </a:t>
            </a:r>
            <a:r>
              <a:rPr lang="fi-FI" dirty="0" err="1"/>
              <a:t>that</a:t>
            </a:r>
            <a:r>
              <a:rPr lang="fi-FI" dirty="0"/>
              <a:t> </a:t>
            </a:r>
            <a:r>
              <a:rPr lang="fi-FI" dirty="0" err="1"/>
              <a:t>could</a:t>
            </a:r>
            <a:r>
              <a:rPr lang="fi-FI" dirty="0"/>
              <a:t> </a:t>
            </a:r>
            <a:r>
              <a:rPr lang="fi-FI" dirty="0" err="1"/>
              <a:t>not</a:t>
            </a:r>
            <a:r>
              <a:rPr lang="fi-FI" dirty="0"/>
              <a:t> </a:t>
            </a:r>
            <a:r>
              <a:rPr lang="fi-FI" dirty="0" err="1"/>
              <a:t>be</a:t>
            </a:r>
            <a:r>
              <a:rPr lang="fi-FI" dirty="0"/>
              <a:t> </a:t>
            </a:r>
            <a:r>
              <a:rPr lang="fi-FI" dirty="0" err="1"/>
              <a:t>proved</a:t>
            </a:r>
            <a:r>
              <a:rPr lang="fi-FI" dirty="0"/>
              <a:t> </a:t>
            </a:r>
            <a:r>
              <a:rPr lang="fi-FI" dirty="0" err="1"/>
              <a:t>from</a:t>
            </a:r>
            <a:r>
              <a:rPr lang="fi-FI" dirty="0"/>
              <a:t> </a:t>
            </a:r>
            <a:r>
              <a:rPr lang="fi-FI" dirty="0" err="1"/>
              <a:t>the</a:t>
            </a:r>
            <a:r>
              <a:rPr lang="fi-FI" dirty="0"/>
              <a:t> </a:t>
            </a:r>
            <a:r>
              <a:rPr lang="fi-FI" dirty="0" err="1"/>
              <a:t>axioms</a:t>
            </a:r>
            <a:r>
              <a:rPr lang="fi-FI" dirty="0"/>
              <a:t> of set </a:t>
            </a:r>
            <a:r>
              <a:rPr lang="fi-FI" dirty="0" err="1"/>
              <a:t>theory</a:t>
            </a:r>
            <a:r>
              <a:rPr lang="fi-FI" dirty="0"/>
              <a:t>; </a:t>
            </a:r>
            <a:r>
              <a:rPr lang="fi-FI" dirty="0" err="1"/>
              <a:t>instead</a:t>
            </a:r>
            <a:r>
              <a:rPr lang="fi-FI" dirty="0"/>
              <a:t> of </a:t>
            </a:r>
            <a:r>
              <a:rPr lang="fi-FI" dirty="0" err="1"/>
              <a:t>looking</a:t>
            </a:r>
            <a:r>
              <a:rPr lang="fi-FI" dirty="0"/>
              <a:t> for </a:t>
            </a:r>
            <a:r>
              <a:rPr lang="fi-FI" dirty="0" err="1"/>
              <a:t>true</a:t>
            </a:r>
            <a:r>
              <a:rPr lang="fi-FI" dirty="0"/>
              <a:t> set-</a:t>
            </a:r>
            <a:r>
              <a:rPr lang="fi-FI" dirty="0" err="1"/>
              <a:t>theoretical</a:t>
            </a:r>
            <a:r>
              <a:rPr lang="fi-FI" dirty="0"/>
              <a:t> </a:t>
            </a:r>
            <a:r>
              <a:rPr lang="fi-FI" dirty="0" err="1"/>
              <a:t>assertions</a:t>
            </a:r>
            <a:r>
              <a:rPr lang="fi-FI" dirty="0"/>
              <a:t>. </a:t>
            </a:r>
          </a:p>
          <a:p>
            <a:pPr marL="0" indent="0">
              <a:buNone/>
            </a:pPr>
            <a:r>
              <a:rPr lang="fi-FI" dirty="0" err="1"/>
              <a:t>Mention</a:t>
            </a:r>
            <a:r>
              <a:rPr lang="fi-FI" dirty="0"/>
              <a:t> of </a:t>
            </a:r>
            <a:r>
              <a:rPr lang="fi-FI" dirty="0" err="1"/>
              <a:t>Gödel’s</a:t>
            </a:r>
            <a:r>
              <a:rPr lang="fi-FI" dirty="0"/>
              <a:t> </a:t>
            </a:r>
            <a:r>
              <a:rPr lang="fi-FI" dirty="0" err="1"/>
              <a:t>constructible</a:t>
            </a:r>
            <a:r>
              <a:rPr lang="fi-FI" dirty="0"/>
              <a:t> </a:t>
            </a:r>
            <a:r>
              <a:rPr lang="fi-FI" dirty="0" err="1"/>
              <a:t>sets</a:t>
            </a:r>
            <a:r>
              <a:rPr lang="fi-FI" dirty="0"/>
              <a:t> as a </a:t>
            </a:r>
            <a:r>
              <a:rPr lang="fi-FI" dirty="0" err="1"/>
              <a:t>model</a:t>
            </a:r>
            <a:r>
              <a:rPr lang="fi-FI" dirty="0"/>
              <a:t> of </a:t>
            </a:r>
            <a:r>
              <a:rPr lang="fi-FI" dirty="0" err="1"/>
              <a:t>axiomatic</a:t>
            </a:r>
            <a:r>
              <a:rPr lang="fi-FI" dirty="0"/>
              <a:t> set </a:t>
            </a:r>
            <a:r>
              <a:rPr lang="fi-FI" dirty="0" err="1"/>
              <a:t>theory</a:t>
            </a:r>
            <a:r>
              <a:rPr lang="fi-FI" dirty="0"/>
              <a:t>. </a:t>
            </a:r>
          </a:p>
          <a:p>
            <a:pPr marL="0" indent="0">
              <a:buNone/>
            </a:pPr>
            <a:r>
              <a:rPr lang="fi-FI" dirty="0"/>
              <a:t>- </a:t>
            </a:r>
            <a:r>
              <a:rPr lang="fi-FI" dirty="0" err="1"/>
              <a:t>Husserlian</a:t>
            </a:r>
            <a:r>
              <a:rPr lang="fi-FI" dirty="0"/>
              <a:t> </a:t>
            </a:r>
            <a:r>
              <a:rPr lang="fi-FI" dirty="0" err="1"/>
              <a:t>could</a:t>
            </a:r>
            <a:r>
              <a:rPr lang="fi-FI" dirty="0"/>
              <a:t> </a:t>
            </a:r>
            <a:r>
              <a:rPr lang="fi-FI" dirty="0" err="1"/>
              <a:t>see</a:t>
            </a:r>
            <a:r>
              <a:rPr lang="fi-FI" dirty="0"/>
              <a:t> </a:t>
            </a:r>
            <a:r>
              <a:rPr lang="fi-FI" dirty="0" err="1"/>
              <a:t>this</a:t>
            </a:r>
            <a:r>
              <a:rPr lang="fi-FI" dirty="0"/>
              <a:t> as a </a:t>
            </a:r>
            <a:r>
              <a:rPr lang="fi-FI" dirty="0" err="1"/>
              <a:t>type</a:t>
            </a:r>
            <a:r>
              <a:rPr lang="fi-FI" dirty="0"/>
              <a:t> of </a:t>
            </a:r>
            <a:r>
              <a:rPr lang="fi-FI" dirty="0" err="1"/>
              <a:t>evidence</a:t>
            </a:r>
            <a:r>
              <a:rPr lang="fi-FI" dirty="0"/>
              <a:t>, </a:t>
            </a:r>
            <a:r>
              <a:rPr lang="fi-FI" dirty="0" err="1"/>
              <a:t>actualizing</a:t>
            </a:r>
            <a:r>
              <a:rPr lang="fi-FI" dirty="0"/>
              <a:t> </a:t>
            </a:r>
            <a:r>
              <a:rPr lang="fi-FI" dirty="0" err="1"/>
              <a:t>something</a:t>
            </a:r>
            <a:r>
              <a:rPr lang="fi-FI" dirty="0"/>
              <a:t> </a:t>
            </a:r>
            <a:r>
              <a:rPr lang="fi-FI" i="1" dirty="0" err="1"/>
              <a:t>Deutlich</a:t>
            </a:r>
            <a:r>
              <a:rPr lang="fi-FI" dirty="0"/>
              <a:t>. </a:t>
            </a:r>
          </a:p>
          <a:p>
            <a:endParaRPr lang="fi-FI" dirty="0"/>
          </a:p>
        </p:txBody>
      </p:sp>
    </p:spTree>
    <p:extLst>
      <p:ext uri="{BB962C8B-B14F-4D97-AF65-F5344CB8AC3E}">
        <p14:creationId xmlns:p14="http://schemas.microsoft.com/office/powerpoint/2010/main" val="2501656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03D3A-0685-0D53-14BC-BF61CA74FB9A}"/>
              </a:ext>
            </a:extLst>
          </p:cNvPr>
          <p:cNvSpPr>
            <a:spLocks noGrp="1"/>
          </p:cNvSpPr>
          <p:nvPr>
            <p:ph type="title"/>
          </p:nvPr>
        </p:nvSpPr>
        <p:spPr>
          <a:xfrm>
            <a:off x="640079" y="1371601"/>
            <a:ext cx="10890929" cy="810882"/>
          </a:xfrm>
        </p:spPr>
        <p:txBody>
          <a:bodyPr>
            <a:normAutofit fontScale="90000"/>
          </a:bodyPr>
          <a:lstStyle/>
          <a:p>
            <a:r>
              <a:rPr lang="en-US" dirty="0"/>
              <a:t>9. </a:t>
            </a:r>
            <a:r>
              <a:rPr lang="en-US" dirty="0" err="1"/>
              <a:t>Vopěnka</a:t>
            </a:r>
            <a:r>
              <a:rPr lang="en-US" dirty="0"/>
              <a:t> on </a:t>
            </a:r>
            <a:r>
              <a:rPr lang="en-US" dirty="0" err="1"/>
              <a:t>Evidenz</a:t>
            </a:r>
            <a:br>
              <a:rPr lang="fi-FI" dirty="0"/>
            </a:br>
            <a:endParaRPr lang="fi-FI" dirty="0"/>
          </a:p>
        </p:txBody>
      </p:sp>
      <p:sp>
        <p:nvSpPr>
          <p:cNvPr id="3" name="Content Placeholder 2">
            <a:extLst>
              <a:ext uri="{FF2B5EF4-FFF2-40B4-BE49-F238E27FC236}">
                <a16:creationId xmlns:a16="http://schemas.microsoft.com/office/drawing/2014/main" id="{110BEA54-1444-9B72-8FC0-8C9AA194FC04}"/>
              </a:ext>
            </a:extLst>
          </p:cNvPr>
          <p:cNvSpPr>
            <a:spLocks noGrp="1"/>
          </p:cNvSpPr>
          <p:nvPr>
            <p:ph idx="1"/>
          </p:nvPr>
        </p:nvSpPr>
        <p:spPr>
          <a:xfrm>
            <a:off x="640080" y="2251494"/>
            <a:ext cx="10890928" cy="3948138"/>
          </a:xfrm>
        </p:spPr>
        <p:txBody>
          <a:bodyPr>
            <a:normAutofit fontScale="85000" lnSpcReduction="10000"/>
          </a:bodyPr>
          <a:lstStyle/>
          <a:p>
            <a:r>
              <a:rPr lang="en-US" dirty="0"/>
              <a:t>“A </a:t>
            </a:r>
            <a:r>
              <a:rPr lang="en-US" b="1" dirty="0"/>
              <a:t>primarily evident </a:t>
            </a:r>
            <a:r>
              <a:rPr lang="en-US" dirty="0"/>
              <a:t>phenomenon is a phenomenon which we are able to evidence, that is we are able to see it and know that we are seeing it as soon as it can be evidenced, that is, as soon as it has appeared to us.” (</a:t>
            </a:r>
            <a:r>
              <a:rPr lang="en-US" dirty="0" err="1"/>
              <a:t>Vopěnka</a:t>
            </a:r>
            <a:r>
              <a:rPr lang="en-US" dirty="0"/>
              <a:t> 2022, 159). &gt; Husserl’s clarity</a:t>
            </a:r>
          </a:p>
          <a:p>
            <a:r>
              <a:rPr lang="en-US" dirty="0"/>
              <a:t>When we start to interpret the world, we “enrich it with sets and classes of these objects” (</a:t>
            </a:r>
            <a:r>
              <a:rPr lang="en-US" dirty="0" err="1"/>
              <a:t>Vopěnka</a:t>
            </a:r>
            <a:r>
              <a:rPr lang="en-US" dirty="0"/>
              <a:t> 2022, 161) (Husserl would talk about objects falling under types [</a:t>
            </a:r>
            <a:r>
              <a:rPr lang="en-US" dirty="0" err="1"/>
              <a:t>typen</a:t>
            </a:r>
            <a:r>
              <a:rPr lang="en-US" dirty="0"/>
              <a:t>], concepts and eventually essences)</a:t>
            </a:r>
          </a:p>
          <a:p>
            <a:r>
              <a:rPr lang="en-US" dirty="0"/>
              <a:t>A domain is “actualized” by substitution by a collection of objects. </a:t>
            </a:r>
          </a:p>
          <a:p>
            <a:r>
              <a:rPr lang="en-US" dirty="0"/>
              <a:t>Any collection of given objects is </a:t>
            </a:r>
            <a:r>
              <a:rPr lang="en-US" b="1" dirty="0"/>
              <a:t>a class</a:t>
            </a:r>
            <a:r>
              <a:rPr lang="en-US" dirty="0"/>
              <a:t>, which is an autonomous entity. </a:t>
            </a:r>
          </a:p>
          <a:p>
            <a:r>
              <a:rPr lang="en-US" dirty="0"/>
              <a:t>When considering the collection as an object, we “concede” it a “personality” (editor’s introduction, xvii)</a:t>
            </a:r>
          </a:p>
          <a:p>
            <a:r>
              <a:rPr lang="en-US" b="1" dirty="0"/>
              <a:t>A set </a:t>
            </a:r>
            <a:r>
              <a:rPr lang="en-US" dirty="0"/>
              <a:t>is a sharply defined class. (“Sharpness refers to distinctness, clarity and definiteness, …” (</a:t>
            </a:r>
            <a:r>
              <a:rPr lang="en-US" dirty="0" err="1"/>
              <a:t>Vopěnka</a:t>
            </a:r>
            <a:r>
              <a:rPr lang="en-US" dirty="0"/>
              <a:t> 2022, 135n))</a:t>
            </a:r>
          </a:p>
          <a:p>
            <a:r>
              <a:rPr lang="en-US" dirty="0"/>
              <a:t>A </a:t>
            </a:r>
            <a:r>
              <a:rPr lang="en-US" b="1" dirty="0" err="1"/>
              <a:t>semiset</a:t>
            </a:r>
            <a:r>
              <a:rPr lang="en-US" dirty="0"/>
              <a:t> is an indistinctly defined class which is a subclass of a set. </a:t>
            </a:r>
          </a:p>
        </p:txBody>
      </p:sp>
    </p:spTree>
    <p:extLst>
      <p:ext uri="{BB962C8B-B14F-4D97-AF65-F5344CB8AC3E}">
        <p14:creationId xmlns:p14="http://schemas.microsoft.com/office/powerpoint/2010/main" val="3046661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8D502-ADC8-3EC1-1918-C68007C769B7}"/>
              </a:ext>
            </a:extLst>
          </p:cNvPr>
          <p:cNvSpPr>
            <a:spLocks noGrp="1"/>
          </p:cNvSpPr>
          <p:nvPr>
            <p:ph type="title"/>
          </p:nvPr>
        </p:nvSpPr>
        <p:spPr/>
        <p:txBody>
          <a:bodyPr/>
          <a:lstStyle/>
          <a:p>
            <a:r>
              <a:rPr lang="fi-FI" dirty="0"/>
              <a:t>10. </a:t>
            </a:r>
            <a:r>
              <a:rPr lang="fi-FI" dirty="0" err="1"/>
              <a:t>Indistinctness</a:t>
            </a:r>
            <a:endParaRPr lang="fi-FI" dirty="0"/>
          </a:p>
        </p:txBody>
      </p:sp>
      <p:sp>
        <p:nvSpPr>
          <p:cNvPr id="3" name="Content Placeholder 2">
            <a:extLst>
              <a:ext uri="{FF2B5EF4-FFF2-40B4-BE49-F238E27FC236}">
                <a16:creationId xmlns:a16="http://schemas.microsoft.com/office/drawing/2014/main" id="{04AEA5F7-CA78-C2A5-671B-4494E67075A9}"/>
              </a:ext>
            </a:extLst>
          </p:cNvPr>
          <p:cNvSpPr>
            <a:spLocks noGrp="1"/>
          </p:cNvSpPr>
          <p:nvPr>
            <p:ph idx="1"/>
          </p:nvPr>
        </p:nvSpPr>
        <p:spPr/>
        <p:txBody>
          <a:bodyPr>
            <a:normAutofit fontScale="92500" lnSpcReduction="10000"/>
          </a:bodyPr>
          <a:lstStyle/>
          <a:p>
            <a:r>
              <a:rPr lang="en-US" dirty="0"/>
              <a:t>“Indistinctness is a phenomenon of the natural real world … Moreover, indistinctness is the primary phenomenon; it is no poorly captured sharpness. On the contrary, in most cases sharpness is idealized indistinctness.” (2022, 131)</a:t>
            </a:r>
          </a:p>
          <a:p>
            <a:r>
              <a:rPr lang="en-US" dirty="0"/>
              <a:t>“Indistinct” and “indistinctness” translates the Czech words “</a:t>
            </a:r>
            <a:r>
              <a:rPr lang="en-US" dirty="0" err="1"/>
              <a:t>neostrý</a:t>
            </a:r>
            <a:r>
              <a:rPr lang="en-US" dirty="0"/>
              <a:t>” and “</a:t>
            </a:r>
            <a:r>
              <a:rPr lang="en-US" dirty="0" err="1"/>
              <a:t>neostrost</a:t>
            </a:r>
            <a:r>
              <a:rPr lang="en-US" dirty="0"/>
              <a:t>” respectively, which is literally “non-sharp” and “non-sharpness”. [Ed]</a:t>
            </a:r>
          </a:p>
          <a:p>
            <a:r>
              <a:rPr lang="fi-FI" dirty="0"/>
              <a:t>”</a:t>
            </a:r>
            <a:r>
              <a:rPr lang="fi-FI" dirty="0" err="1"/>
              <a:t>Greenness</a:t>
            </a:r>
            <a:r>
              <a:rPr lang="fi-FI" dirty="0"/>
              <a:t>, </a:t>
            </a:r>
            <a:r>
              <a:rPr lang="fi-FI" dirty="0" err="1"/>
              <a:t>interestingness</a:t>
            </a:r>
            <a:r>
              <a:rPr lang="fi-FI" dirty="0"/>
              <a:t>, </a:t>
            </a:r>
            <a:r>
              <a:rPr lang="fi-FI" dirty="0" err="1"/>
              <a:t>dirtiness</a:t>
            </a:r>
            <a:r>
              <a:rPr lang="fi-FI" dirty="0"/>
              <a:t>, </a:t>
            </a:r>
            <a:r>
              <a:rPr lang="fi-FI" dirty="0" err="1"/>
              <a:t>largeness</a:t>
            </a:r>
            <a:r>
              <a:rPr lang="fi-FI" dirty="0"/>
              <a:t> are </a:t>
            </a:r>
            <a:r>
              <a:rPr lang="fi-FI" dirty="0" err="1"/>
              <a:t>primary</a:t>
            </a:r>
            <a:r>
              <a:rPr lang="fi-FI" dirty="0"/>
              <a:t> </a:t>
            </a:r>
            <a:r>
              <a:rPr lang="fi-FI" dirty="0" err="1"/>
              <a:t>bearers</a:t>
            </a:r>
            <a:r>
              <a:rPr lang="fi-FI" dirty="0"/>
              <a:t> of the </a:t>
            </a:r>
            <a:r>
              <a:rPr lang="fi-FI" dirty="0" err="1"/>
              <a:t>phenomenon</a:t>
            </a:r>
            <a:r>
              <a:rPr lang="fi-FI" dirty="0"/>
              <a:t> of </a:t>
            </a:r>
            <a:r>
              <a:rPr lang="fi-FI" dirty="0" err="1"/>
              <a:t>indistinctness</a:t>
            </a:r>
            <a:r>
              <a:rPr lang="fi-FI" dirty="0"/>
              <a:t>. In </a:t>
            </a:r>
            <a:r>
              <a:rPr lang="fi-FI" dirty="0" err="1"/>
              <a:t>contrast</a:t>
            </a:r>
            <a:r>
              <a:rPr lang="fi-FI" dirty="0"/>
              <a:t>, the </a:t>
            </a:r>
            <a:r>
              <a:rPr lang="fi-FI" dirty="0" err="1"/>
              <a:t>class</a:t>
            </a:r>
            <a:r>
              <a:rPr lang="fi-FI" dirty="0"/>
              <a:t> of </a:t>
            </a:r>
            <a:r>
              <a:rPr lang="fi-FI" dirty="0" err="1"/>
              <a:t>all</a:t>
            </a:r>
            <a:r>
              <a:rPr lang="fi-FI" dirty="0"/>
              <a:t> </a:t>
            </a:r>
            <a:r>
              <a:rPr lang="fi-FI" dirty="0" err="1"/>
              <a:t>green</a:t>
            </a:r>
            <a:r>
              <a:rPr lang="fi-FI" dirty="0"/>
              <a:t> </a:t>
            </a:r>
            <a:r>
              <a:rPr lang="fi-FI" dirty="0" err="1"/>
              <a:t>leaves</a:t>
            </a:r>
            <a:r>
              <a:rPr lang="fi-FI" dirty="0"/>
              <a:t> on the </a:t>
            </a:r>
            <a:r>
              <a:rPr lang="fi-FI" dirty="0" err="1"/>
              <a:t>trees</a:t>
            </a:r>
            <a:r>
              <a:rPr lang="fi-FI" dirty="0"/>
              <a:t> in some </a:t>
            </a:r>
            <a:r>
              <a:rPr lang="fi-FI" dirty="0" err="1"/>
              <a:t>autumnal</a:t>
            </a:r>
            <a:r>
              <a:rPr lang="fi-FI" dirty="0"/>
              <a:t> </a:t>
            </a:r>
            <a:r>
              <a:rPr lang="fi-FI" dirty="0" err="1"/>
              <a:t>deciduous</a:t>
            </a:r>
            <a:r>
              <a:rPr lang="fi-FI" dirty="0"/>
              <a:t> </a:t>
            </a:r>
            <a:r>
              <a:rPr lang="fi-FI" dirty="0" err="1"/>
              <a:t>wood</a:t>
            </a:r>
            <a:r>
              <a:rPr lang="fi-FI" dirty="0"/>
              <a:t>, the </a:t>
            </a:r>
            <a:r>
              <a:rPr lang="fi-FI" dirty="0" err="1"/>
              <a:t>class</a:t>
            </a:r>
            <a:r>
              <a:rPr lang="fi-FI" dirty="0"/>
              <a:t> of </a:t>
            </a:r>
            <a:r>
              <a:rPr lang="fi-FI" dirty="0" err="1"/>
              <a:t>all</a:t>
            </a:r>
            <a:r>
              <a:rPr lang="fi-FI" dirty="0"/>
              <a:t> interesting books in a given </a:t>
            </a:r>
            <a:r>
              <a:rPr lang="fi-FI" dirty="0" err="1"/>
              <a:t>municipal</a:t>
            </a:r>
            <a:r>
              <a:rPr lang="fi-FI" dirty="0"/>
              <a:t> </a:t>
            </a:r>
            <a:r>
              <a:rPr lang="fi-FI" dirty="0" err="1"/>
              <a:t>library</a:t>
            </a:r>
            <a:r>
              <a:rPr lang="fi-FI" dirty="0"/>
              <a:t>, the </a:t>
            </a:r>
            <a:r>
              <a:rPr lang="fi-FI" dirty="0" err="1"/>
              <a:t>class</a:t>
            </a:r>
            <a:r>
              <a:rPr lang="fi-FI" dirty="0"/>
              <a:t> of </a:t>
            </a:r>
            <a:r>
              <a:rPr lang="fi-FI" dirty="0" err="1"/>
              <a:t>all</a:t>
            </a:r>
            <a:r>
              <a:rPr lang="fi-FI" dirty="0"/>
              <a:t> </a:t>
            </a:r>
            <a:r>
              <a:rPr lang="fi-FI" dirty="0" err="1"/>
              <a:t>dirty</a:t>
            </a:r>
            <a:r>
              <a:rPr lang="fi-FI" dirty="0"/>
              <a:t> </a:t>
            </a:r>
            <a:r>
              <a:rPr lang="fi-FI" dirty="0" err="1"/>
              <a:t>cars</a:t>
            </a:r>
            <a:r>
              <a:rPr lang="fi-FI" dirty="0"/>
              <a:t> in </a:t>
            </a:r>
            <a:r>
              <a:rPr lang="fi-FI" dirty="0" err="1"/>
              <a:t>Prague</a:t>
            </a:r>
            <a:r>
              <a:rPr lang="fi-FI" dirty="0"/>
              <a:t> </a:t>
            </a:r>
            <a:r>
              <a:rPr lang="fi-FI" dirty="0" err="1"/>
              <a:t>or</a:t>
            </a:r>
            <a:r>
              <a:rPr lang="fi-FI" dirty="0"/>
              <a:t> the </a:t>
            </a:r>
            <a:r>
              <a:rPr lang="fi-FI" dirty="0" err="1"/>
              <a:t>class</a:t>
            </a:r>
            <a:r>
              <a:rPr lang="fi-FI" dirty="0"/>
              <a:t> of </a:t>
            </a:r>
            <a:r>
              <a:rPr lang="fi-FI" dirty="0" err="1"/>
              <a:t>all</a:t>
            </a:r>
            <a:r>
              <a:rPr lang="fi-FI" dirty="0"/>
              <a:t> heavy </a:t>
            </a:r>
            <a:r>
              <a:rPr lang="fi-FI" dirty="0" err="1"/>
              <a:t>stones</a:t>
            </a:r>
            <a:r>
              <a:rPr lang="fi-FI" dirty="0"/>
              <a:t> in a </a:t>
            </a:r>
            <a:r>
              <a:rPr lang="fi-FI" dirty="0" err="1"/>
              <a:t>quarry</a:t>
            </a:r>
            <a:r>
              <a:rPr lang="fi-FI" dirty="0"/>
              <a:t> are </a:t>
            </a:r>
            <a:r>
              <a:rPr lang="fi-FI" dirty="0" err="1"/>
              <a:t>merely</a:t>
            </a:r>
            <a:r>
              <a:rPr lang="fi-FI" dirty="0"/>
              <a:t> </a:t>
            </a:r>
            <a:r>
              <a:rPr lang="fi-FI" dirty="0" err="1"/>
              <a:t>secondary</a:t>
            </a:r>
            <a:r>
              <a:rPr lang="fi-FI" dirty="0"/>
              <a:t> </a:t>
            </a:r>
            <a:r>
              <a:rPr lang="fi-FI" dirty="0" err="1"/>
              <a:t>bearers</a:t>
            </a:r>
            <a:r>
              <a:rPr lang="fi-FI" dirty="0"/>
              <a:t> of this </a:t>
            </a:r>
            <a:r>
              <a:rPr lang="fi-FI" dirty="0" err="1"/>
              <a:t>phenomenon</a:t>
            </a:r>
            <a:r>
              <a:rPr lang="fi-FI" dirty="0"/>
              <a:t> and this is </a:t>
            </a:r>
            <a:r>
              <a:rPr lang="fi-FI" dirty="0" err="1"/>
              <a:t>mediated</a:t>
            </a:r>
            <a:r>
              <a:rPr lang="fi-FI" dirty="0"/>
              <a:t> </a:t>
            </a:r>
            <a:r>
              <a:rPr lang="fi-FI" dirty="0" err="1"/>
              <a:t>through</a:t>
            </a:r>
            <a:r>
              <a:rPr lang="fi-FI" dirty="0"/>
              <a:t> its </a:t>
            </a:r>
            <a:r>
              <a:rPr lang="fi-FI" dirty="0" err="1"/>
              <a:t>primary</a:t>
            </a:r>
            <a:r>
              <a:rPr lang="fi-FI" dirty="0"/>
              <a:t> </a:t>
            </a:r>
            <a:r>
              <a:rPr lang="fi-FI" dirty="0" err="1"/>
              <a:t>bearers</a:t>
            </a:r>
            <a:r>
              <a:rPr lang="fi-FI" dirty="0"/>
              <a:t>” (2022, 161). </a:t>
            </a:r>
          </a:p>
          <a:p>
            <a:pPr marL="0" indent="0">
              <a:buNone/>
            </a:pPr>
            <a:endParaRPr lang="fi-FI" dirty="0"/>
          </a:p>
        </p:txBody>
      </p:sp>
    </p:spTree>
    <p:extLst>
      <p:ext uri="{BB962C8B-B14F-4D97-AF65-F5344CB8AC3E}">
        <p14:creationId xmlns:p14="http://schemas.microsoft.com/office/powerpoint/2010/main" val="3254527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91EE5-1873-5AE5-AE7D-FED8821507E4}"/>
              </a:ext>
            </a:extLst>
          </p:cNvPr>
          <p:cNvSpPr>
            <a:spLocks noGrp="1"/>
          </p:cNvSpPr>
          <p:nvPr>
            <p:ph type="title"/>
          </p:nvPr>
        </p:nvSpPr>
        <p:spPr/>
        <p:txBody>
          <a:bodyPr/>
          <a:lstStyle/>
          <a:p>
            <a:r>
              <a:rPr lang="fi-FI" dirty="0"/>
              <a:t> </a:t>
            </a:r>
          </a:p>
        </p:txBody>
      </p:sp>
      <p:sp>
        <p:nvSpPr>
          <p:cNvPr id="3" name="Content Placeholder 2">
            <a:extLst>
              <a:ext uri="{FF2B5EF4-FFF2-40B4-BE49-F238E27FC236}">
                <a16:creationId xmlns:a16="http://schemas.microsoft.com/office/drawing/2014/main" id="{74123491-00CB-333A-8AF0-841F6B3D5847}"/>
              </a:ext>
            </a:extLst>
          </p:cNvPr>
          <p:cNvSpPr>
            <a:spLocks noGrp="1"/>
          </p:cNvSpPr>
          <p:nvPr>
            <p:ph idx="1"/>
          </p:nvPr>
        </p:nvSpPr>
        <p:spPr/>
        <p:txBody>
          <a:bodyPr>
            <a:normAutofit lnSpcReduction="10000"/>
          </a:bodyPr>
          <a:lstStyle/>
          <a:p>
            <a:r>
              <a:rPr lang="fi-FI" dirty="0"/>
              <a:t>With the </a:t>
            </a:r>
            <a:r>
              <a:rPr lang="fi-FI" dirty="0" err="1"/>
              <a:t>exception</a:t>
            </a:r>
            <a:r>
              <a:rPr lang="fi-FI" dirty="0"/>
              <a:t> of </a:t>
            </a:r>
            <a:r>
              <a:rPr lang="fi-FI" dirty="0" err="1"/>
              <a:t>small</a:t>
            </a:r>
            <a:r>
              <a:rPr lang="fi-FI" dirty="0"/>
              <a:t> </a:t>
            </a:r>
            <a:r>
              <a:rPr lang="fi-FI" dirty="0" err="1"/>
              <a:t>natural</a:t>
            </a:r>
            <a:r>
              <a:rPr lang="fi-FI" dirty="0"/>
              <a:t> </a:t>
            </a:r>
            <a:r>
              <a:rPr lang="fi-FI" dirty="0" err="1"/>
              <a:t>numbers</a:t>
            </a:r>
            <a:r>
              <a:rPr lang="fi-FI" dirty="0"/>
              <a:t>, ”only </a:t>
            </a:r>
            <a:r>
              <a:rPr lang="fi-FI" dirty="0" err="1"/>
              <a:t>those</a:t>
            </a:r>
            <a:r>
              <a:rPr lang="fi-FI" dirty="0"/>
              <a:t> </a:t>
            </a:r>
            <a:r>
              <a:rPr lang="fi-FI" dirty="0" err="1"/>
              <a:t>phenomena</a:t>
            </a:r>
            <a:r>
              <a:rPr lang="fi-FI" dirty="0"/>
              <a:t> are </a:t>
            </a:r>
            <a:r>
              <a:rPr lang="fi-FI" dirty="0" err="1"/>
              <a:t>sharply</a:t>
            </a:r>
            <a:r>
              <a:rPr lang="fi-FI" dirty="0"/>
              <a:t> </a:t>
            </a:r>
            <a:r>
              <a:rPr lang="fi-FI" dirty="0" err="1"/>
              <a:t>defined</a:t>
            </a:r>
            <a:r>
              <a:rPr lang="fi-FI" dirty="0"/>
              <a:t> that have been </a:t>
            </a:r>
            <a:r>
              <a:rPr lang="fi-FI" dirty="0" err="1"/>
              <a:t>created</a:t>
            </a:r>
            <a:r>
              <a:rPr lang="fi-FI" dirty="0"/>
              <a:t> </a:t>
            </a:r>
            <a:r>
              <a:rPr lang="fi-FI" dirty="0" err="1"/>
              <a:t>by</a:t>
            </a:r>
            <a:r>
              <a:rPr lang="fi-FI" dirty="0"/>
              <a:t> </a:t>
            </a:r>
            <a:r>
              <a:rPr lang="fi-FI" dirty="0" err="1"/>
              <a:t>people</a:t>
            </a:r>
            <a:r>
              <a:rPr lang="fi-FI" dirty="0"/>
              <a:t> </a:t>
            </a:r>
            <a:r>
              <a:rPr lang="fi-FI" dirty="0" err="1"/>
              <a:t>affected</a:t>
            </a:r>
            <a:r>
              <a:rPr lang="fi-FI" dirty="0"/>
              <a:t> </a:t>
            </a:r>
            <a:r>
              <a:rPr lang="fi-FI" dirty="0" err="1"/>
              <a:t>by</a:t>
            </a:r>
            <a:r>
              <a:rPr lang="fi-FI" dirty="0"/>
              <a:t> the European </a:t>
            </a:r>
            <a:r>
              <a:rPr lang="fi-FI" dirty="0" err="1"/>
              <a:t>civilization</a:t>
            </a:r>
            <a:r>
              <a:rPr lang="fi-FI" dirty="0"/>
              <a:t> … In </a:t>
            </a:r>
            <a:r>
              <a:rPr lang="fi-FI" dirty="0" err="1"/>
              <a:t>contrast</a:t>
            </a:r>
            <a:r>
              <a:rPr lang="fi-FI" dirty="0"/>
              <a:t>, what we may </a:t>
            </a:r>
            <a:r>
              <a:rPr lang="fi-FI" dirty="0" err="1"/>
              <a:t>call</a:t>
            </a:r>
            <a:r>
              <a:rPr lang="fi-FI" dirty="0"/>
              <a:t> </a:t>
            </a:r>
            <a:r>
              <a:rPr lang="fi-FI" dirty="0" err="1"/>
              <a:t>natural</a:t>
            </a:r>
            <a:r>
              <a:rPr lang="fi-FI" dirty="0"/>
              <a:t> </a:t>
            </a:r>
            <a:r>
              <a:rPr lang="fi-FI" dirty="0" err="1"/>
              <a:t>phenomena</a:t>
            </a:r>
            <a:r>
              <a:rPr lang="fi-FI" dirty="0"/>
              <a:t> and </a:t>
            </a:r>
            <a:r>
              <a:rPr lang="fi-FI" dirty="0" err="1"/>
              <a:t>especially</a:t>
            </a:r>
            <a:r>
              <a:rPr lang="fi-FI" dirty="0"/>
              <a:t> </a:t>
            </a:r>
            <a:r>
              <a:rPr lang="fi-FI" dirty="0" err="1"/>
              <a:t>those</a:t>
            </a:r>
            <a:r>
              <a:rPr lang="fi-FI" dirty="0"/>
              <a:t> </a:t>
            </a:r>
            <a:r>
              <a:rPr lang="fi-FI" dirty="0" err="1"/>
              <a:t>amongst</a:t>
            </a:r>
            <a:r>
              <a:rPr lang="fi-FI" dirty="0"/>
              <a:t> them which are </a:t>
            </a:r>
            <a:r>
              <a:rPr lang="fi-FI" dirty="0" err="1"/>
              <a:t>primarily</a:t>
            </a:r>
            <a:r>
              <a:rPr lang="fi-FI" dirty="0"/>
              <a:t> </a:t>
            </a:r>
            <a:r>
              <a:rPr lang="fi-FI" dirty="0" err="1"/>
              <a:t>evident</a:t>
            </a:r>
            <a:r>
              <a:rPr lang="fi-FI" dirty="0"/>
              <a:t>, are </a:t>
            </a:r>
            <a:r>
              <a:rPr lang="fi-FI" dirty="0" err="1"/>
              <a:t>almost</a:t>
            </a:r>
            <a:r>
              <a:rPr lang="fi-FI" dirty="0"/>
              <a:t> always </a:t>
            </a:r>
            <a:r>
              <a:rPr lang="fi-FI" dirty="0" err="1"/>
              <a:t>indistinct</a:t>
            </a:r>
            <a:r>
              <a:rPr lang="fi-FI" dirty="0"/>
              <a:t>. </a:t>
            </a:r>
          </a:p>
          <a:p>
            <a:r>
              <a:rPr lang="fi-FI" dirty="0" err="1"/>
              <a:t>Such</a:t>
            </a:r>
            <a:r>
              <a:rPr lang="fi-FI" dirty="0"/>
              <a:t> a </a:t>
            </a:r>
            <a:r>
              <a:rPr lang="fi-FI" dirty="0" err="1"/>
              <a:t>natural</a:t>
            </a:r>
            <a:r>
              <a:rPr lang="fi-FI" dirty="0"/>
              <a:t> </a:t>
            </a:r>
            <a:r>
              <a:rPr lang="fi-FI" dirty="0" err="1"/>
              <a:t>phenomenon</a:t>
            </a:r>
            <a:r>
              <a:rPr lang="fi-FI" dirty="0"/>
              <a:t> </a:t>
            </a:r>
            <a:r>
              <a:rPr lang="fi-FI" dirty="0" err="1"/>
              <a:t>becomes</a:t>
            </a:r>
            <a:r>
              <a:rPr lang="fi-FI" dirty="0"/>
              <a:t> </a:t>
            </a:r>
            <a:r>
              <a:rPr lang="fi-FI" dirty="0" err="1"/>
              <a:t>sharp</a:t>
            </a:r>
            <a:r>
              <a:rPr lang="fi-FI" dirty="0"/>
              <a:t> </a:t>
            </a:r>
            <a:r>
              <a:rPr lang="fi-FI" dirty="0" err="1"/>
              <a:t>only</a:t>
            </a:r>
            <a:r>
              <a:rPr lang="fi-FI" dirty="0"/>
              <a:t> </a:t>
            </a:r>
            <a:r>
              <a:rPr lang="fi-FI" dirty="0" err="1"/>
              <a:t>when</a:t>
            </a:r>
            <a:r>
              <a:rPr lang="fi-FI" dirty="0"/>
              <a:t> it is </a:t>
            </a:r>
            <a:r>
              <a:rPr lang="fi-FI" dirty="0" err="1"/>
              <a:t>possible</a:t>
            </a:r>
            <a:r>
              <a:rPr lang="fi-FI" dirty="0"/>
              <a:t> to </a:t>
            </a:r>
            <a:r>
              <a:rPr lang="fi-FI" dirty="0" err="1"/>
              <a:t>make</a:t>
            </a:r>
            <a:r>
              <a:rPr lang="fi-FI" dirty="0"/>
              <a:t> a </a:t>
            </a:r>
            <a:r>
              <a:rPr lang="fi-FI" dirty="0" err="1"/>
              <a:t>list</a:t>
            </a:r>
            <a:r>
              <a:rPr lang="fi-FI" dirty="0"/>
              <a:t> of </a:t>
            </a:r>
            <a:r>
              <a:rPr lang="fi-FI" dirty="0" err="1"/>
              <a:t>all</a:t>
            </a:r>
            <a:r>
              <a:rPr lang="fi-FI" dirty="0"/>
              <a:t> </a:t>
            </a:r>
            <a:r>
              <a:rPr lang="fi-FI" dirty="0" err="1"/>
              <a:t>its</a:t>
            </a:r>
            <a:r>
              <a:rPr lang="fi-FI" dirty="0"/>
              <a:t> </a:t>
            </a:r>
            <a:r>
              <a:rPr lang="fi-FI" dirty="0" err="1"/>
              <a:t>occurrences</a:t>
            </a:r>
            <a:r>
              <a:rPr lang="fi-FI" dirty="0"/>
              <a:t>. </a:t>
            </a:r>
            <a:r>
              <a:rPr lang="fi-FI" dirty="0" err="1"/>
              <a:t>However</a:t>
            </a:r>
            <a:r>
              <a:rPr lang="fi-FI" dirty="0"/>
              <a:t>, </a:t>
            </a:r>
            <a:r>
              <a:rPr lang="fi-FI" dirty="0" err="1"/>
              <a:t>if</a:t>
            </a:r>
            <a:r>
              <a:rPr lang="fi-FI" dirty="0"/>
              <a:t> </a:t>
            </a:r>
            <a:r>
              <a:rPr lang="fi-FI" dirty="0" err="1"/>
              <a:t>we</a:t>
            </a:r>
            <a:r>
              <a:rPr lang="fi-FI" dirty="0"/>
              <a:t> </a:t>
            </a:r>
            <a:r>
              <a:rPr lang="fi-FI" dirty="0" err="1"/>
              <a:t>produce</a:t>
            </a:r>
            <a:r>
              <a:rPr lang="fi-FI" dirty="0"/>
              <a:t> </a:t>
            </a:r>
            <a:r>
              <a:rPr lang="fi-FI" dirty="0" err="1"/>
              <a:t>such</a:t>
            </a:r>
            <a:r>
              <a:rPr lang="fi-FI" dirty="0"/>
              <a:t> a </a:t>
            </a:r>
            <a:r>
              <a:rPr lang="fi-FI" dirty="0" err="1"/>
              <a:t>list</a:t>
            </a:r>
            <a:r>
              <a:rPr lang="fi-FI" dirty="0"/>
              <a:t> </a:t>
            </a:r>
            <a:r>
              <a:rPr lang="fi-FI" dirty="0" err="1"/>
              <a:t>then</a:t>
            </a:r>
            <a:r>
              <a:rPr lang="fi-FI" dirty="0"/>
              <a:t> </a:t>
            </a:r>
            <a:r>
              <a:rPr lang="fi-FI" dirty="0" err="1"/>
              <a:t>we</a:t>
            </a:r>
            <a:r>
              <a:rPr lang="fi-FI" dirty="0"/>
              <a:t> </a:t>
            </a:r>
            <a:r>
              <a:rPr lang="fi-FI" dirty="0" err="1"/>
              <a:t>usually</a:t>
            </a:r>
            <a:r>
              <a:rPr lang="fi-FI" dirty="0"/>
              <a:t> </a:t>
            </a:r>
            <a:r>
              <a:rPr lang="fi-FI" dirty="0" err="1"/>
              <a:t>distort</a:t>
            </a:r>
            <a:r>
              <a:rPr lang="fi-FI" dirty="0"/>
              <a:t> </a:t>
            </a:r>
            <a:r>
              <a:rPr lang="fi-FI" dirty="0" err="1"/>
              <a:t>the</a:t>
            </a:r>
            <a:r>
              <a:rPr lang="fi-FI" dirty="0"/>
              <a:t> </a:t>
            </a:r>
            <a:r>
              <a:rPr lang="fi-FI" dirty="0" err="1"/>
              <a:t>original</a:t>
            </a:r>
            <a:r>
              <a:rPr lang="fi-FI" dirty="0"/>
              <a:t> </a:t>
            </a:r>
            <a:r>
              <a:rPr lang="fi-FI" dirty="0" err="1"/>
              <a:t>phenomenon</a:t>
            </a:r>
            <a:r>
              <a:rPr lang="fi-FI" dirty="0"/>
              <a:t> and, </a:t>
            </a:r>
            <a:r>
              <a:rPr lang="fi-FI" dirty="0" err="1"/>
              <a:t>strictly</a:t>
            </a:r>
            <a:r>
              <a:rPr lang="fi-FI" dirty="0"/>
              <a:t> </a:t>
            </a:r>
            <a:r>
              <a:rPr lang="fi-FI" dirty="0" err="1"/>
              <a:t>speaking</a:t>
            </a:r>
            <a:r>
              <a:rPr lang="fi-FI" dirty="0"/>
              <a:t>, </a:t>
            </a:r>
            <a:r>
              <a:rPr lang="fi-FI" dirty="0" err="1"/>
              <a:t>this</a:t>
            </a:r>
            <a:r>
              <a:rPr lang="fi-FI" dirty="0"/>
              <a:t> </a:t>
            </a:r>
            <a:r>
              <a:rPr lang="fi-FI" dirty="0" err="1"/>
              <a:t>distortion</a:t>
            </a:r>
            <a:r>
              <a:rPr lang="fi-FI" dirty="0"/>
              <a:t> </a:t>
            </a:r>
            <a:r>
              <a:rPr lang="fi-FI" dirty="0" err="1"/>
              <a:t>yields</a:t>
            </a:r>
            <a:r>
              <a:rPr lang="fi-FI" dirty="0"/>
              <a:t> a </a:t>
            </a:r>
            <a:r>
              <a:rPr lang="fi-FI" dirty="0" err="1"/>
              <a:t>new</a:t>
            </a:r>
            <a:r>
              <a:rPr lang="fi-FI" dirty="0"/>
              <a:t> </a:t>
            </a:r>
            <a:r>
              <a:rPr lang="fi-FI" dirty="0" err="1"/>
              <a:t>phenomenon</a:t>
            </a:r>
            <a:r>
              <a:rPr lang="fi-FI" dirty="0"/>
              <a:t>” (2022, 169). </a:t>
            </a:r>
          </a:p>
          <a:p>
            <a:r>
              <a:rPr lang="fi-FI" dirty="0" err="1"/>
              <a:t>Semisets</a:t>
            </a:r>
            <a:r>
              <a:rPr lang="fi-FI" dirty="0"/>
              <a:t> </a:t>
            </a:r>
            <a:r>
              <a:rPr lang="fi-FI" dirty="0" err="1"/>
              <a:t>are</a:t>
            </a:r>
            <a:r>
              <a:rPr lang="fi-FI" dirty="0"/>
              <a:t> </a:t>
            </a:r>
            <a:r>
              <a:rPr lang="fi-FI" dirty="0" err="1"/>
              <a:t>secondary</a:t>
            </a:r>
            <a:r>
              <a:rPr lang="fi-FI" dirty="0"/>
              <a:t>, </a:t>
            </a:r>
            <a:r>
              <a:rPr lang="fi-FI" dirty="0" err="1"/>
              <a:t>artificial</a:t>
            </a:r>
            <a:r>
              <a:rPr lang="fi-FI" dirty="0"/>
              <a:t> </a:t>
            </a:r>
            <a:r>
              <a:rPr lang="fi-FI" dirty="0" err="1"/>
              <a:t>bearers</a:t>
            </a:r>
            <a:r>
              <a:rPr lang="fi-FI" dirty="0"/>
              <a:t> of </a:t>
            </a:r>
            <a:r>
              <a:rPr lang="fi-FI" dirty="0" err="1"/>
              <a:t>the</a:t>
            </a:r>
            <a:r>
              <a:rPr lang="fi-FI" dirty="0"/>
              <a:t> </a:t>
            </a:r>
            <a:r>
              <a:rPr lang="fi-FI" dirty="0" err="1"/>
              <a:t>phenomenon</a:t>
            </a:r>
            <a:r>
              <a:rPr lang="fi-FI" dirty="0"/>
              <a:t> of </a:t>
            </a:r>
            <a:r>
              <a:rPr lang="fi-FI" dirty="0" err="1"/>
              <a:t>indistinctness</a:t>
            </a:r>
            <a:r>
              <a:rPr lang="fi-FI" dirty="0"/>
              <a:t>. (2022, 161). </a:t>
            </a:r>
            <a:endParaRPr lang="en-US" dirty="0"/>
          </a:p>
          <a:p>
            <a:r>
              <a:rPr lang="fi-FI" dirty="0" err="1"/>
              <a:t>The</a:t>
            </a:r>
            <a:r>
              <a:rPr lang="fi-FI" dirty="0"/>
              <a:t> </a:t>
            </a:r>
            <a:r>
              <a:rPr lang="fi-FI" dirty="0" err="1"/>
              <a:t>semiset</a:t>
            </a:r>
            <a:r>
              <a:rPr lang="fi-FI" dirty="0"/>
              <a:t> FN of </a:t>
            </a:r>
            <a:r>
              <a:rPr lang="fi-FI" dirty="0" err="1"/>
              <a:t>all</a:t>
            </a:r>
            <a:r>
              <a:rPr lang="fi-FI" dirty="0"/>
              <a:t> </a:t>
            </a:r>
            <a:r>
              <a:rPr lang="fi-FI" dirty="0" err="1"/>
              <a:t>finite</a:t>
            </a:r>
            <a:r>
              <a:rPr lang="fi-FI" dirty="0"/>
              <a:t> </a:t>
            </a:r>
            <a:r>
              <a:rPr lang="fi-FI" dirty="0" err="1"/>
              <a:t>natural</a:t>
            </a:r>
            <a:r>
              <a:rPr lang="fi-FI" dirty="0"/>
              <a:t> </a:t>
            </a:r>
            <a:r>
              <a:rPr lang="fi-FI" dirty="0" err="1"/>
              <a:t>numbers</a:t>
            </a:r>
            <a:r>
              <a:rPr lang="fi-FI" dirty="0"/>
              <a:t> </a:t>
            </a:r>
            <a:r>
              <a:rPr lang="fi-FI" dirty="0" err="1"/>
              <a:t>can</a:t>
            </a:r>
            <a:r>
              <a:rPr lang="fi-FI" dirty="0"/>
              <a:t> </a:t>
            </a:r>
            <a:r>
              <a:rPr lang="fi-FI" dirty="0" err="1"/>
              <a:t>be</a:t>
            </a:r>
            <a:r>
              <a:rPr lang="fi-FI" dirty="0"/>
              <a:t> </a:t>
            </a:r>
            <a:r>
              <a:rPr lang="fi-FI" dirty="0" err="1"/>
              <a:t>applied</a:t>
            </a:r>
            <a:r>
              <a:rPr lang="fi-FI" dirty="0"/>
              <a:t> in </a:t>
            </a:r>
            <a:r>
              <a:rPr lang="fi-FI" dirty="0" err="1"/>
              <a:t>the</a:t>
            </a:r>
            <a:r>
              <a:rPr lang="fi-FI" dirty="0"/>
              <a:t> </a:t>
            </a:r>
            <a:r>
              <a:rPr lang="fi-FI" dirty="0" err="1"/>
              <a:t>real</a:t>
            </a:r>
            <a:r>
              <a:rPr lang="fi-FI" dirty="0"/>
              <a:t> </a:t>
            </a:r>
            <a:r>
              <a:rPr lang="fi-FI" dirty="0" err="1"/>
              <a:t>world</a:t>
            </a:r>
            <a:r>
              <a:rPr lang="fi-FI" dirty="0"/>
              <a:t>. (2022, 147)</a:t>
            </a:r>
            <a:endParaRPr lang="en-US" dirty="0"/>
          </a:p>
          <a:p>
            <a:endParaRPr lang="fi-FI" dirty="0"/>
          </a:p>
        </p:txBody>
      </p:sp>
    </p:spTree>
    <p:extLst>
      <p:ext uri="{BB962C8B-B14F-4D97-AF65-F5344CB8AC3E}">
        <p14:creationId xmlns:p14="http://schemas.microsoft.com/office/powerpoint/2010/main" val="1282709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2D54A-9641-14AB-CBD5-0222B037C8B2}"/>
              </a:ext>
            </a:extLst>
          </p:cNvPr>
          <p:cNvSpPr>
            <a:spLocks noGrp="1"/>
          </p:cNvSpPr>
          <p:nvPr>
            <p:ph type="title"/>
          </p:nvPr>
        </p:nvSpPr>
        <p:spPr/>
        <p:txBody>
          <a:bodyPr>
            <a:normAutofit fontScale="90000"/>
          </a:bodyPr>
          <a:lstStyle/>
          <a:p>
            <a:r>
              <a:rPr lang="fi-FI" dirty="0"/>
              <a:t>13. Husserl’s </a:t>
            </a:r>
            <a:r>
              <a:rPr lang="fi-FI" dirty="0" err="1"/>
              <a:t>distinctness</a:t>
            </a:r>
            <a:r>
              <a:rPr lang="fi-FI" dirty="0"/>
              <a:t> vs. </a:t>
            </a:r>
            <a:r>
              <a:rPr lang="en-US" dirty="0" err="1"/>
              <a:t>Vopěnka’s</a:t>
            </a:r>
            <a:r>
              <a:rPr lang="en-US" dirty="0"/>
              <a:t> indistinctness</a:t>
            </a:r>
            <a:r>
              <a:rPr lang="fi-FI" dirty="0"/>
              <a:t> </a:t>
            </a:r>
          </a:p>
        </p:txBody>
      </p:sp>
      <p:sp>
        <p:nvSpPr>
          <p:cNvPr id="3" name="Content Placeholder 2">
            <a:extLst>
              <a:ext uri="{FF2B5EF4-FFF2-40B4-BE49-F238E27FC236}">
                <a16:creationId xmlns:a16="http://schemas.microsoft.com/office/drawing/2014/main" id="{6D0E4098-A2A0-AB87-8FDF-3C640053815E}"/>
              </a:ext>
            </a:extLst>
          </p:cNvPr>
          <p:cNvSpPr>
            <a:spLocks noGrp="1"/>
          </p:cNvSpPr>
          <p:nvPr>
            <p:ph idx="1"/>
          </p:nvPr>
        </p:nvSpPr>
        <p:spPr>
          <a:xfrm>
            <a:off x="631454" y="2633472"/>
            <a:ext cx="10890928" cy="3566160"/>
          </a:xfrm>
        </p:spPr>
        <p:txBody>
          <a:bodyPr>
            <a:normAutofit fontScale="92500" lnSpcReduction="20000"/>
          </a:bodyPr>
          <a:lstStyle/>
          <a:p>
            <a:pPr marL="0" indent="0">
              <a:buNone/>
            </a:pPr>
            <a:r>
              <a:rPr lang="fi-FI" dirty="0" err="1"/>
              <a:t>Primary</a:t>
            </a:r>
            <a:r>
              <a:rPr lang="fi-FI" dirty="0"/>
              <a:t> </a:t>
            </a:r>
            <a:r>
              <a:rPr lang="fi-FI" dirty="0" err="1"/>
              <a:t>evident</a:t>
            </a:r>
            <a:r>
              <a:rPr lang="fi-FI" dirty="0"/>
              <a:t> </a:t>
            </a:r>
            <a:r>
              <a:rPr lang="fi-FI" dirty="0" err="1"/>
              <a:t>phenomena</a:t>
            </a:r>
            <a:r>
              <a:rPr lang="fi-FI" dirty="0"/>
              <a:t> – </a:t>
            </a:r>
            <a:r>
              <a:rPr lang="fi-FI" dirty="0" err="1"/>
              <a:t>Husserl’s</a:t>
            </a:r>
            <a:r>
              <a:rPr lang="fi-FI" dirty="0"/>
              <a:t> </a:t>
            </a:r>
            <a:r>
              <a:rPr lang="fi-FI" dirty="0" err="1"/>
              <a:t>clarity</a:t>
            </a:r>
            <a:r>
              <a:rPr lang="fi-FI" dirty="0"/>
              <a:t>. </a:t>
            </a:r>
          </a:p>
          <a:p>
            <a:pPr marL="0" indent="0">
              <a:buNone/>
            </a:pPr>
            <a:r>
              <a:rPr lang="fi-FI" dirty="0" err="1"/>
              <a:t>But</a:t>
            </a:r>
            <a:r>
              <a:rPr lang="fi-FI" dirty="0"/>
              <a:t> </a:t>
            </a:r>
            <a:r>
              <a:rPr lang="fi-FI" dirty="0" err="1"/>
              <a:t>what</a:t>
            </a:r>
            <a:r>
              <a:rPr lang="fi-FI" dirty="0"/>
              <a:t> </a:t>
            </a:r>
            <a:r>
              <a:rPr lang="fi-FI" dirty="0" err="1"/>
              <a:t>about</a:t>
            </a:r>
            <a:r>
              <a:rPr lang="fi-FI" dirty="0"/>
              <a:t> </a:t>
            </a:r>
            <a:r>
              <a:rPr lang="fi-FI" dirty="0" err="1"/>
              <a:t>Husserl’s</a:t>
            </a:r>
            <a:r>
              <a:rPr lang="fi-FI" dirty="0"/>
              <a:t> </a:t>
            </a:r>
            <a:r>
              <a:rPr lang="fi-FI" dirty="0" err="1"/>
              <a:t>distinctness</a:t>
            </a:r>
            <a:r>
              <a:rPr lang="fi-FI" dirty="0"/>
              <a:t>?</a:t>
            </a:r>
          </a:p>
          <a:p>
            <a:r>
              <a:rPr lang="fi-FI" dirty="0"/>
              <a:t>Is </a:t>
            </a:r>
            <a:r>
              <a:rPr lang="en-US" dirty="0" err="1"/>
              <a:t>Vopěnka’s</a:t>
            </a:r>
            <a:r>
              <a:rPr lang="en-US" dirty="0"/>
              <a:t> indistinctness</a:t>
            </a:r>
            <a:r>
              <a:rPr lang="fi-FI" dirty="0"/>
              <a:t> </a:t>
            </a:r>
            <a:r>
              <a:rPr lang="fi-FI" dirty="0" err="1"/>
              <a:t>lack</a:t>
            </a:r>
            <a:r>
              <a:rPr lang="fi-FI" dirty="0"/>
              <a:t> of </a:t>
            </a:r>
            <a:r>
              <a:rPr lang="fi-FI" dirty="0" err="1"/>
              <a:t>Husserl’s</a:t>
            </a:r>
            <a:r>
              <a:rPr lang="fi-FI" dirty="0"/>
              <a:t> </a:t>
            </a:r>
            <a:r>
              <a:rPr lang="fi-FI" dirty="0" err="1"/>
              <a:t>distinctness</a:t>
            </a:r>
            <a:r>
              <a:rPr lang="fi-FI" dirty="0"/>
              <a:t>? </a:t>
            </a:r>
          </a:p>
          <a:p>
            <a:r>
              <a:rPr lang="fi-FI" dirty="0"/>
              <a:t>No, </a:t>
            </a:r>
            <a:r>
              <a:rPr lang="fi-FI" dirty="0" err="1"/>
              <a:t>these</a:t>
            </a:r>
            <a:r>
              <a:rPr lang="fi-FI" dirty="0"/>
              <a:t> </a:t>
            </a:r>
            <a:r>
              <a:rPr lang="fi-FI" dirty="0" err="1"/>
              <a:t>seem</a:t>
            </a:r>
            <a:r>
              <a:rPr lang="fi-FI" dirty="0"/>
              <a:t> to </a:t>
            </a:r>
            <a:r>
              <a:rPr lang="fi-FI" dirty="0" err="1"/>
              <a:t>be</a:t>
            </a:r>
            <a:r>
              <a:rPr lang="fi-FI" dirty="0"/>
              <a:t> </a:t>
            </a:r>
            <a:r>
              <a:rPr lang="fi-FI" dirty="0" err="1"/>
              <a:t>separate</a:t>
            </a:r>
            <a:r>
              <a:rPr lang="fi-FI" dirty="0"/>
              <a:t> </a:t>
            </a:r>
            <a:r>
              <a:rPr lang="fi-FI" dirty="0" err="1"/>
              <a:t>notions</a:t>
            </a:r>
            <a:r>
              <a:rPr lang="fi-FI" dirty="0"/>
              <a:t>: </a:t>
            </a:r>
          </a:p>
          <a:p>
            <a:pPr marL="0" indent="0">
              <a:buNone/>
            </a:pPr>
            <a:r>
              <a:rPr lang="en-US" dirty="0" err="1"/>
              <a:t>Vopěnka’s</a:t>
            </a:r>
            <a:r>
              <a:rPr lang="en-US" dirty="0"/>
              <a:t> distinctness means distinguishability and indistinctness is lack of distinguishability of one object from another. </a:t>
            </a:r>
            <a:r>
              <a:rPr lang="fi-FI" dirty="0"/>
              <a:t> </a:t>
            </a:r>
            <a:br>
              <a:rPr lang="fi-FI" dirty="0"/>
            </a:br>
            <a:r>
              <a:rPr lang="fi-FI" dirty="0" err="1"/>
              <a:t>Husserl’s</a:t>
            </a:r>
            <a:r>
              <a:rPr lang="fi-FI" dirty="0"/>
              <a:t> </a:t>
            </a:r>
            <a:r>
              <a:rPr lang="fi-FI" dirty="0" err="1"/>
              <a:t>distinctness</a:t>
            </a:r>
            <a:r>
              <a:rPr lang="fi-FI" dirty="0"/>
              <a:t> is </a:t>
            </a:r>
            <a:r>
              <a:rPr lang="fi-FI" dirty="0" err="1"/>
              <a:t>related</a:t>
            </a:r>
            <a:r>
              <a:rPr lang="fi-FI" dirty="0"/>
              <a:t> to non-</a:t>
            </a:r>
            <a:r>
              <a:rPr lang="fi-FI" dirty="0" err="1"/>
              <a:t>contradiction</a:t>
            </a:r>
            <a:r>
              <a:rPr lang="fi-FI" dirty="0"/>
              <a:t>; </a:t>
            </a:r>
            <a:r>
              <a:rPr lang="fi-FI" dirty="0" err="1"/>
              <a:t>coherent</a:t>
            </a:r>
            <a:r>
              <a:rPr lang="fi-FI" dirty="0"/>
              <a:t> </a:t>
            </a:r>
            <a:r>
              <a:rPr lang="fi-FI" dirty="0" err="1"/>
              <a:t>co-positability</a:t>
            </a:r>
            <a:r>
              <a:rPr lang="fi-FI" dirty="0"/>
              <a:t>, and it </a:t>
            </a:r>
            <a:r>
              <a:rPr lang="fi-FI" dirty="0" err="1"/>
              <a:t>has</a:t>
            </a:r>
            <a:r>
              <a:rPr lang="fi-FI" dirty="0"/>
              <a:t> </a:t>
            </a:r>
            <a:r>
              <a:rPr lang="fi-FI" dirty="0" err="1"/>
              <a:t>its</a:t>
            </a:r>
            <a:r>
              <a:rPr lang="fi-FI" dirty="0"/>
              <a:t> </a:t>
            </a:r>
            <a:r>
              <a:rPr lang="fi-FI" dirty="0" err="1"/>
              <a:t>source</a:t>
            </a:r>
            <a:r>
              <a:rPr lang="fi-FI" dirty="0"/>
              <a:t> in </a:t>
            </a:r>
            <a:r>
              <a:rPr lang="fi-FI" dirty="0" err="1"/>
              <a:t>Einstimmigkeit</a:t>
            </a:r>
            <a:r>
              <a:rPr lang="fi-FI" dirty="0"/>
              <a:t> – </a:t>
            </a:r>
            <a:r>
              <a:rPr lang="fi-FI" dirty="0" err="1"/>
              <a:t>harmony</a:t>
            </a:r>
            <a:r>
              <a:rPr lang="fi-FI" dirty="0"/>
              <a:t>. </a:t>
            </a:r>
          </a:p>
          <a:p>
            <a:pPr>
              <a:buFont typeface="Wingdings" panose="05000000000000000000" pitchFamily="2" charset="2"/>
              <a:buChar char="Ø"/>
            </a:pPr>
            <a:r>
              <a:rPr lang="fi-FI" dirty="0" err="1"/>
              <a:t>Different</a:t>
            </a:r>
            <a:r>
              <a:rPr lang="fi-FI" dirty="0"/>
              <a:t> </a:t>
            </a:r>
            <a:r>
              <a:rPr lang="fi-FI" dirty="0" err="1"/>
              <a:t>notions</a:t>
            </a:r>
            <a:r>
              <a:rPr lang="fi-FI" dirty="0"/>
              <a:t>. </a:t>
            </a:r>
          </a:p>
          <a:p>
            <a:pPr marL="0" indent="0">
              <a:buNone/>
            </a:pPr>
            <a:endParaRPr lang="fi-FI" dirty="0"/>
          </a:p>
        </p:txBody>
      </p:sp>
    </p:spTree>
    <p:extLst>
      <p:ext uri="{BB962C8B-B14F-4D97-AF65-F5344CB8AC3E}">
        <p14:creationId xmlns:p14="http://schemas.microsoft.com/office/powerpoint/2010/main" val="523606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B136B-62CA-631E-EB27-34832F1953FB}"/>
              </a:ext>
            </a:extLst>
          </p:cNvPr>
          <p:cNvSpPr>
            <a:spLocks noGrp="1"/>
          </p:cNvSpPr>
          <p:nvPr>
            <p:ph type="title"/>
          </p:nvPr>
        </p:nvSpPr>
        <p:spPr>
          <a:xfrm>
            <a:off x="650535" y="1043798"/>
            <a:ext cx="10890929" cy="1097280"/>
          </a:xfrm>
        </p:spPr>
        <p:txBody>
          <a:bodyPr>
            <a:normAutofit fontScale="90000"/>
          </a:bodyPr>
          <a:lstStyle/>
          <a:p>
            <a:r>
              <a:rPr lang="fi-FI" dirty="0"/>
              <a:t>14. </a:t>
            </a:r>
            <a:r>
              <a:rPr lang="en-US" dirty="0" err="1"/>
              <a:t>Vopěnka’s</a:t>
            </a:r>
            <a:r>
              <a:rPr lang="en-US" dirty="0"/>
              <a:t> indistinct properties, Husserl’s morphological essences.</a:t>
            </a:r>
            <a:endParaRPr lang="fi-FI" dirty="0"/>
          </a:p>
        </p:txBody>
      </p:sp>
      <p:sp>
        <p:nvSpPr>
          <p:cNvPr id="3" name="Content Placeholder 2">
            <a:extLst>
              <a:ext uri="{FF2B5EF4-FFF2-40B4-BE49-F238E27FC236}">
                <a16:creationId xmlns:a16="http://schemas.microsoft.com/office/drawing/2014/main" id="{39E46644-7C84-4867-73BB-0EC864D9C4B0}"/>
              </a:ext>
            </a:extLst>
          </p:cNvPr>
          <p:cNvSpPr>
            <a:spLocks noGrp="1"/>
          </p:cNvSpPr>
          <p:nvPr>
            <p:ph idx="1"/>
          </p:nvPr>
        </p:nvSpPr>
        <p:spPr>
          <a:xfrm>
            <a:off x="640080" y="2363638"/>
            <a:ext cx="10890928" cy="4235570"/>
          </a:xfrm>
        </p:spPr>
        <p:txBody>
          <a:bodyPr>
            <a:normAutofit fontScale="77500" lnSpcReduction="20000"/>
          </a:bodyPr>
          <a:lstStyle/>
          <a:p>
            <a:pPr marL="0" indent="0">
              <a:buNone/>
            </a:pPr>
            <a:r>
              <a:rPr lang="fi-FI" dirty="0"/>
              <a:t>For </a:t>
            </a:r>
            <a:r>
              <a:rPr lang="en-US" dirty="0" err="1"/>
              <a:t>Vopěnka</a:t>
            </a:r>
            <a:r>
              <a:rPr lang="en-US" dirty="0"/>
              <a:t> indistinctness is a property of a natural world that is being idealized by means of </a:t>
            </a:r>
            <a:r>
              <a:rPr lang="en-US" dirty="0" err="1"/>
              <a:t>semisets</a:t>
            </a:r>
            <a:r>
              <a:rPr lang="en-US" dirty="0"/>
              <a:t>. For Husserl distinctness is a normative goal of the mathematicians’ otherwise free creation.  </a:t>
            </a:r>
          </a:p>
          <a:p>
            <a:pPr marL="0" indent="0">
              <a:buNone/>
            </a:pPr>
            <a:r>
              <a:rPr lang="en-US" dirty="0"/>
              <a:t>The program of the new infinitary mathematics: “Wherever there is indistinctness, look for a horizon and natural infinity that has caused this indistinctness; then </a:t>
            </a:r>
            <a:r>
              <a:rPr lang="en-US" dirty="0" err="1"/>
              <a:t>idealise</a:t>
            </a:r>
            <a:r>
              <a:rPr lang="en-US" dirty="0"/>
              <a:t> this situation!” (2022, 133)</a:t>
            </a:r>
          </a:p>
          <a:p>
            <a:pPr>
              <a:buFont typeface="Wingdings" panose="05000000000000000000" pitchFamily="2" charset="2"/>
              <a:buChar char="Ø"/>
            </a:pPr>
            <a:r>
              <a:rPr lang="fi-FI" dirty="0" err="1"/>
              <a:t>Shows</a:t>
            </a:r>
            <a:r>
              <a:rPr lang="fi-FI" dirty="0"/>
              <a:t> </a:t>
            </a:r>
            <a:r>
              <a:rPr lang="fi-FI" dirty="0" err="1"/>
              <a:t>that</a:t>
            </a:r>
            <a:r>
              <a:rPr lang="fi-FI" dirty="0"/>
              <a:t> for </a:t>
            </a:r>
            <a:r>
              <a:rPr lang="en-US" dirty="0" err="1"/>
              <a:t>Vopěnka</a:t>
            </a:r>
            <a:r>
              <a:rPr lang="fi-FI" dirty="0"/>
              <a:t> </a:t>
            </a:r>
            <a:r>
              <a:rPr lang="fi-FI" dirty="0" err="1"/>
              <a:t>clarity</a:t>
            </a:r>
            <a:r>
              <a:rPr lang="fi-FI" dirty="0"/>
              <a:t> is </a:t>
            </a:r>
            <a:r>
              <a:rPr lang="fi-FI" dirty="0" err="1"/>
              <a:t>the</a:t>
            </a:r>
            <a:r>
              <a:rPr lang="fi-FI" dirty="0"/>
              <a:t> </a:t>
            </a:r>
            <a:r>
              <a:rPr lang="fi-FI" dirty="0" err="1"/>
              <a:t>primary</a:t>
            </a:r>
            <a:r>
              <a:rPr lang="fi-FI" dirty="0"/>
              <a:t> </a:t>
            </a:r>
            <a:r>
              <a:rPr lang="fi-FI" dirty="0" err="1"/>
              <a:t>norm</a:t>
            </a:r>
            <a:r>
              <a:rPr lang="fi-FI" dirty="0"/>
              <a:t>, i.e., </a:t>
            </a:r>
            <a:r>
              <a:rPr lang="fi-FI" dirty="0" err="1"/>
              <a:t>the</a:t>
            </a:r>
            <a:r>
              <a:rPr lang="fi-FI" dirty="0"/>
              <a:t> </a:t>
            </a:r>
            <a:r>
              <a:rPr lang="fi-FI" dirty="0" err="1"/>
              <a:t>evidence</a:t>
            </a:r>
            <a:r>
              <a:rPr lang="fi-FI" dirty="0"/>
              <a:t> </a:t>
            </a:r>
            <a:r>
              <a:rPr lang="fi-FI" dirty="0" err="1"/>
              <a:t>applicable</a:t>
            </a:r>
            <a:r>
              <a:rPr lang="fi-FI" dirty="0"/>
              <a:t> to </a:t>
            </a:r>
            <a:r>
              <a:rPr lang="fi-FI" dirty="0" err="1"/>
              <a:t>the</a:t>
            </a:r>
            <a:r>
              <a:rPr lang="fi-FI" dirty="0"/>
              <a:t> </a:t>
            </a:r>
            <a:r>
              <a:rPr lang="fi-FI" dirty="0" err="1"/>
              <a:t>world</a:t>
            </a:r>
            <a:r>
              <a:rPr lang="fi-FI" dirty="0"/>
              <a:t>. </a:t>
            </a:r>
            <a:r>
              <a:rPr lang="fi-FI" dirty="0" err="1"/>
              <a:t>The</a:t>
            </a:r>
            <a:r>
              <a:rPr lang="fi-FI" dirty="0"/>
              <a:t> </a:t>
            </a:r>
            <a:r>
              <a:rPr lang="fi-FI" dirty="0" err="1"/>
              <a:t>world</a:t>
            </a:r>
            <a:r>
              <a:rPr lang="fi-FI" dirty="0"/>
              <a:t> </a:t>
            </a:r>
            <a:r>
              <a:rPr lang="fi-FI" dirty="0" err="1"/>
              <a:t>can</a:t>
            </a:r>
            <a:r>
              <a:rPr lang="fi-FI" dirty="0"/>
              <a:t> </a:t>
            </a:r>
            <a:r>
              <a:rPr lang="fi-FI" dirty="0" err="1"/>
              <a:t>be</a:t>
            </a:r>
            <a:r>
              <a:rPr lang="fi-FI" dirty="0"/>
              <a:t> </a:t>
            </a:r>
            <a:r>
              <a:rPr lang="fi-FI" dirty="0" err="1"/>
              <a:t>found</a:t>
            </a:r>
            <a:r>
              <a:rPr lang="fi-FI" dirty="0"/>
              <a:t> to </a:t>
            </a:r>
            <a:r>
              <a:rPr lang="fi-FI" dirty="0" err="1"/>
              <a:t>be</a:t>
            </a:r>
            <a:r>
              <a:rPr lang="fi-FI" dirty="0"/>
              <a:t> </a:t>
            </a:r>
            <a:r>
              <a:rPr lang="fi-FI" dirty="0" err="1"/>
              <a:t>clearly</a:t>
            </a:r>
            <a:r>
              <a:rPr lang="fi-FI" dirty="0"/>
              <a:t>(?) </a:t>
            </a:r>
            <a:r>
              <a:rPr lang="fi-FI" dirty="0" err="1"/>
              <a:t>indistinct</a:t>
            </a:r>
            <a:r>
              <a:rPr lang="fi-FI" dirty="0"/>
              <a:t>.</a:t>
            </a:r>
          </a:p>
          <a:p>
            <a:pPr>
              <a:buFont typeface="Wingdings" panose="05000000000000000000" pitchFamily="2" charset="2"/>
              <a:buChar char="Ø"/>
            </a:pPr>
            <a:r>
              <a:rPr lang="fi-FI" dirty="0" err="1"/>
              <a:t>Vopenka</a:t>
            </a:r>
            <a:r>
              <a:rPr lang="fi-FI" dirty="0"/>
              <a:t> does not </a:t>
            </a:r>
            <a:r>
              <a:rPr lang="fi-FI" dirty="0" err="1"/>
              <a:t>have</a:t>
            </a:r>
            <a:r>
              <a:rPr lang="fi-FI" dirty="0"/>
              <a:t> </a:t>
            </a:r>
            <a:r>
              <a:rPr lang="fi-FI" dirty="0" err="1"/>
              <a:t>interest</a:t>
            </a:r>
            <a:r>
              <a:rPr lang="fi-FI" dirty="0"/>
              <a:t> in </a:t>
            </a:r>
            <a:r>
              <a:rPr lang="fi-FI" dirty="0" err="1"/>
              <a:t>other</a:t>
            </a:r>
            <a:r>
              <a:rPr lang="fi-FI" dirty="0"/>
              <a:t> </a:t>
            </a:r>
            <a:r>
              <a:rPr lang="fi-FI" dirty="0" err="1"/>
              <a:t>kinds</a:t>
            </a:r>
            <a:r>
              <a:rPr lang="fi-FI" dirty="0"/>
              <a:t> of </a:t>
            </a:r>
            <a:r>
              <a:rPr lang="fi-FI" dirty="0" err="1"/>
              <a:t>evidence</a:t>
            </a:r>
            <a:r>
              <a:rPr lang="fi-FI" dirty="0"/>
              <a:t>, </a:t>
            </a:r>
            <a:r>
              <a:rPr lang="fi-FI" dirty="0" err="1"/>
              <a:t>or</a:t>
            </a:r>
            <a:r>
              <a:rPr lang="fi-FI" dirty="0"/>
              <a:t> pure </a:t>
            </a:r>
            <a:r>
              <a:rPr lang="fi-FI" dirty="0" err="1"/>
              <a:t>mathematics</a:t>
            </a:r>
            <a:r>
              <a:rPr lang="fi-FI" dirty="0"/>
              <a:t>. </a:t>
            </a:r>
          </a:p>
          <a:p>
            <a:pPr>
              <a:buFont typeface="Wingdings" panose="05000000000000000000" pitchFamily="2" charset="2"/>
              <a:buChar char="Ø"/>
            </a:pPr>
            <a:r>
              <a:rPr lang="fi-FI" dirty="0" err="1"/>
              <a:t>Indistinctness</a:t>
            </a:r>
            <a:r>
              <a:rPr lang="fi-FI" dirty="0"/>
              <a:t> is a feature of the </a:t>
            </a:r>
            <a:r>
              <a:rPr lang="fi-FI" dirty="0" err="1"/>
              <a:t>world</a:t>
            </a:r>
            <a:r>
              <a:rPr lang="fi-FI" dirty="0"/>
              <a:t> that is </a:t>
            </a:r>
            <a:r>
              <a:rPr lang="fi-FI" dirty="0" err="1"/>
              <a:t>represented</a:t>
            </a:r>
            <a:r>
              <a:rPr lang="fi-FI" dirty="0"/>
              <a:t> and </a:t>
            </a:r>
            <a:r>
              <a:rPr lang="fi-FI" dirty="0" err="1"/>
              <a:t>studied</a:t>
            </a:r>
            <a:r>
              <a:rPr lang="fi-FI" dirty="0"/>
              <a:t> in the </a:t>
            </a:r>
            <a:r>
              <a:rPr lang="fi-FI" dirty="0" err="1"/>
              <a:t>infinitary</a:t>
            </a:r>
            <a:r>
              <a:rPr lang="fi-FI" dirty="0"/>
              <a:t> mathematics.  </a:t>
            </a:r>
          </a:p>
          <a:p>
            <a:pPr marL="0" indent="0">
              <a:buNone/>
            </a:pPr>
            <a:r>
              <a:rPr lang="fi-FI" dirty="0"/>
              <a:t> </a:t>
            </a:r>
            <a:r>
              <a:rPr lang="fi-FI" dirty="0" err="1"/>
              <a:t>Husserl</a:t>
            </a:r>
            <a:r>
              <a:rPr lang="fi-FI" dirty="0"/>
              <a:t>, </a:t>
            </a:r>
            <a:r>
              <a:rPr lang="fi-FI" i="1" dirty="0" err="1"/>
              <a:t>Ideas</a:t>
            </a:r>
            <a:r>
              <a:rPr lang="fi-FI" i="1" dirty="0"/>
              <a:t> </a:t>
            </a:r>
            <a:r>
              <a:rPr lang="fi-FI" dirty="0"/>
              <a:t>§74: </a:t>
            </a:r>
            <a:r>
              <a:rPr lang="fi-FI" dirty="0" err="1"/>
              <a:t>Morpohological</a:t>
            </a:r>
            <a:r>
              <a:rPr lang="fi-FI" dirty="0"/>
              <a:t> </a:t>
            </a:r>
            <a:r>
              <a:rPr lang="fi-FI" dirty="0" err="1"/>
              <a:t>concepts</a:t>
            </a:r>
            <a:r>
              <a:rPr lang="fi-FI" dirty="0"/>
              <a:t>: </a:t>
            </a:r>
            <a:r>
              <a:rPr lang="fi-FI" dirty="0" err="1"/>
              <a:t>vague</a:t>
            </a:r>
            <a:r>
              <a:rPr lang="fi-FI" dirty="0"/>
              <a:t>, </a:t>
            </a:r>
            <a:r>
              <a:rPr lang="fi-FI" dirty="0" err="1"/>
              <a:t>directly</a:t>
            </a:r>
            <a:r>
              <a:rPr lang="fi-FI" dirty="0"/>
              <a:t> </a:t>
            </a:r>
            <a:r>
              <a:rPr lang="fi-FI" dirty="0" err="1"/>
              <a:t>apprehended</a:t>
            </a:r>
            <a:r>
              <a:rPr lang="fi-FI" dirty="0"/>
              <a:t> on </a:t>
            </a:r>
            <a:r>
              <a:rPr lang="fi-FI" dirty="0" err="1"/>
              <a:t>the</a:t>
            </a:r>
            <a:r>
              <a:rPr lang="fi-FI" dirty="0"/>
              <a:t> </a:t>
            </a:r>
            <a:r>
              <a:rPr lang="fi-FI" dirty="0" err="1"/>
              <a:t>basis</a:t>
            </a:r>
            <a:r>
              <a:rPr lang="fi-FI" dirty="0"/>
              <a:t> of </a:t>
            </a:r>
            <a:r>
              <a:rPr lang="fi-FI" dirty="0" err="1"/>
              <a:t>sensory</a:t>
            </a:r>
            <a:r>
              <a:rPr lang="fi-FI" dirty="0"/>
              <a:t> intuition. </a:t>
            </a:r>
          </a:p>
          <a:p>
            <a:pPr marL="0" indent="0">
              <a:buNone/>
            </a:pPr>
            <a:r>
              <a:rPr lang="fi-FI" dirty="0"/>
              <a:t>”</a:t>
            </a:r>
            <a:r>
              <a:rPr lang="fi-FI" dirty="0" err="1"/>
              <a:t>The</a:t>
            </a:r>
            <a:r>
              <a:rPr lang="fi-FI" dirty="0"/>
              <a:t> </a:t>
            </a:r>
            <a:r>
              <a:rPr lang="fi-FI" dirty="0" err="1"/>
              <a:t>vagueness</a:t>
            </a:r>
            <a:r>
              <a:rPr lang="fi-FI" dirty="0"/>
              <a:t> of </a:t>
            </a:r>
            <a:r>
              <a:rPr lang="fi-FI" dirty="0" err="1"/>
              <a:t>concepts</a:t>
            </a:r>
            <a:r>
              <a:rPr lang="fi-FI" dirty="0"/>
              <a:t>, </a:t>
            </a:r>
            <a:r>
              <a:rPr lang="fi-FI" dirty="0" err="1"/>
              <a:t>the</a:t>
            </a:r>
            <a:r>
              <a:rPr lang="fi-FI" dirty="0"/>
              <a:t> </a:t>
            </a:r>
            <a:r>
              <a:rPr lang="fi-FI" dirty="0" err="1"/>
              <a:t>circumstance</a:t>
            </a:r>
            <a:r>
              <a:rPr lang="fi-FI" dirty="0"/>
              <a:t> </a:t>
            </a:r>
            <a:r>
              <a:rPr lang="fi-FI" dirty="0" err="1"/>
              <a:t>that</a:t>
            </a:r>
            <a:r>
              <a:rPr lang="fi-FI" dirty="0"/>
              <a:t> </a:t>
            </a:r>
            <a:r>
              <a:rPr lang="fi-FI" dirty="0" err="1"/>
              <a:t>they</a:t>
            </a:r>
            <a:r>
              <a:rPr lang="fi-FI" dirty="0"/>
              <a:t> </a:t>
            </a:r>
            <a:r>
              <a:rPr lang="fi-FI" dirty="0" err="1"/>
              <a:t>have</a:t>
            </a:r>
            <a:r>
              <a:rPr lang="fi-FI" dirty="0"/>
              <a:t> </a:t>
            </a:r>
            <a:r>
              <a:rPr lang="fi-FI" dirty="0" err="1"/>
              <a:t>fleeting</a:t>
            </a:r>
            <a:r>
              <a:rPr lang="fi-FI" dirty="0"/>
              <a:t> </a:t>
            </a:r>
            <a:r>
              <a:rPr lang="fi-FI" dirty="0" err="1"/>
              <a:t>spheres</a:t>
            </a:r>
            <a:r>
              <a:rPr lang="fi-FI" dirty="0"/>
              <a:t> of </a:t>
            </a:r>
            <a:r>
              <a:rPr lang="fi-FI" dirty="0" err="1"/>
              <a:t>application</a:t>
            </a:r>
            <a:r>
              <a:rPr lang="fi-FI" dirty="0"/>
              <a:t>, is no </a:t>
            </a:r>
            <a:r>
              <a:rPr lang="fi-FI" dirty="0" err="1"/>
              <a:t>flaw</a:t>
            </a:r>
            <a:r>
              <a:rPr lang="fi-FI" dirty="0"/>
              <a:t> </a:t>
            </a:r>
            <a:r>
              <a:rPr lang="fi-FI" dirty="0" err="1"/>
              <a:t>attaching</a:t>
            </a:r>
            <a:r>
              <a:rPr lang="fi-FI" dirty="0"/>
              <a:t> to </a:t>
            </a:r>
            <a:r>
              <a:rPr lang="fi-FI" dirty="0" err="1"/>
              <a:t>them</a:t>
            </a:r>
            <a:r>
              <a:rPr lang="fi-FI" dirty="0"/>
              <a:t>, </a:t>
            </a:r>
            <a:r>
              <a:rPr lang="fi-FI" dirty="0" err="1"/>
              <a:t>since</a:t>
            </a:r>
            <a:r>
              <a:rPr lang="fi-FI" dirty="0"/>
              <a:t> for </a:t>
            </a:r>
            <a:r>
              <a:rPr lang="fi-FI" dirty="0" err="1"/>
              <a:t>the</a:t>
            </a:r>
            <a:r>
              <a:rPr lang="fi-FI" dirty="0"/>
              <a:t> </a:t>
            </a:r>
            <a:r>
              <a:rPr lang="fi-FI" dirty="0" err="1"/>
              <a:t>sphere</a:t>
            </a:r>
            <a:r>
              <a:rPr lang="fi-FI" dirty="0"/>
              <a:t> of </a:t>
            </a:r>
            <a:r>
              <a:rPr lang="fi-FI" dirty="0" err="1"/>
              <a:t>knowledge</a:t>
            </a:r>
            <a:r>
              <a:rPr lang="fi-FI" dirty="0"/>
              <a:t> </a:t>
            </a:r>
            <a:r>
              <a:rPr lang="fi-FI" dirty="0" err="1"/>
              <a:t>served</a:t>
            </a:r>
            <a:r>
              <a:rPr lang="fi-FI" dirty="0"/>
              <a:t> </a:t>
            </a:r>
            <a:r>
              <a:rPr lang="fi-FI" dirty="0" err="1"/>
              <a:t>by</a:t>
            </a:r>
            <a:r>
              <a:rPr lang="fi-FI" dirty="0"/>
              <a:t> </a:t>
            </a:r>
            <a:r>
              <a:rPr lang="fi-FI" dirty="0" err="1"/>
              <a:t>them</a:t>
            </a:r>
            <a:r>
              <a:rPr lang="fi-FI" dirty="0"/>
              <a:t> </a:t>
            </a:r>
            <a:r>
              <a:rPr lang="fi-FI" dirty="0" err="1"/>
              <a:t>they</a:t>
            </a:r>
            <a:r>
              <a:rPr lang="fi-FI" dirty="0"/>
              <a:t> </a:t>
            </a:r>
            <a:r>
              <a:rPr lang="fi-FI" dirty="0" err="1"/>
              <a:t>are</a:t>
            </a:r>
            <a:r>
              <a:rPr lang="fi-FI" dirty="0"/>
              <a:t> </a:t>
            </a:r>
            <a:r>
              <a:rPr lang="fi-FI" dirty="0" err="1"/>
              <a:t>absolutely</a:t>
            </a:r>
            <a:r>
              <a:rPr lang="fi-FI" dirty="0"/>
              <a:t> </a:t>
            </a:r>
            <a:r>
              <a:rPr lang="fi-FI" dirty="0" err="1"/>
              <a:t>indispensable</a:t>
            </a:r>
            <a:r>
              <a:rPr lang="fi-FI" dirty="0"/>
              <a:t> </a:t>
            </a:r>
            <a:r>
              <a:rPr lang="fi-FI" dirty="0" err="1"/>
              <a:t>or</a:t>
            </a:r>
            <a:r>
              <a:rPr lang="fi-FI" dirty="0"/>
              <a:t>, </a:t>
            </a:r>
            <a:r>
              <a:rPr lang="fi-FI" dirty="0" err="1"/>
              <a:t>more</a:t>
            </a:r>
            <a:r>
              <a:rPr lang="fi-FI" dirty="0"/>
              <a:t> </a:t>
            </a:r>
            <a:r>
              <a:rPr lang="fi-FI" dirty="0" err="1"/>
              <a:t>precisely</a:t>
            </a:r>
            <a:r>
              <a:rPr lang="fi-FI" dirty="0"/>
              <a:t>, </a:t>
            </a:r>
            <a:r>
              <a:rPr lang="fi-FI" dirty="0" err="1"/>
              <a:t>they</a:t>
            </a:r>
            <a:r>
              <a:rPr lang="fi-FI" dirty="0"/>
              <a:t> </a:t>
            </a:r>
            <a:r>
              <a:rPr lang="fi-FI" dirty="0" err="1"/>
              <a:t>are</a:t>
            </a:r>
            <a:r>
              <a:rPr lang="fi-FI" dirty="0"/>
              <a:t> </a:t>
            </a:r>
            <a:r>
              <a:rPr lang="fi-FI" dirty="0" err="1"/>
              <a:t>the</a:t>
            </a:r>
            <a:r>
              <a:rPr lang="fi-FI" dirty="0"/>
              <a:t> </a:t>
            </a:r>
            <a:r>
              <a:rPr lang="fi-FI" dirty="0" err="1"/>
              <a:t>only</a:t>
            </a:r>
            <a:r>
              <a:rPr lang="fi-FI" dirty="0"/>
              <a:t> </a:t>
            </a:r>
            <a:r>
              <a:rPr lang="fi-FI" dirty="0" err="1"/>
              <a:t>legitimate</a:t>
            </a:r>
            <a:r>
              <a:rPr lang="fi-FI" dirty="0"/>
              <a:t> </a:t>
            </a:r>
            <a:r>
              <a:rPr lang="fi-FI" dirty="0" err="1"/>
              <a:t>concepts</a:t>
            </a:r>
            <a:r>
              <a:rPr lang="fi-FI" dirty="0"/>
              <a:t> in </a:t>
            </a:r>
            <a:r>
              <a:rPr lang="fi-FI" dirty="0" err="1"/>
              <a:t>that</a:t>
            </a:r>
            <a:r>
              <a:rPr lang="fi-FI" dirty="0"/>
              <a:t> </a:t>
            </a:r>
            <a:r>
              <a:rPr lang="fi-FI" dirty="0" err="1"/>
              <a:t>sphere</a:t>
            </a:r>
            <a:r>
              <a:rPr lang="fi-FI" dirty="0"/>
              <a:t>” . </a:t>
            </a:r>
          </a:p>
          <a:p>
            <a:pPr marL="0" indent="0">
              <a:buNone/>
            </a:pPr>
            <a:r>
              <a:rPr lang="fi-FI" dirty="0"/>
              <a:t>For </a:t>
            </a:r>
            <a:r>
              <a:rPr lang="fi-FI" dirty="0" err="1"/>
              <a:t>Husserl</a:t>
            </a:r>
            <a:r>
              <a:rPr lang="fi-FI" dirty="0"/>
              <a:t> </a:t>
            </a:r>
            <a:r>
              <a:rPr lang="fi-FI" dirty="0" err="1"/>
              <a:t>these</a:t>
            </a:r>
            <a:r>
              <a:rPr lang="fi-FI" dirty="0"/>
              <a:t> </a:t>
            </a:r>
            <a:r>
              <a:rPr lang="fi-FI" dirty="0" err="1"/>
              <a:t>are</a:t>
            </a:r>
            <a:r>
              <a:rPr lang="fi-FI" dirty="0"/>
              <a:t> </a:t>
            </a:r>
            <a:r>
              <a:rPr lang="fi-FI" dirty="0" err="1"/>
              <a:t>unmathematical</a:t>
            </a:r>
            <a:r>
              <a:rPr lang="fi-FI" dirty="0"/>
              <a:t>. </a:t>
            </a:r>
            <a:r>
              <a:rPr lang="fi-FI" dirty="0" err="1"/>
              <a:t>Or</a:t>
            </a:r>
            <a:r>
              <a:rPr lang="fi-FI" dirty="0"/>
              <a:t> </a:t>
            </a:r>
            <a:r>
              <a:rPr lang="fi-FI" dirty="0" err="1"/>
              <a:t>if</a:t>
            </a:r>
            <a:r>
              <a:rPr lang="fi-FI" dirty="0"/>
              <a:t> </a:t>
            </a:r>
            <a:r>
              <a:rPr lang="fi-FI" dirty="0" err="1"/>
              <a:t>mathematical</a:t>
            </a:r>
            <a:r>
              <a:rPr lang="fi-FI" dirty="0"/>
              <a:t>, </a:t>
            </a:r>
            <a:r>
              <a:rPr lang="fi-FI" dirty="0" err="1"/>
              <a:t>then</a:t>
            </a:r>
            <a:r>
              <a:rPr lang="fi-FI" dirty="0"/>
              <a:t> </a:t>
            </a:r>
            <a:r>
              <a:rPr lang="fi-FI" dirty="0" err="1"/>
              <a:t>contextual</a:t>
            </a:r>
            <a:r>
              <a:rPr lang="fi-FI" dirty="0"/>
              <a:t> and </a:t>
            </a:r>
            <a:r>
              <a:rPr lang="fi-FI" dirty="0" err="1"/>
              <a:t>finite</a:t>
            </a:r>
            <a:r>
              <a:rPr lang="fi-FI" dirty="0"/>
              <a:t>…</a:t>
            </a:r>
          </a:p>
        </p:txBody>
      </p:sp>
    </p:spTree>
    <p:extLst>
      <p:ext uri="{BB962C8B-B14F-4D97-AF65-F5344CB8AC3E}">
        <p14:creationId xmlns:p14="http://schemas.microsoft.com/office/powerpoint/2010/main" val="3463331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6F473-ADD5-7EE5-56B1-2EF3AA8A5E3B}"/>
              </a:ext>
            </a:extLst>
          </p:cNvPr>
          <p:cNvSpPr>
            <a:spLocks noGrp="1"/>
          </p:cNvSpPr>
          <p:nvPr>
            <p:ph type="title"/>
          </p:nvPr>
        </p:nvSpPr>
        <p:spPr/>
        <p:txBody>
          <a:bodyPr/>
          <a:lstStyle/>
          <a:p>
            <a:r>
              <a:rPr lang="fi-FI" dirty="0" err="1"/>
              <a:t>Conclusion</a:t>
            </a:r>
            <a:r>
              <a:rPr lang="fi-FI" dirty="0"/>
              <a:t>:</a:t>
            </a:r>
          </a:p>
        </p:txBody>
      </p:sp>
      <p:sp>
        <p:nvSpPr>
          <p:cNvPr id="3" name="Content Placeholder 2">
            <a:extLst>
              <a:ext uri="{FF2B5EF4-FFF2-40B4-BE49-F238E27FC236}">
                <a16:creationId xmlns:a16="http://schemas.microsoft.com/office/drawing/2014/main" id="{44E1DA25-1E77-8614-AC5F-0163C05247F1}"/>
              </a:ext>
            </a:extLst>
          </p:cNvPr>
          <p:cNvSpPr>
            <a:spLocks noGrp="1"/>
          </p:cNvSpPr>
          <p:nvPr>
            <p:ph idx="1"/>
          </p:nvPr>
        </p:nvSpPr>
        <p:spPr/>
        <p:txBody>
          <a:bodyPr>
            <a:normAutofit fontScale="92500"/>
          </a:bodyPr>
          <a:lstStyle/>
          <a:p>
            <a:r>
              <a:rPr lang="fi-FI" dirty="0" err="1"/>
              <a:t>Different</a:t>
            </a:r>
            <a:r>
              <a:rPr lang="fi-FI" dirty="0"/>
              <a:t> </a:t>
            </a:r>
            <a:r>
              <a:rPr lang="fi-FI" dirty="0" err="1"/>
              <a:t>terminology</a:t>
            </a:r>
            <a:r>
              <a:rPr lang="fi-FI" dirty="0"/>
              <a:t> – </a:t>
            </a:r>
            <a:r>
              <a:rPr lang="fi-FI" dirty="0" err="1"/>
              <a:t>but</a:t>
            </a:r>
            <a:r>
              <a:rPr lang="fi-FI" dirty="0"/>
              <a:t> </a:t>
            </a:r>
            <a:r>
              <a:rPr lang="fi-FI" dirty="0" err="1"/>
              <a:t>the</a:t>
            </a:r>
            <a:r>
              <a:rPr lang="fi-FI" dirty="0"/>
              <a:t> general </a:t>
            </a:r>
            <a:r>
              <a:rPr lang="fi-FI" dirty="0" err="1"/>
              <a:t>conception</a:t>
            </a:r>
            <a:r>
              <a:rPr lang="fi-FI" dirty="0"/>
              <a:t> of </a:t>
            </a:r>
            <a:r>
              <a:rPr lang="fi-FI" dirty="0" err="1"/>
              <a:t>phenomenology</a:t>
            </a:r>
            <a:r>
              <a:rPr lang="fi-FI" dirty="0"/>
              <a:t> as a </a:t>
            </a:r>
            <a:r>
              <a:rPr lang="fi-FI" dirty="0" err="1"/>
              <a:t>method</a:t>
            </a:r>
            <a:r>
              <a:rPr lang="fi-FI" dirty="0"/>
              <a:t> is </a:t>
            </a:r>
            <a:r>
              <a:rPr lang="fi-FI" dirty="0" err="1"/>
              <a:t>roughly</a:t>
            </a:r>
            <a:r>
              <a:rPr lang="fi-FI" dirty="0"/>
              <a:t> </a:t>
            </a:r>
            <a:r>
              <a:rPr lang="fi-FI" dirty="0" err="1"/>
              <a:t>the</a:t>
            </a:r>
            <a:r>
              <a:rPr lang="fi-FI" dirty="0"/>
              <a:t> </a:t>
            </a:r>
            <a:r>
              <a:rPr lang="fi-FI" dirty="0" err="1"/>
              <a:t>same</a:t>
            </a:r>
            <a:r>
              <a:rPr lang="fi-FI" dirty="0"/>
              <a:t>. </a:t>
            </a:r>
          </a:p>
          <a:p>
            <a:r>
              <a:rPr lang="fi-FI" dirty="0" err="1"/>
              <a:t>Different</a:t>
            </a:r>
            <a:r>
              <a:rPr lang="fi-FI" dirty="0"/>
              <a:t> </a:t>
            </a:r>
            <a:r>
              <a:rPr lang="fi-FI" dirty="0" err="1"/>
              <a:t>emphases</a:t>
            </a:r>
            <a:r>
              <a:rPr lang="fi-FI" dirty="0"/>
              <a:t> – </a:t>
            </a:r>
            <a:r>
              <a:rPr lang="fi-FI" dirty="0" err="1"/>
              <a:t>Husserl</a:t>
            </a:r>
            <a:r>
              <a:rPr lang="fi-FI" dirty="0"/>
              <a:t> </a:t>
            </a:r>
            <a:r>
              <a:rPr lang="fi-FI" dirty="0" err="1"/>
              <a:t>thinks</a:t>
            </a:r>
            <a:r>
              <a:rPr lang="fi-FI" dirty="0"/>
              <a:t> </a:t>
            </a:r>
            <a:r>
              <a:rPr lang="fi-FI" dirty="0" err="1"/>
              <a:t>that</a:t>
            </a:r>
            <a:r>
              <a:rPr lang="fi-FI" dirty="0"/>
              <a:t> pure </a:t>
            </a:r>
            <a:r>
              <a:rPr lang="fi-FI" dirty="0" err="1"/>
              <a:t>mathematics</a:t>
            </a:r>
            <a:r>
              <a:rPr lang="fi-FI" dirty="0"/>
              <a:t>, </a:t>
            </a:r>
            <a:r>
              <a:rPr lang="fi-FI" dirty="0" err="1"/>
              <a:t>that</a:t>
            </a:r>
            <a:r>
              <a:rPr lang="fi-FI" dirty="0"/>
              <a:t> is, </a:t>
            </a:r>
            <a:r>
              <a:rPr lang="fi-FI" dirty="0" err="1"/>
              <a:t>mathematics</a:t>
            </a:r>
            <a:r>
              <a:rPr lang="fi-FI" dirty="0"/>
              <a:t> of </a:t>
            </a:r>
            <a:r>
              <a:rPr lang="fi-FI" dirty="0" err="1"/>
              <a:t>the</a:t>
            </a:r>
            <a:r>
              <a:rPr lang="fi-FI" dirty="0"/>
              <a:t> </a:t>
            </a:r>
            <a:r>
              <a:rPr lang="fi-FI" dirty="0" err="1"/>
              <a:t>mathematicians</a:t>
            </a:r>
            <a:r>
              <a:rPr lang="fi-FI" dirty="0"/>
              <a:t> – i.e., operating </a:t>
            </a:r>
            <a:r>
              <a:rPr lang="fi-FI" dirty="0" err="1"/>
              <a:t>with</a:t>
            </a:r>
            <a:r>
              <a:rPr lang="fi-FI" dirty="0"/>
              <a:t> </a:t>
            </a:r>
            <a:r>
              <a:rPr lang="fi-FI" dirty="0" err="1"/>
              <a:t>the</a:t>
            </a:r>
            <a:r>
              <a:rPr lang="fi-FI" dirty="0"/>
              <a:t> </a:t>
            </a:r>
            <a:r>
              <a:rPr lang="fi-FI" dirty="0" err="1"/>
              <a:t>distinctness</a:t>
            </a:r>
            <a:r>
              <a:rPr lang="fi-FI" dirty="0"/>
              <a:t> </a:t>
            </a:r>
            <a:r>
              <a:rPr lang="fi-FI" dirty="0" err="1"/>
              <a:t>alone</a:t>
            </a:r>
            <a:r>
              <a:rPr lang="fi-FI" dirty="0"/>
              <a:t> is </a:t>
            </a:r>
            <a:r>
              <a:rPr lang="fi-FI" dirty="0" err="1"/>
              <a:t>perfectly</a:t>
            </a:r>
            <a:r>
              <a:rPr lang="fi-FI" dirty="0"/>
              <a:t> </a:t>
            </a:r>
            <a:r>
              <a:rPr lang="fi-FI" dirty="0" err="1"/>
              <a:t>legitimate</a:t>
            </a:r>
            <a:r>
              <a:rPr lang="fi-FI" dirty="0"/>
              <a:t>. </a:t>
            </a:r>
          </a:p>
          <a:p>
            <a:r>
              <a:rPr lang="fi-FI" dirty="0" err="1"/>
              <a:t>When</a:t>
            </a:r>
            <a:r>
              <a:rPr lang="fi-FI" dirty="0"/>
              <a:t> </a:t>
            </a:r>
            <a:r>
              <a:rPr lang="fi-FI" dirty="0" err="1"/>
              <a:t>talking</a:t>
            </a:r>
            <a:r>
              <a:rPr lang="fi-FI" dirty="0"/>
              <a:t> </a:t>
            </a:r>
            <a:r>
              <a:rPr lang="fi-FI" dirty="0" err="1"/>
              <a:t>about</a:t>
            </a:r>
            <a:r>
              <a:rPr lang="fi-FI" dirty="0"/>
              <a:t> </a:t>
            </a:r>
            <a:r>
              <a:rPr lang="fi-FI" dirty="0" err="1"/>
              <a:t>mathematics</a:t>
            </a:r>
            <a:r>
              <a:rPr lang="fi-FI" dirty="0"/>
              <a:t> as </a:t>
            </a:r>
            <a:r>
              <a:rPr lang="fi-FI" dirty="0" err="1"/>
              <a:t>applied</a:t>
            </a:r>
            <a:r>
              <a:rPr lang="fi-FI" dirty="0"/>
              <a:t> he </a:t>
            </a:r>
            <a:r>
              <a:rPr lang="fi-FI" dirty="0" err="1"/>
              <a:t>seems</a:t>
            </a:r>
            <a:r>
              <a:rPr lang="fi-FI" dirty="0"/>
              <a:t> to </a:t>
            </a:r>
            <a:r>
              <a:rPr lang="fi-FI" dirty="0" err="1"/>
              <a:t>be</a:t>
            </a:r>
            <a:r>
              <a:rPr lang="fi-FI" dirty="0"/>
              <a:t> </a:t>
            </a:r>
            <a:r>
              <a:rPr lang="fi-FI" dirty="0" err="1"/>
              <a:t>interested</a:t>
            </a:r>
            <a:r>
              <a:rPr lang="fi-FI" dirty="0"/>
              <a:t> in </a:t>
            </a:r>
            <a:r>
              <a:rPr lang="fi-FI" dirty="0" err="1"/>
              <a:t>mathematical</a:t>
            </a:r>
            <a:r>
              <a:rPr lang="fi-FI" dirty="0"/>
              <a:t> </a:t>
            </a:r>
            <a:r>
              <a:rPr lang="fi-FI" dirty="0" err="1"/>
              <a:t>physics</a:t>
            </a:r>
            <a:r>
              <a:rPr lang="fi-FI" dirty="0"/>
              <a:t>. </a:t>
            </a:r>
          </a:p>
          <a:p>
            <a:r>
              <a:rPr lang="en-US" dirty="0" err="1"/>
              <a:t>Vopěnka</a:t>
            </a:r>
            <a:r>
              <a:rPr lang="fi-FI" dirty="0"/>
              <a:t> sees the </a:t>
            </a:r>
            <a:r>
              <a:rPr lang="fi-FI" dirty="0" err="1"/>
              <a:t>source</a:t>
            </a:r>
            <a:r>
              <a:rPr lang="fi-FI" dirty="0"/>
              <a:t> for </a:t>
            </a:r>
            <a:r>
              <a:rPr lang="fi-FI" dirty="0" err="1"/>
              <a:t>infinitary</a:t>
            </a:r>
            <a:r>
              <a:rPr lang="fi-FI" dirty="0"/>
              <a:t> mathematics in the </a:t>
            </a:r>
            <a:r>
              <a:rPr lang="fi-FI" dirty="0" err="1"/>
              <a:t>worldly</a:t>
            </a:r>
            <a:r>
              <a:rPr lang="fi-FI" dirty="0"/>
              <a:t> </a:t>
            </a:r>
            <a:r>
              <a:rPr lang="fi-FI" dirty="0" err="1"/>
              <a:t>indistinctness</a:t>
            </a:r>
            <a:r>
              <a:rPr lang="fi-FI" dirty="0"/>
              <a:t>. </a:t>
            </a:r>
          </a:p>
          <a:p>
            <a:r>
              <a:rPr lang="fi-FI" dirty="0"/>
              <a:t>His approach </a:t>
            </a:r>
            <a:r>
              <a:rPr lang="fi-FI" dirty="0" err="1"/>
              <a:t>can</a:t>
            </a:r>
            <a:r>
              <a:rPr lang="fi-FI" dirty="0"/>
              <a:t> be </a:t>
            </a:r>
            <a:r>
              <a:rPr lang="fi-FI" dirty="0" err="1"/>
              <a:t>seen</a:t>
            </a:r>
            <a:r>
              <a:rPr lang="fi-FI" dirty="0"/>
              <a:t> to </a:t>
            </a:r>
            <a:r>
              <a:rPr lang="fi-FI" dirty="0" err="1"/>
              <a:t>be</a:t>
            </a:r>
            <a:r>
              <a:rPr lang="fi-FI" dirty="0"/>
              <a:t> </a:t>
            </a:r>
            <a:r>
              <a:rPr lang="fi-FI" dirty="0" err="1"/>
              <a:t>based</a:t>
            </a:r>
            <a:r>
              <a:rPr lang="fi-FI" dirty="0"/>
              <a:t> on Husserl’s </a:t>
            </a:r>
            <a:r>
              <a:rPr lang="fi-FI" dirty="0" err="1"/>
              <a:t>morphological</a:t>
            </a:r>
            <a:r>
              <a:rPr lang="fi-FI" dirty="0"/>
              <a:t> </a:t>
            </a:r>
            <a:r>
              <a:rPr lang="fi-FI" dirty="0" err="1"/>
              <a:t>essences</a:t>
            </a:r>
            <a:r>
              <a:rPr lang="fi-FI" dirty="0"/>
              <a:t>. </a:t>
            </a:r>
          </a:p>
          <a:p>
            <a:r>
              <a:rPr lang="fi-FI" dirty="0"/>
              <a:t>His approach is indeed very phenomenological, but with different </a:t>
            </a:r>
            <a:r>
              <a:rPr lang="fi-FI" dirty="0" err="1"/>
              <a:t>terminology</a:t>
            </a:r>
            <a:r>
              <a:rPr lang="fi-FI" dirty="0"/>
              <a:t>, different </a:t>
            </a:r>
            <a:r>
              <a:rPr lang="fi-FI" dirty="0" err="1"/>
              <a:t>focus</a:t>
            </a:r>
            <a:r>
              <a:rPr lang="fi-FI" dirty="0"/>
              <a:t>, and </a:t>
            </a:r>
            <a:r>
              <a:rPr lang="fi-FI" dirty="0" err="1"/>
              <a:t>different</a:t>
            </a:r>
            <a:r>
              <a:rPr lang="fi-FI" dirty="0"/>
              <a:t> </a:t>
            </a:r>
            <a:r>
              <a:rPr lang="fi-FI" dirty="0" err="1"/>
              <a:t>level</a:t>
            </a:r>
            <a:r>
              <a:rPr lang="fi-FI" dirty="0"/>
              <a:t> of </a:t>
            </a:r>
            <a:r>
              <a:rPr lang="fi-FI" dirty="0" err="1"/>
              <a:t>detail</a:t>
            </a:r>
            <a:r>
              <a:rPr lang="fi-FI" dirty="0"/>
              <a:t>.</a:t>
            </a:r>
          </a:p>
          <a:p>
            <a:pPr marL="0" indent="0">
              <a:buNone/>
            </a:pPr>
            <a:endParaRPr lang="fi-FI" dirty="0"/>
          </a:p>
        </p:txBody>
      </p:sp>
    </p:spTree>
    <p:extLst>
      <p:ext uri="{BB962C8B-B14F-4D97-AF65-F5344CB8AC3E}">
        <p14:creationId xmlns:p14="http://schemas.microsoft.com/office/powerpoint/2010/main" val="109219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85545-AE2B-C2B1-CDD0-2A6B320E42B0}"/>
              </a:ext>
            </a:extLst>
          </p:cNvPr>
          <p:cNvSpPr>
            <a:spLocks noGrp="1"/>
          </p:cNvSpPr>
          <p:nvPr>
            <p:ph type="title"/>
          </p:nvPr>
        </p:nvSpPr>
        <p:spPr/>
        <p:txBody>
          <a:bodyPr/>
          <a:lstStyle/>
          <a:p>
            <a:r>
              <a:rPr lang="fi-FI" dirty="0"/>
              <a:t>Thank you</a:t>
            </a:r>
            <a:endParaRPr lang="en-US" dirty="0"/>
          </a:p>
        </p:txBody>
      </p:sp>
      <p:sp>
        <p:nvSpPr>
          <p:cNvPr id="3" name="Content Placeholder 2">
            <a:extLst>
              <a:ext uri="{FF2B5EF4-FFF2-40B4-BE49-F238E27FC236}">
                <a16:creationId xmlns:a16="http://schemas.microsoft.com/office/drawing/2014/main" id="{EDCC5967-0905-81EB-8906-4C0FC6A5CF30}"/>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6532049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8B2C6-10EE-A53B-6947-0558D65D6098}"/>
              </a:ext>
            </a:extLst>
          </p:cNvPr>
          <p:cNvSpPr>
            <a:spLocks noGrp="1"/>
          </p:cNvSpPr>
          <p:nvPr>
            <p:ph type="title"/>
          </p:nvPr>
        </p:nvSpPr>
        <p:spPr/>
        <p:txBody>
          <a:bodyPr/>
          <a:lstStyle/>
          <a:p>
            <a:r>
              <a:rPr lang="fi-FI" dirty="0"/>
              <a:t>7. </a:t>
            </a:r>
            <a:r>
              <a:rPr lang="fi-FI" dirty="0" err="1"/>
              <a:t>Passive</a:t>
            </a:r>
            <a:r>
              <a:rPr lang="fi-FI" dirty="0"/>
              <a:t> vs. Active </a:t>
            </a:r>
            <a:r>
              <a:rPr lang="fi-FI" dirty="0" err="1"/>
              <a:t>Syntheses</a:t>
            </a:r>
            <a:endParaRPr lang="en-US" dirty="0"/>
          </a:p>
        </p:txBody>
      </p:sp>
      <p:sp>
        <p:nvSpPr>
          <p:cNvPr id="3" name="Content Placeholder 2">
            <a:extLst>
              <a:ext uri="{FF2B5EF4-FFF2-40B4-BE49-F238E27FC236}">
                <a16:creationId xmlns:a16="http://schemas.microsoft.com/office/drawing/2014/main" id="{6869C18D-F5D8-4333-0694-71CF4340FB94}"/>
              </a:ext>
            </a:extLst>
          </p:cNvPr>
          <p:cNvSpPr>
            <a:spLocks noGrp="1"/>
          </p:cNvSpPr>
          <p:nvPr>
            <p:ph idx="1"/>
          </p:nvPr>
        </p:nvSpPr>
        <p:spPr>
          <a:xfrm>
            <a:off x="640080" y="2633471"/>
            <a:ext cx="10890928" cy="3913977"/>
          </a:xfrm>
        </p:spPr>
        <p:txBody>
          <a:bodyPr>
            <a:normAutofit fontScale="62500" lnSpcReduction="20000"/>
          </a:bodyPr>
          <a:lstStyle/>
          <a:p>
            <a:r>
              <a:rPr lang="fi-FI" dirty="0"/>
              <a:t>In Husserl’s </a:t>
            </a:r>
            <a:r>
              <a:rPr lang="fi-FI" dirty="0" err="1"/>
              <a:t>so-called</a:t>
            </a:r>
            <a:r>
              <a:rPr lang="fi-FI" dirty="0"/>
              <a:t> </a:t>
            </a:r>
            <a:r>
              <a:rPr lang="fi-FI" dirty="0" err="1"/>
              <a:t>genetic</a:t>
            </a:r>
            <a:r>
              <a:rPr lang="fi-FI" dirty="0"/>
              <a:t> phenomenology Husserl </a:t>
            </a:r>
            <a:r>
              <a:rPr lang="fi-FI" dirty="0" err="1"/>
              <a:t>divides</a:t>
            </a:r>
            <a:r>
              <a:rPr lang="fi-FI" dirty="0"/>
              <a:t> the </a:t>
            </a:r>
            <a:r>
              <a:rPr lang="fi-FI" dirty="0" err="1"/>
              <a:t>constitutive</a:t>
            </a:r>
            <a:r>
              <a:rPr lang="fi-FI" dirty="0"/>
              <a:t> activities into </a:t>
            </a:r>
            <a:r>
              <a:rPr lang="fi-FI" dirty="0" err="1"/>
              <a:t>passive</a:t>
            </a:r>
            <a:r>
              <a:rPr lang="fi-FI" dirty="0"/>
              <a:t> and </a:t>
            </a:r>
            <a:r>
              <a:rPr lang="fi-FI" dirty="0" err="1"/>
              <a:t>active</a:t>
            </a:r>
            <a:r>
              <a:rPr lang="fi-FI" dirty="0"/>
              <a:t> ones. </a:t>
            </a:r>
          </a:p>
          <a:p>
            <a:r>
              <a:rPr lang="fi-FI" dirty="0"/>
              <a:t>Active </a:t>
            </a:r>
            <a:r>
              <a:rPr lang="fi-FI" dirty="0" err="1"/>
              <a:t>synthesis</a:t>
            </a:r>
            <a:r>
              <a:rPr lang="fi-FI" dirty="0"/>
              <a:t>: e.g., </a:t>
            </a:r>
            <a:r>
              <a:rPr lang="fi-FI" dirty="0" err="1"/>
              <a:t>the</a:t>
            </a:r>
            <a:r>
              <a:rPr lang="fi-FI" dirty="0"/>
              <a:t> </a:t>
            </a:r>
            <a:r>
              <a:rPr lang="fi-FI" dirty="0" err="1"/>
              <a:t>object</a:t>
            </a:r>
            <a:r>
              <a:rPr lang="fi-FI" dirty="0"/>
              <a:t> </a:t>
            </a:r>
            <a:r>
              <a:rPr lang="fi-FI" dirty="0" err="1"/>
              <a:t>about</a:t>
            </a:r>
            <a:r>
              <a:rPr lang="fi-FI" dirty="0"/>
              <a:t> </a:t>
            </a:r>
            <a:r>
              <a:rPr lang="fi-FI" dirty="0" err="1"/>
              <a:t>which</a:t>
            </a:r>
            <a:r>
              <a:rPr lang="fi-FI" dirty="0"/>
              <a:t> is </a:t>
            </a:r>
            <a:r>
              <a:rPr lang="fi-FI" dirty="0" err="1"/>
              <a:t>being</a:t>
            </a:r>
            <a:r>
              <a:rPr lang="fi-FI" dirty="0"/>
              <a:t> </a:t>
            </a:r>
            <a:r>
              <a:rPr lang="fi-FI" dirty="0" err="1"/>
              <a:t>judged</a:t>
            </a:r>
            <a:r>
              <a:rPr lang="fi-FI" dirty="0"/>
              <a:t> is </a:t>
            </a:r>
            <a:r>
              <a:rPr lang="fi-FI" dirty="0" err="1"/>
              <a:t>actively</a:t>
            </a:r>
            <a:r>
              <a:rPr lang="fi-FI" dirty="0"/>
              <a:t> </a:t>
            </a:r>
            <a:r>
              <a:rPr lang="fi-FI" dirty="0" err="1"/>
              <a:t>determined</a:t>
            </a:r>
            <a:r>
              <a:rPr lang="fi-FI" dirty="0"/>
              <a:t> ’s is P’.</a:t>
            </a:r>
          </a:p>
          <a:p>
            <a:r>
              <a:rPr lang="fi-FI" dirty="0"/>
              <a:t>Active </a:t>
            </a:r>
            <a:r>
              <a:rPr lang="fi-FI" dirty="0" err="1"/>
              <a:t>constitution</a:t>
            </a:r>
            <a:r>
              <a:rPr lang="fi-FI" dirty="0"/>
              <a:t> is what is </a:t>
            </a:r>
            <a:r>
              <a:rPr lang="fi-FI" dirty="0" err="1"/>
              <a:t>attentively</a:t>
            </a:r>
            <a:r>
              <a:rPr lang="fi-FI" dirty="0"/>
              <a:t> </a:t>
            </a:r>
            <a:r>
              <a:rPr lang="fi-FI" dirty="0" err="1"/>
              <a:t>done</a:t>
            </a:r>
            <a:r>
              <a:rPr lang="fi-FI" dirty="0"/>
              <a:t>, </a:t>
            </a:r>
            <a:r>
              <a:rPr lang="fi-FI" dirty="0" err="1"/>
              <a:t>hence</a:t>
            </a:r>
            <a:r>
              <a:rPr lang="fi-FI" dirty="0"/>
              <a:t> </a:t>
            </a:r>
            <a:r>
              <a:rPr lang="fi-FI" dirty="0" err="1"/>
              <a:t>most</a:t>
            </a:r>
            <a:r>
              <a:rPr lang="fi-FI" dirty="0"/>
              <a:t> </a:t>
            </a:r>
            <a:r>
              <a:rPr lang="fi-FI" dirty="0" err="1"/>
              <a:t>kinds</a:t>
            </a:r>
            <a:r>
              <a:rPr lang="fi-FI" dirty="0"/>
              <a:t> of </a:t>
            </a:r>
            <a:r>
              <a:rPr lang="fi-FI" dirty="0" err="1"/>
              <a:t>constructions</a:t>
            </a:r>
            <a:r>
              <a:rPr lang="fi-FI" dirty="0"/>
              <a:t>. </a:t>
            </a:r>
          </a:p>
          <a:p>
            <a:r>
              <a:rPr lang="fi-FI" dirty="0"/>
              <a:t>What is </a:t>
            </a:r>
            <a:r>
              <a:rPr lang="fi-FI" dirty="0" err="1"/>
              <a:t>actively</a:t>
            </a:r>
            <a:r>
              <a:rPr lang="fi-FI" dirty="0"/>
              <a:t> </a:t>
            </a:r>
            <a:r>
              <a:rPr lang="fi-FI" dirty="0" err="1"/>
              <a:t>constituted</a:t>
            </a:r>
            <a:r>
              <a:rPr lang="fi-FI" dirty="0"/>
              <a:t> will </a:t>
            </a:r>
            <a:r>
              <a:rPr lang="fi-FI" dirty="0" err="1"/>
              <a:t>sink</a:t>
            </a:r>
            <a:r>
              <a:rPr lang="fi-FI" dirty="0"/>
              <a:t> into </a:t>
            </a:r>
            <a:r>
              <a:rPr lang="fi-FI" dirty="0" err="1"/>
              <a:t>passivity</a:t>
            </a:r>
            <a:r>
              <a:rPr lang="fi-FI" dirty="0"/>
              <a:t>, </a:t>
            </a:r>
            <a:r>
              <a:rPr lang="fi-FI" dirty="0" err="1"/>
              <a:t>so</a:t>
            </a:r>
            <a:r>
              <a:rPr lang="fi-FI" dirty="0"/>
              <a:t> that it </a:t>
            </a:r>
            <a:r>
              <a:rPr lang="fi-FI" dirty="0" err="1"/>
              <a:t>becomes</a:t>
            </a:r>
            <a:r>
              <a:rPr lang="fi-FI" dirty="0"/>
              <a:t> a </a:t>
            </a:r>
            <a:r>
              <a:rPr lang="fi-FI" dirty="0" err="1"/>
              <a:t>part</a:t>
            </a:r>
            <a:r>
              <a:rPr lang="fi-FI" dirty="0"/>
              <a:t> of the </a:t>
            </a:r>
            <a:r>
              <a:rPr lang="fi-FI" dirty="0" err="1"/>
              <a:t>passive</a:t>
            </a:r>
            <a:r>
              <a:rPr lang="fi-FI" dirty="0"/>
              <a:t> ”</a:t>
            </a:r>
            <a:r>
              <a:rPr lang="fi-FI" dirty="0" err="1"/>
              <a:t>background</a:t>
            </a:r>
            <a:r>
              <a:rPr lang="fi-FI" dirty="0"/>
              <a:t>” of the </a:t>
            </a:r>
            <a:r>
              <a:rPr lang="fi-FI" dirty="0" err="1"/>
              <a:t>actions</a:t>
            </a:r>
            <a:r>
              <a:rPr lang="fi-FI" dirty="0"/>
              <a:t>. </a:t>
            </a:r>
          </a:p>
          <a:p>
            <a:r>
              <a:rPr lang="fi-FI" dirty="0"/>
              <a:t>The </a:t>
            </a:r>
            <a:r>
              <a:rPr lang="fi-FI" dirty="0" err="1"/>
              <a:t>latter</a:t>
            </a:r>
            <a:r>
              <a:rPr lang="fi-FI" dirty="0"/>
              <a:t> is important for </a:t>
            </a:r>
            <a:r>
              <a:rPr lang="fi-FI" dirty="0" err="1"/>
              <a:t>considering</a:t>
            </a:r>
            <a:r>
              <a:rPr lang="fi-FI" dirty="0"/>
              <a:t> e.g., </a:t>
            </a:r>
            <a:r>
              <a:rPr lang="fi-FI" dirty="0" err="1"/>
              <a:t>habits</a:t>
            </a:r>
            <a:r>
              <a:rPr lang="fi-FI" dirty="0"/>
              <a:t>, ”</a:t>
            </a:r>
            <a:r>
              <a:rPr lang="fi-FI" dirty="0" err="1"/>
              <a:t>expertize</a:t>
            </a:r>
            <a:r>
              <a:rPr lang="fi-FI" dirty="0"/>
              <a:t>” that </a:t>
            </a:r>
            <a:r>
              <a:rPr lang="fi-FI" dirty="0" err="1"/>
              <a:t>consists</a:t>
            </a:r>
            <a:r>
              <a:rPr lang="fi-FI" dirty="0"/>
              <a:t> of, say, </a:t>
            </a:r>
            <a:r>
              <a:rPr lang="fi-FI" dirty="0" err="1"/>
              <a:t>possession</a:t>
            </a:r>
            <a:r>
              <a:rPr lang="fi-FI" dirty="0"/>
              <a:t> of </a:t>
            </a:r>
            <a:r>
              <a:rPr lang="fi-FI" dirty="0" err="1"/>
              <a:t>methods</a:t>
            </a:r>
            <a:r>
              <a:rPr lang="fi-FI" dirty="0"/>
              <a:t>, sense of what could </a:t>
            </a:r>
            <a:r>
              <a:rPr lang="fi-FI" dirty="0" err="1"/>
              <a:t>work</a:t>
            </a:r>
            <a:r>
              <a:rPr lang="fi-FI" dirty="0"/>
              <a:t>. Includes also </a:t>
            </a:r>
            <a:r>
              <a:rPr lang="fi-FI" dirty="0" err="1"/>
              <a:t>inherited</a:t>
            </a:r>
            <a:r>
              <a:rPr lang="fi-FI" dirty="0"/>
              <a:t> </a:t>
            </a:r>
            <a:r>
              <a:rPr lang="fi-FI" dirty="0" err="1"/>
              <a:t>beliefs</a:t>
            </a:r>
            <a:r>
              <a:rPr lang="fi-FI" dirty="0"/>
              <a:t> of the aims of the </a:t>
            </a:r>
            <a:r>
              <a:rPr lang="fi-FI" dirty="0" err="1"/>
              <a:t>work</a:t>
            </a:r>
            <a:r>
              <a:rPr lang="fi-FI" dirty="0"/>
              <a:t>, etc. </a:t>
            </a:r>
          </a:p>
          <a:p>
            <a:r>
              <a:rPr lang="fi-FI" dirty="0"/>
              <a:t>Hence, the </a:t>
            </a:r>
            <a:r>
              <a:rPr lang="fi-FI" dirty="0" err="1"/>
              <a:t>differences</a:t>
            </a:r>
            <a:r>
              <a:rPr lang="fi-FI" dirty="0"/>
              <a:t> in </a:t>
            </a:r>
            <a:r>
              <a:rPr lang="fi-FI" dirty="0" err="1"/>
              <a:t>whose</a:t>
            </a:r>
            <a:r>
              <a:rPr lang="fi-FI" dirty="0"/>
              <a:t> </a:t>
            </a:r>
            <a:r>
              <a:rPr lang="fi-FI" dirty="0" err="1"/>
              <a:t>world</a:t>
            </a:r>
            <a:r>
              <a:rPr lang="fi-FI" dirty="0"/>
              <a:t> we are talking about. </a:t>
            </a:r>
          </a:p>
          <a:p>
            <a:r>
              <a:rPr lang="fi-FI" dirty="0" err="1"/>
              <a:t>Explicating</a:t>
            </a:r>
            <a:r>
              <a:rPr lang="fi-FI" dirty="0"/>
              <a:t> the </a:t>
            </a:r>
            <a:r>
              <a:rPr lang="fi-FI" dirty="0" err="1"/>
              <a:t>passive</a:t>
            </a:r>
            <a:r>
              <a:rPr lang="fi-FI" dirty="0"/>
              <a:t> </a:t>
            </a:r>
            <a:r>
              <a:rPr lang="fi-FI" dirty="0" err="1"/>
              <a:t>syntheses</a:t>
            </a:r>
            <a:r>
              <a:rPr lang="fi-FI" dirty="0"/>
              <a:t> &gt; </a:t>
            </a:r>
            <a:r>
              <a:rPr lang="fi-FI" dirty="0" err="1"/>
              <a:t>active</a:t>
            </a:r>
            <a:r>
              <a:rPr lang="fi-FI" dirty="0"/>
              <a:t> </a:t>
            </a:r>
            <a:r>
              <a:rPr lang="fi-FI" dirty="0" err="1"/>
              <a:t>formulation</a:t>
            </a:r>
            <a:r>
              <a:rPr lang="fi-FI" dirty="0"/>
              <a:t> of the </a:t>
            </a:r>
            <a:r>
              <a:rPr lang="fi-FI" dirty="0" err="1"/>
              <a:t>presuppositions</a:t>
            </a:r>
            <a:r>
              <a:rPr lang="fi-FI" dirty="0"/>
              <a:t> of the research, </a:t>
            </a:r>
            <a:r>
              <a:rPr lang="fi-FI" dirty="0" err="1"/>
              <a:t>clarification</a:t>
            </a:r>
            <a:r>
              <a:rPr lang="fi-FI" dirty="0"/>
              <a:t> of </a:t>
            </a:r>
            <a:r>
              <a:rPr lang="fi-FI" dirty="0" err="1"/>
              <a:t>concepts</a:t>
            </a:r>
            <a:r>
              <a:rPr lang="fi-FI" dirty="0"/>
              <a:t>,  etc. (”</a:t>
            </a:r>
            <a:r>
              <a:rPr lang="fi-FI" dirty="0" err="1"/>
              <a:t>awakening</a:t>
            </a:r>
            <a:r>
              <a:rPr lang="fi-FI" dirty="0"/>
              <a:t>”)</a:t>
            </a:r>
          </a:p>
          <a:p>
            <a:pPr marL="0" indent="0">
              <a:buNone/>
            </a:pPr>
            <a:r>
              <a:rPr lang="en-US" dirty="0"/>
              <a:t>Example: Developing uniform convergence: </a:t>
            </a:r>
          </a:p>
          <a:p>
            <a:pPr marL="0" indent="0">
              <a:buNone/>
            </a:pPr>
            <a:r>
              <a:rPr lang="en-US" dirty="0"/>
              <a:t>“When one begins from the certainty thus obtained that the proposition cannot be generally valid, then its proof must basically lie in some still hidden supposition. When this is subjected to a precise analysis, then it is not difficult to discover the hidden hypothesis. One can then reason backwards that this cannot occur with series that represent discontinuous functions” (Seidel, 1847, 36-37)</a:t>
            </a:r>
            <a:endParaRPr lang="fi-FI" dirty="0"/>
          </a:p>
          <a:p>
            <a:pPr marL="0" indent="0">
              <a:buNone/>
            </a:pPr>
            <a:r>
              <a:rPr lang="fi-FI" dirty="0"/>
              <a:t>The </a:t>
            </a:r>
            <a:r>
              <a:rPr lang="fi-FI" dirty="0" err="1"/>
              <a:t>question</a:t>
            </a:r>
            <a:r>
              <a:rPr lang="fi-FI" dirty="0"/>
              <a:t>: what </a:t>
            </a:r>
            <a:r>
              <a:rPr lang="fi-FI" dirty="0" err="1"/>
              <a:t>extent</a:t>
            </a:r>
            <a:r>
              <a:rPr lang="fi-FI" dirty="0"/>
              <a:t> this was what </a:t>
            </a:r>
            <a:r>
              <a:rPr lang="fi-FI" dirty="0" err="1"/>
              <a:t>Vopenka</a:t>
            </a:r>
            <a:r>
              <a:rPr lang="fi-FI" dirty="0"/>
              <a:t> was </a:t>
            </a:r>
            <a:r>
              <a:rPr lang="fi-FI" dirty="0" err="1"/>
              <a:t>doing</a:t>
            </a:r>
            <a:r>
              <a:rPr lang="fi-FI" dirty="0"/>
              <a:t>? </a:t>
            </a:r>
            <a:endParaRPr lang="en-US" dirty="0"/>
          </a:p>
        </p:txBody>
      </p:sp>
    </p:spTree>
    <p:extLst>
      <p:ext uri="{BB962C8B-B14F-4D97-AF65-F5344CB8AC3E}">
        <p14:creationId xmlns:p14="http://schemas.microsoft.com/office/powerpoint/2010/main" val="61484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862D5-E60F-784D-0569-CA8D0B052B94}"/>
              </a:ext>
            </a:extLst>
          </p:cNvPr>
          <p:cNvSpPr>
            <a:spLocks noGrp="1"/>
          </p:cNvSpPr>
          <p:nvPr>
            <p:ph type="title"/>
          </p:nvPr>
        </p:nvSpPr>
        <p:spPr/>
        <p:txBody>
          <a:bodyPr>
            <a:normAutofit/>
          </a:bodyPr>
          <a:lstStyle/>
          <a:p>
            <a:r>
              <a:rPr lang="fi-FI" dirty="0" err="1"/>
              <a:t>Outline</a:t>
            </a:r>
            <a:endParaRPr lang="fi-FI" dirty="0"/>
          </a:p>
        </p:txBody>
      </p:sp>
      <p:sp>
        <p:nvSpPr>
          <p:cNvPr id="3" name="Content Placeholder 2">
            <a:extLst>
              <a:ext uri="{FF2B5EF4-FFF2-40B4-BE49-F238E27FC236}">
                <a16:creationId xmlns:a16="http://schemas.microsoft.com/office/drawing/2014/main" id="{07A933C4-3F51-31B9-55C6-C80A621CB888}"/>
              </a:ext>
            </a:extLst>
          </p:cNvPr>
          <p:cNvSpPr>
            <a:spLocks noGrp="1"/>
          </p:cNvSpPr>
          <p:nvPr>
            <p:ph idx="1"/>
          </p:nvPr>
        </p:nvSpPr>
        <p:spPr>
          <a:xfrm>
            <a:off x="640080" y="2337758"/>
            <a:ext cx="10890928" cy="3861874"/>
          </a:xfrm>
        </p:spPr>
        <p:txBody>
          <a:bodyPr>
            <a:normAutofit fontScale="55000" lnSpcReduction="20000"/>
          </a:bodyPr>
          <a:lstStyle/>
          <a:p>
            <a:pPr marL="457200" indent="-457200">
              <a:buAutoNum type="arabicPeriod"/>
            </a:pPr>
            <a:r>
              <a:rPr lang="fi-FI" dirty="0"/>
              <a:t>On </a:t>
            </a:r>
            <a:r>
              <a:rPr lang="fi-FI" dirty="0" err="1"/>
              <a:t>phenomenology</a:t>
            </a:r>
            <a:endParaRPr lang="fi-FI" dirty="0"/>
          </a:p>
          <a:p>
            <a:pPr marL="457200" indent="-457200">
              <a:buAutoNum type="arabicPeriod"/>
            </a:pPr>
            <a:r>
              <a:rPr lang="fi-FI" dirty="0"/>
              <a:t>The ”</a:t>
            </a:r>
            <a:r>
              <a:rPr lang="fi-FI" dirty="0" err="1"/>
              <a:t>worlds</a:t>
            </a:r>
            <a:r>
              <a:rPr lang="fi-FI" dirty="0"/>
              <a:t>”</a:t>
            </a:r>
          </a:p>
          <a:p>
            <a:pPr marL="457200" indent="-457200">
              <a:buAutoNum type="arabicPeriod"/>
            </a:pPr>
            <a:r>
              <a:rPr lang="fi-FI" dirty="0"/>
              <a:t>The </a:t>
            </a:r>
            <a:r>
              <a:rPr lang="fi-FI" dirty="0" err="1"/>
              <a:t>transcendental</a:t>
            </a:r>
            <a:r>
              <a:rPr lang="fi-FI" dirty="0"/>
              <a:t> </a:t>
            </a:r>
            <a:r>
              <a:rPr lang="fi-FI" dirty="0" err="1"/>
              <a:t>attitude</a:t>
            </a:r>
            <a:endParaRPr lang="fi-FI" dirty="0"/>
          </a:p>
          <a:p>
            <a:pPr marL="457200" indent="-457200">
              <a:buAutoNum type="arabicPeriod"/>
            </a:pPr>
            <a:r>
              <a:rPr lang="en-US" dirty="0" err="1"/>
              <a:t>Vopěnka</a:t>
            </a:r>
            <a:r>
              <a:rPr lang="en-US" dirty="0"/>
              <a:t> on </a:t>
            </a:r>
            <a:r>
              <a:rPr lang="en-US" dirty="0" err="1"/>
              <a:t>epoché</a:t>
            </a:r>
            <a:endParaRPr lang="fi-FI" dirty="0"/>
          </a:p>
          <a:p>
            <a:pPr marL="457200" indent="-457200">
              <a:buAutoNum type="arabicPeriod"/>
            </a:pPr>
            <a:r>
              <a:rPr lang="fi-FI" dirty="0"/>
              <a:t>Intention-</a:t>
            </a:r>
            <a:r>
              <a:rPr lang="fi-FI" dirty="0" err="1"/>
              <a:t>fulfilment</a:t>
            </a:r>
            <a:r>
              <a:rPr lang="fi-FI" dirty="0"/>
              <a:t> </a:t>
            </a:r>
            <a:r>
              <a:rPr lang="fi-FI" dirty="0" err="1"/>
              <a:t>structure</a:t>
            </a:r>
            <a:r>
              <a:rPr lang="fi-FI" dirty="0"/>
              <a:t> and </a:t>
            </a:r>
            <a:r>
              <a:rPr lang="fi-FI" dirty="0" err="1"/>
              <a:t>the</a:t>
            </a:r>
            <a:r>
              <a:rPr lang="fi-FI" dirty="0"/>
              <a:t> </a:t>
            </a:r>
            <a:r>
              <a:rPr lang="fi-FI" dirty="0" err="1"/>
              <a:t>three</a:t>
            </a:r>
            <a:r>
              <a:rPr lang="fi-FI" dirty="0"/>
              <a:t> </a:t>
            </a:r>
            <a:r>
              <a:rPr lang="fi-FI" dirty="0" err="1"/>
              <a:t>kinds</a:t>
            </a:r>
            <a:r>
              <a:rPr lang="fi-FI" dirty="0"/>
              <a:t> of </a:t>
            </a:r>
            <a:r>
              <a:rPr lang="fi-FI" dirty="0" err="1"/>
              <a:t>Evidenz</a:t>
            </a:r>
            <a:endParaRPr lang="fi-FI" dirty="0"/>
          </a:p>
          <a:p>
            <a:pPr marL="457200" indent="-457200">
              <a:buAutoNum type="arabicPeriod"/>
            </a:pPr>
            <a:r>
              <a:rPr lang="fi-FI" dirty="0" err="1"/>
              <a:t>Husserl</a:t>
            </a:r>
            <a:r>
              <a:rPr lang="fi-FI" dirty="0"/>
              <a:t> on </a:t>
            </a:r>
            <a:r>
              <a:rPr lang="fi-FI" dirty="0" err="1"/>
              <a:t>clear</a:t>
            </a:r>
            <a:r>
              <a:rPr lang="fi-FI" dirty="0"/>
              <a:t>, </a:t>
            </a:r>
            <a:r>
              <a:rPr lang="fi-FI" i="1" dirty="0" err="1"/>
              <a:t>klar</a:t>
            </a:r>
            <a:r>
              <a:rPr lang="fi-FI" i="1" dirty="0"/>
              <a:t> </a:t>
            </a:r>
            <a:r>
              <a:rPr lang="fi-FI" i="1" dirty="0" err="1"/>
              <a:t>Evidenz</a:t>
            </a:r>
            <a:endParaRPr lang="fi-FI" i="1" dirty="0"/>
          </a:p>
          <a:p>
            <a:pPr marL="457200" indent="-457200">
              <a:buAutoNum type="arabicPeriod"/>
            </a:pPr>
            <a:r>
              <a:rPr lang="fi-FI" dirty="0" err="1"/>
              <a:t>Husserl</a:t>
            </a:r>
            <a:r>
              <a:rPr lang="fi-FI" dirty="0"/>
              <a:t> on </a:t>
            </a:r>
            <a:r>
              <a:rPr lang="fi-FI" dirty="0" err="1"/>
              <a:t>distinct</a:t>
            </a:r>
            <a:r>
              <a:rPr lang="fi-FI" dirty="0"/>
              <a:t>, </a:t>
            </a:r>
            <a:r>
              <a:rPr lang="fi-FI" i="1" dirty="0" err="1"/>
              <a:t>deutlich</a:t>
            </a:r>
            <a:r>
              <a:rPr lang="fi-FI" i="1" dirty="0"/>
              <a:t> </a:t>
            </a:r>
            <a:r>
              <a:rPr lang="fi-FI" i="1" dirty="0" err="1"/>
              <a:t>Evidenz</a:t>
            </a:r>
            <a:endParaRPr lang="fi-FI" i="1" dirty="0"/>
          </a:p>
          <a:p>
            <a:pPr marL="457200" indent="-457200">
              <a:buAutoNum type="arabicPeriod"/>
            </a:pPr>
            <a:r>
              <a:rPr lang="en-US" dirty="0" err="1"/>
              <a:t>Vopěnka</a:t>
            </a:r>
            <a:r>
              <a:rPr lang="en-US" dirty="0"/>
              <a:t> on the kinds of mathematics</a:t>
            </a:r>
            <a:endParaRPr lang="fi-FI" i="1" dirty="0"/>
          </a:p>
          <a:p>
            <a:pPr marL="457200" indent="-457200">
              <a:buAutoNum type="arabicPeriod"/>
            </a:pPr>
            <a:r>
              <a:rPr lang="en-US" dirty="0" err="1"/>
              <a:t>Vopěnka</a:t>
            </a:r>
            <a:r>
              <a:rPr lang="en-US" dirty="0"/>
              <a:t> on </a:t>
            </a:r>
            <a:r>
              <a:rPr lang="en-US" i="1" dirty="0" err="1"/>
              <a:t>Evidenz</a:t>
            </a:r>
            <a:endParaRPr lang="fi-FI" i="1" dirty="0"/>
          </a:p>
          <a:p>
            <a:pPr marL="457200" indent="-457200">
              <a:buAutoNum type="arabicPeriod"/>
            </a:pPr>
            <a:r>
              <a:rPr lang="en-US" dirty="0" err="1"/>
              <a:t>Vopěnka</a:t>
            </a:r>
            <a:r>
              <a:rPr lang="en-US" dirty="0"/>
              <a:t> on </a:t>
            </a:r>
            <a:r>
              <a:rPr lang="fi-FI" dirty="0" err="1"/>
              <a:t>Indistinctness</a:t>
            </a:r>
            <a:endParaRPr lang="en-US" dirty="0"/>
          </a:p>
          <a:p>
            <a:pPr marL="457200" indent="-457200">
              <a:buAutoNum type="arabicPeriod"/>
            </a:pPr>
            <a:r>
              <a:rPr lang="en-US" dirty="0"/>
              <a:t>Husserl on distinctness, </a:t>
            </a:r>
            <a:r>
              <a:rPr lang="en-US" dirty="0" err="1"/>
              <a:t>Vopěnka</a:t>
            </a:r>
            <a:r>
              <a:rPr lang="en-US" dirty="0"/>
              <a:t> on indistinctness</a:t>
            </a:r>
          </a:p>
          <a:p>
            <a:pPr marL="457200" indent="-457200">
              <a:buAutoNum type="arabicPeriod"/>
            </a:pPr>
            <a:r>
              <a:rPr lang="en-US" dirty="0" err="1"/>
              <a:t>Vopěnka</a:t>
            </a:r>
            <a:r>
              <a:rPr lang="en-US" dirty="0"/>
              <a:t> on indistinct properties, Husserl’s morphological essences</a:t>
            </a:r>
          </a:p>
          <a:p>
            <a:pPr marL="0" indent="0">
              <a:buNone/>
            </a:pPr>
            <a:r>
              <a:rPr lang="en-US" dirty="0"/>
              <a:t>12.         Conclusion: </a:t>
            </a:r>
            <a:r>
              <a:rPr lang="en-US" dirty="0" err="1"/>
              <a:t>Vopěnka</a:t>
            </a:r>
            <a:r>
              <a:rPr lang="en-US" dirty="0"/>
              <a:t> is primarily concerned only on clarity, indistinctness is a property of the world, not a kind of </a:t>
            </a:r>
            <a:r>
              <a:rPr lang="en-US" dirty="0" err="1"/>
              <a:t>Evidenz</a:t>
            </a:r>
            <a:r>
              <a:rPr lang="en-US" dirty="0"/>
              <a:t>. </a:t>
            </a:r>
            <a:endParaRPr lang="fi-FI" dirty="0"/>
          </a:p>
          <a:p>
            <a:pPr marL="457200" indent="-457200">
              <a:buAutoNum type="arabicPeriod"/>
            </a:pPr>
            <a:endParaRPr lang="fi-FI" dirty="0"/>
          </a:p>
        </p:txBody>
      </p:sp>
    </p:spTree>
    <p:extLst>
      <p:ext uri="{BB962C8B-B14F-4D97-AF65-F5344CB8AC3E}">
        <p14:creationId xmlns:p14="http://schemas.microsoft.com/office/powerpoint/2010/main" val="2710426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animEffect transition="in" filter="fade">
                                      <p:cBhvr>
                                        <p:cTn id="39" dur="1000"/>
                                        <p:tgtEl>
                                          <p:spTgt spid="3">
                                            <p:txEl>
                                              <p:pRg st="10" end="10"/>
                                            </p:txEl>
                                          </p:spTgt>
                                        </p:tgtEl>
                                      </p:cBhvr>
                                    </p:animEffect>
                                    <p:anim calcmode="lin" valueType="num">
                                      <p:cBhvr>
                                        <p:cTn id="4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11" end="11"/>
                                            </p:txEl>
                                          </p:spTgt>
                                        </p:tgtEl>
                                        <p:attrNameLst>
                                          <p:attrName>style.visibility</p:attrName>
                                        </p:attrNameLst>
                                      </p:cBhvr>
                                      <p:to>
                                        <p:strVal val="visible"/>
                                      </p:to>
                                    </p:set>
                                    <p:animEffect transition="in" filter="fade">
                                      <p:cBhvr>
                                        <p:cTn id="46" dur="1000"/>
                                        <p:tgtEl>
                                          <p:spTgt spid="3">
                                            <p:txEl>
                                              <p:pRg st="11" end="11"/>
                                            </p:txEl>
                                          </p:spTgt>
                                        </p:tgtEl>
                                      </p:cBhvr>
                                    </p:animEffect>
                                    <p:anim calcmode="lin" valueType="num">
                                      <p:cBhvr>
                                        <p:cTn id="47"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3">
                                            <p:txEl>
                                              <p:pRg st="12" end="12"/>
                                            </p:txEl>
                                          </p:spTgt>
                                        </p:tgtEl>
                                        <p:attrNameLst>
                                          <p:attrName>style.visibility</p:attrName>
                                        </p:attrNameLst>
                                      </p:cBhvr>
                                      <p:to>
                                        <p:strVal val="visible"/>
                                      </p:to>
                                    </p:set>
                                    <p:animEffect transition="in" filter="fade">
                                      <p:cBhvr>
                                        <p:cTn id="53" dur="1000"/>
                                        <p:tgtEl>
                                          <p:spTgt spid="3">
                                            <p:txEl>
                                              <p:pRg st="12" end="12"/>
                                            </p:txEl>
                                          </p:spTgt>
                                        </p:tgtEl>
                                      </p:cBhvr>
                                    </p:animEffect>
                                    <p:anim calcmode="lin" valueType="num">
                                      <p:cBhvr>
                                        <p:cTn id="54"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55"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2BED5-B255-DD65-9A03-8788F25AF120}"/>
              </a:ext>
            </a:extLst>
          </p:cNvPr>
          <p:cNvSpPr>
            <a:spLocks noGrp="1"/>
          </p:cNvSpPr>
          <p:nvPr>
            <p:ph type="title"/>
          </p:nvPr>
        </p:nvSpPr>
        <p:spPr/>
        <p:txBody>
          <a:bodyPr/>
          <a:lstStyle/>
          <a:p>
            <a:r>
              <a:rPr lang="fi-FI" dirty="0"/>
              <a:t>8. </a:t>
            </a:r>
            <a:r>
              <a:rPr lang="fi-FI" dirty="0" err="1"/>
              <a:t>Horizon</a:t>
            </a:r>
            <a:endParaRPr lang="en-US" dirty="0"/>
          </a:p>
        </p:txBody>
      </p:sp>
      <p:sp>
        <p:nvSpPr>
          <p:cNvPr id="3" name="Content Placeholder 2">
            <a:extLst>
              <a:ext uri="{FF2B5EF4-FFF2-40B4-BE49-F238E27FC236}">
                <a16:creationId xmlns:a16="http://schemas.microsoft.com/office/drawing/2014/main" id="{75666089-81BA-9823-6AEA-128C535AD779}"/>
              </a:ext>
            </a:extLst>
          </p:cNvPr>
          <p:cNvSpPr>
            <a:spLocks noGrp="1"/>
          </p:cNvSpPr>
          <p:nvPr>
            <p:ph idx="1"/>
          </p:nvPr>
        </p:nvSpPr>
        <p:spPr/>
        <p:txBody>
          <a:bodyPr>
            <a:normAutofit fontScale="77500" lnSpcReduction="20000"/>
          </a:bodyPr>
          <a:lstStyle/>
          <a:p>
            <a:r>
              <a:rPr lang="fi-FI" dirty="0"/>
              <a:t>The </a:t>
            </a:r>
            <a:r>
              <a:rPr lang="fi-FI" dirty="0" err="1"/>
              <a:t>passive</a:t>
            </a:r>
            <a:r>
              <a:rPr lang="fi-FI" dirty="0"/>
              <a:t> ”halo”, the </a:t>
            </a:r>
            <a:r>
              <a:rPr lang="fi-FI" dirty="0" err="1"/>
              <a:t>background</a:t>
            </a:r>
            <a:r>
              <a:rPr lang="fi-FI" dirty="0"/>
              <a:t> of the experiences that is not </a:t>
            </a:r>
            <a:r>
              <a:rPr lang="fi-FI" dirty="0" err="1"/>
              <a:t>currently</a:t>
            </a:r>
            <a:r>
              <a:rPr lang="fi-FI" dirty="0"/>
              <a:t> </a:t>
            </a:r>
            <a:r>
              <a:rPr lang="fi-FI" dirty="0" err="1"/>
              <a:t>actualized</a:t>
            </a:r>
            <a:r>
              <a:rPr lang="fi-FI" dirty="0"/>
              <a:t>. (Ideas I, §35)</a:t>
            </a:r>
          </a:p>
          <a:p>
            <a:r>
              <a:rPr lang="fi-FI" dirty="0" err="1"/>
              <a:t>Characterizes</a:t>
            </a:r>
            <a:r>
              <a:rPr lang="fi-FI" dirty="0"/>
              <a:t> </a:t>
            </a:r>
            <a:r>
              <a:rPr lang="fi-FI" dirty="0" err="1"/>
              <a:t>all</a:t>
            </a:r>
            <a:r>
              <a:rPr lang="fi-FI" dirty="0"/>
              <a:t> </a:t>
            </a:r>
            <a:r>
              <a:rPr lang="fi-FI" dirty="0" err="1"/>
              <a:t>intentional</a:t>
            </a:r>
            <a:r>
              <a:rPr lang="fi-FI" dirty="0"/>
              <a:t> experiences. Objects are not </a:t>
            </a:r>
            <a:r>
              <a:rPr lang="fi-FI" dirty="0" err="1"/>
              <a:t>experienced</a:t>
            </a:r>
            <a:r>
              <a:rPr lang="fi-FI" dirty="0"/>
              <a:t> in </a:t>
            </a:r>
            <a:r>
              <a:rPr lang="fi-FI" dirty="0" err="1"/>
              <a:t>isolation</a:t>
            </a:r>
            <a:r>
              <a:rPr lang="fi-FI" dirty="0"/>
              <a:t> but always in a context </a:t>
            </a:r>
            <a:r>
              <a:rPr lang="fi-FI" dirty="0" err="1"/>
              <a:t>or</a:t>
            </a:r>
            <a:r>
              <a:rPr lang="fi-FI" dirty="0"/>
              <a:t> </a:t>
            </a:r>
            <a:r>
              <a:rPr lang="fi-FI" dirty="0" err="1"/>
              <a:t>background</a:t>
            </a:r>
            <a:r>
              <a:rPr lang="fi-FI" dirty="0"/>
              <a:t>. </a:t>
            </a:r>
          </a:p>
          <a:p>
            <a:r>
              <a:rPr lang="en-US" dirty="0" err="1"/>
              <a:t>Geniusas</a:t>
            </a:r>
            <a:r>
              <a:rPr lang="en-US" dirty="0"/>
              <a:t> 2025: “The concept of the horizon refers to the plethora of ways in which consciousness is aware of what transcends direct intuitive givenness” (3). </a:t>
            </a:r>
            <a:endParaRPr lang="fi-FI" dirty="0"/>
          </a:p>
          <a:p>
            <a:r>
              <a:rPr lang="fi-FI" dirty="0"/>
              <a:t> Inner </a:t>
            </a:r>
            <a:r>
              <a:rPr lang="fi-FI" dirty="0" err="1"/>
              <a:t>horizon</a:t>
            </a:r>
            <a:r>
              <a:rPr lang="fi-FI" dirty="0"/>
              <a:t>: e.g., </a:t>
            </a:r>
            <a:r>
              <a:rPr lang="fi-FI" dirty="0" err="1"/>
              <a:t>unseen</a:t>
            </a:r>
            <a:r>
              <a:rPr lang="fi-FI" dirty="0"/>
              <a:t> side of the </a:t>
            </a:r>
            <a:r>
              <a:rPr lang="fi-FI" dirty="0" err="1"/>
              <a:t>object</a:t>
            </a:r>
            <a:r>
              <a:rPr lang="fi-FI" dirty="0"/>
              <a:t>. Given in </a:t>
            </a:r>
            <a:r>
              <a:rPr lang="fi-FI" dirty="0" err="1"/>
              <a:t>determinable</a:t>
            </a:r>
            <a:r>
              <a:rPr lang="fi-FI" dirty="0"/>
              <a:t> </a:t>
            </a:r>
            <a:r>
              <a:rPr lang="fi-FI" dirty="0" err="1"/>
              <a:t>indeterminacy</a:t>
            </a:r>
            <a:r>
              <a:rPr lang="fi-FI" dirty="0"/>
              <a:t>.  </a:t>
            </a:r>
          </a:p>
          <a:p>
            <a:r>
              <a:rPr lang="fi-FI" dirty="0"/>
              <a:t>Outer </a:t>
            </a:r>
            <a:r>
              <a:rPr lang="fi-FI" dirty="0" err="1"/>
              <a:t>horizon</a:t>
            </a:r>
            <a:r>
              <a:rPr lang="fi-FI" dirty="0"/>
              <a:t> about what is </a:t>
            </a:r>
            <a:r>
              <a:rPr lang="fi-FI" dirty="0" err="1"/>
              <a:t>co</a:t>
            </a:r>
            <a:r>
              <a:rPr lang="fi-FI" dirty="0"/>
              <a:t>-given with the </a:t>
            </a:r>
            <a:r>
              <a:rPr lang="fi-FI" dirty="0" err="1"/>
              <a:t>object</a:t>
            </a:r>
            <a:r>
              <a:rPr lang="fi-FI" dirty="0"/>
              <a:t>, the </a:t>
            </a:r>
            <a:r>
              <a:rPr lang="fi-FI" dirty="0" err="1"/>
              <a:t>background</a:t>
            </a:r>
            <a:r>
              <a:rPr lang="fi-FI" dirty="0"/>
              <a:t>. </a:t>
            </a:r>
          </a:p>
          <a:p>
            <a:r>
              <a:rPr lang="fi-FI" dirty="0" err="1"/>
              <a:t>Horizon</a:t>
            </a:r>
            <a:r>
              <a:rPr lang="fi-FI" dirty="0"/>
              <a:t> is </a:t>
            </a:r>
            <a:r>
              <a:rPr lang="fi-FI" dirty="0" err="1"/>
              <a:t>practical</a:t>
            </a:r>
            <a:r>
              <a:rPr lang="fi-FI" dirty="0"/>
              <a:t> </a:t>
            </a:r>
            <a:r>
              <a:rPr lang="fi-FI" dirty="0" err="1"/>
              <a:t>horizon</a:t>
            </a:r>
            <a:r>
              <a:rPr lang="fi-FI" dirty="0"/>
              <a:t>; </a:t>
            </a:r>
            <a:r>
              <a:rPr lang="fi-FI" dirty="0" err="1"/>
              <a:t>connected</a:t>
            </a:r>
            <a:r>
              <a:rPr lang="fi-FI" dirty="0"/>
              <a:t> to ”I </a:t>
            </a:r>
            <a:r>
              <a:rPr lang="fi-FI" dirty="0" err="1"/>
              <a:t>can</a:t>
            </a:r>
            <a:r>
              <a:rPr lang="fi-FI" dirty="0"/>
              <a:t>” of the </a:t>
            </a:r>
            <a:r>
              <a:rPr lang="fi-FI" dirty="0" err="1"/>
              <a:t>lived</a:t>
            </a:r>
            <a:r>
              <a:rPr lang="fi-FI" dirty="0"/>
              <a:t> </a:t>
            </a:r>
            <a:r>
              <a:rPr lang="fi-FI" dirty="0" err="1"/>
              <a:t>body</a:t>
            </a:r>
            <a:r>
              <a:rPr lang="fi-FI" dirty="0"/>
              <a:t>. </a:t>
            </a:r>
          </a:p>
          <a:p>
            <a:r>
              <a:rPr lang="fi-FI" dirty="0"/>
              <a:t>In </a:t>
            </a:r>
            <a:r>
              <a:rPr lang="fi-FI" dirty="0" err="1"/>
              <a:t>genetic</a:t>
            </a:r>
            <a:r>
              <a:rPr lang="fi-FI" dirty="0"/>
              <a:t> phenomenology </a:t>
            </a:r>
            <a:r>
              <a:rPr lang="fi-FI" dirty="0" err="1"/>
              <a:t>laws</a:t>
            </a:r>
            <a:r>
              <a:rPr lang="fi-FI" dirty="0"/>
              <a:t> of genesis with which the </a:t>
            </a:r>
            <a:r>
              <a:rPr lang="fi-FI" dirty="0" err="1"/>
              <a:t>consciousness</a:t>
            </a:r>
            <a:r>
              <a:rPr lang="fi-FI" dirty="0"/>
              <a:t> </a:t>
            </a:r>
            <a:r>
              <a:rPr lang="fi-FI" dirty="0" err="1"/>
              <a:t>synthesizes</a:t>
            </a:r>
            <a:r>
              <a:rPr lang="fi-FI" dirty="0"/>
              <a:t> the </a:t>
            </a:r>
            <a:r>
              <a:rPr lang="fi-FI" dirty="0" err="1"/>
              <a:t>intuitively</a:t>
            </a:r>
            <a:r>
              <a:rPr lang="fi-FI" dirty="0"/>
              <a:t> given with what is non-</a:t>
            </a:r>
            <a:r>
              <a:rPr lang="fi-FI" dirty="0" err="1"/>
              <a:t>intuitively</a:t>
            </a:r>
            <a:r>
              <a:rPr lang="fi-FI" dirty="0"/>
              <a:t> given. </a:t>
            </a:r>
          </a:p>
          <a:p>
            <a:r>
              <a:rPr lang="fi-FI" dirty="0" err="1"/>
              <a:t>Horizon</a:t>
            </a:r>
            <a:r>
              <a:rPr lang="fi-FI" dirty="0"/>
              <a:t> of </a:t>
            </a:r>
            <a:r>
              <a:rPr lang="fi-FI" dirty="0" err="1"/>
              <a:t>horizons</a:t>
            </a:r>
            <a:r>
              <a:rPr lang="fi-FI" dirty="0"/>
              <a:t> = the </a:t>
            </a:r>
            <a:r>
              <a:rPr lang="fi-FI" dirty="0" err="1"/>
              <a:t>world</a:t>
            </a:r>
            <a:r>
              <a:rPr lang="fi-FI" dirty="0"/>
              <a:t>. </a:t>
            </a:r>
          </a:p>
          <a:p>
            <a:endParaRPr lang="fi-FI" dirty="0"/>
          </a:p>
          <a:p>
            <a:endParaRPr lang="en-US" dirty="0"/>
          </a:p>
        </p:txBody>
      </p:sp>
    </p:spTree>
    <p:extLst>
      <p:ext uri="{BB962C8B-B14F-4D97-AF65-F5344CB8AC3E}">
        <p14:creationId xmlns:p14="http://schemas.microsoft.com/office/powerpoint/2010/main" val="22488863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2B55C-7E17-5A79-959D-FE719C5B0D0F}"/>
              </a:ext>
            </a:extLst>
          </p:cNvPr>
          <p:cNvSpPr>
            <a:spLocks noGrp="1"/>
          </p:cNvSpPr>
          <p:nvPr>
            <p:ph type="title"/>
          </p:nvPr>
        </p:nvSpPr>
        <p:spPr/>
        <p:txBody>
          <a:bodyPr/>
          <a:lstStyle/>
          <a:p>
            <a:r>
              <a:rPr lang="en-US" dirty="0"/>
              <a:t>12. </a:t>
            </a:r>
            <a:r>
              <a:rPr lang="en-US" dirty="0" err="1"/>
              <a:t>Vopěnka</a:t>
            </a:r>
            <a:r>
              <a:rPr lang="en-US" dirty="0"/>
              <a:t> on Horizon</a:t>
            </a:r>
            <a:endParaRPr lang="fi-FI" dirty="0"/>
          </a:p>
        </p:txBody>
      </p:sp>
      <p:sp>
        <p:nvSpPr>
          <p:cNvPr id="3" name="Content Placeholder 2">
            <a:extLst>
              <a:ext uri="{FF2B5EF4-FFF2-40B4-BE49-F238E27FC236}">
                <a16:creationId xmlns:a16="http://schemas.microsoft.com/office/drawing/2014/main" id="{0855DB42-2913-94A7-F2A9-2531751E6D2E}"/>
              </a:ext>
            </a:extLst>
          </p:cNvPr>
          <p:cNvSpPr>
            <a:spLocks noGrp="1"/>
          </p:cNvSpPr>
          <p:nvPr>
            <p:ph idx="1"/>
          </p:nvPr>
        </p:nvSpPr>
        <p:spPr/>
        <p:txBody>
          <a:bodyPr>
            <a:normAutofit fontScale="77500" lnSpcReduction="20000"/>
          </a:bodyPr>
          <a:lstStyle/>
          <a:p>
            <a:pPr marL="0" indent="0">
              <a:buNone/>
            </a:pPr>
            <a:r>
              <a:rPr lang="fi-FI" dirty="0"/>
              <a:t>A </a:t>
            </a:r>
            <a:r>
              <a:rPr lang="fi-FI" dirty="0" err="1"/>
              <a:t>sharp</a:t>
            </a:r>
            <a:r>
              <a:rPr lang="fi-FI" dirty="0"/>
              <a:t> </a:t>
            </a:r>
            <a:r>
              <a:rPr lang="fi-FI" dirty="0" err="1"/>
              <a:t>boundary</a:t>
            </a:r>
            <a:r>
              <a:rPr lang="fi-FI" dirty="0"/>
              <a:t> </a:t>
            </a:r>
            <a:r>
              <a:rPr lang="fi-FI" dirty="0" err="1"/>
              <a:t>between</a:t>
            </a:r>
            <a:r>
              <a:rPr lang="fi-FI" dirty="0"/>
              <a:t> </a:t>
            </a:r>
            <a:r>
              <a:rPr lang="fi-FI" dirty="0" err="1"/>
              <a:t>illuminated</a:t>
            </a:r>
            <a:r>
              <a:rPr lang="fi-FI" dirty="0"/>
              <a:t> and </a:t>
            </a:r>
            <a:r>
              <a:rPr lang="fi-FI" dirty="0" err="1"/>
              <a:t>unilluminated</a:t>
            </a:r>
            <a:r>
              <a:rPr lang="fi-FI" dirty="0"/>
              <a:t> </a:t>
            </a:r>
            <a:r>
              <a:rPr lang="fi-FI" dirty="0" err="1"/>
              <a:t>part</a:t>
            </a:r>
            <a:r>
              <a:rPr lang="fi-FI" dirty="0"/>
              <a:t>. </a:t>
            </a:r>
          </a:p>
          <a:p>
            <a:pPr marL="0" indent="0">
              <a:buNone/>
            </a:pPr>
            <a:r>
              <a:rPr lang="fi-FI" dirty="0"/>
              <a:t>”</a:t>
            </a:r>
            <a:r>
              <a:rPr lang="fi-FI" dirty="0" err="1"/>
              <a:t>by</a:t>
            </a:r>
            <a:r>
              <a:rPr lang="fi-FI" dirty="0"/>
              <a:t> a </a:t>
            </a:r>
            <a:r>
              <a:rPr lang="fi-FI" dirty="0" err="1"/>
              <a:t>horizon</a:t>
            </a:r>
            <a:r>
              <a:rPr lang="fi-FI" dirty="0"/>
              <a:t> </a:t>
            </a:r>
            <a:r>
              <a:rPr lang="fi-FI" dirty="0" err="1"/>
              <a:t>we</a:t>
            </a:r>
            <a:r>
              <a:rPr lang="fi-FI" dirty="0"/>
              <a:t> </a:t>
            </a:r>
            <a:r>
              <a:rPr lang="fi-FI" dirty="0" err="1"/>
              <a:t>understand</a:t>
            </a:r>
            <a:r>
              <a:rPr lang="fi-FI" dirty="0"/>
              <a:t> </a:t>
            </a:r>
            <a:r>
              <a:rPr lang="fi-FI" dirty="0" err="1"/>
              <a:t>only</a:t>
            </a:r>
            <a:r>
              <a:rPr lang="fi-FI" dirty="0"/>
              <a:t> </a:t>
            </a:r>
            <a:r>
              <a:rPr lang="fi-FI" dirty="0" err="1"/>
              <a:t>the</a:t>
            </a:r>
            <a:r>
              <a:rPr lang="fi-FI" dirty="0"/>
              <a:t> </a:t>
            </a:r>
            <a:r>
              <a:rPr lang="fi-FI" dirty="0" err="1"/>
              <a:t>border</a:t>
            </a:r>
            <a:r>
              <a:rPr lang="fi-FI" dirty="0"/>
              <a:t> </a:t>
            </a:r>
            <a:r>
              <a:rPr lang="fi-FI" dirty="0" err="1"/>
              <a:t>itself</a:t>
            </a:r>
            <a:r>
              <a:rPr lang="fi-FI" dirty="0"/>
              <a:t>,” (136)</a:t>
            </a:r>
          </a:p>
          <a:p>
            <a:pPr marL="0" indent="0">
              <a:buNone/>
            </a:pPr>
            <a:r>
              <a:rPr lang="fi-FI" dirty="0"/>
              <a:t>The </a:t>
            </a:r>
            <a:r>
              <a:rPr lang="fi-FI" dirty="0" err="1"/>
              <a:t>phenomenon</a:t>
            </a:r>
            <a:r>
              <a:rPr lang="fi-FI" dirty="0"/>
              <a:t> of </a:t>
            </a:r>
            <a:r>
              <a:rPr lang="fi-FI" dirty="0" err="1"/>
              <a:t>indefiniteness</a:t>
            </a:r>
            <a:r>
              <a:rPr lang="fi-FI" dirty="0"/>
              <a:t>: </a:t>
            </a:r>
            <a:r>
              <a:rPr lang="en-US" dirty="0"/>
              <a:t>Principle of continuous transition. The illuminated part (of an object) passes continuously into the unilluminated part. </a:t>
            </a:r>
          </a:p>
          <a:p>
            <a:pPr marL="0" indent="0">
              <a:buNone/>
            </a:pPr>
            <a:r>
              <a:rPr lang="en-US" dirty="0"/>
              <a:t>The further away from the horizon something is the more indistinct it gets. </a:t>
            </a:r>
          </a:p>
          <a:p>
            <a:pPr marL="0" indent="0">
              <a:buNone/>
            </a:pPr>
            <a:r>
              <a:rPr lang="en-US" dirty="0"/>
              <a:t>The </a:t>
            </a:r>
            <a:r>
              <a:rPr lang="en-US" b="1" dirty="0"/>
              <a:t>overflow of the known land </a:t>
            </a:r>
            <a:r>
              <a:rPr lang="en-US" dirty="0"/>
              <a:t>– what lies simultaneously in the known land and in the unilluminated part (Husserl’s horizon)</a:t>
            </a:r>
          </a:p>
          <a:p>
            <a:pPr marL="0" indent="0">
              <a:buNone/>
            </a:pPr>
            <a:r>
              <a:rPr lang="en-US" dirty="0"/>
              <a:t>“In the overflow of the known land vagueness clouds phenomena to such an extent that it is only our knowledge of their existence that remains and our awareness of these phenomena slips into passively now expecting anything unexpected” … (138). </a:t>
            </a:r>
          </a:p>
          <a:p>
            <a:pPr marL="0" indent="0">
              <a:buNone/>
            </a:pPr>
            <a:r>
              <a:rPr lang="fi-FI" dirty="0" err="1"/>
              <a:t>Principle</a:t>
            </a:r>
            <a:r>
              <a:rPr lang="fi-FI" dirty="0"/>
              <a:t> of </a:t>
            </a:r>
            <a:r>
              <a:rPr lang="fi-FI" dirty="0" err="1"/>
              <a:t>Backward</a:t>
            </a:r>
            <a:r>
              <a:rPr lang="fi-FI" dirty="0"/>
              <a:t> </a:t>
            </a:r>
            <a:r>
              <a:rPr lang="fi-FI" dirty="0" err="1"/>
              <a:t>Projection</a:t>
            </a:r>
            <a:r>
              <a:rPr lang="fi-FI" dirty="0"/>
              <a:t> – Husserl’s </a:t>
            </a:r>
            <a:r>
              <a:rPr lang="fi-FI" dirty="0" err="1"/>
              <a:t>passive</a:t>
            </a:r>
            <a:r>
              <a:rPr lang="fi-FI" dirty="0"/>
              <a:t> </a:t>
            </a:r>
            <a:r>
              <a:rPr lang="fi-FI" dirty="0" err="1"/>
              <a:t>syntheses</a:t>
            </a:r>
            <a:r>
              <a:rPr lang="fi-FI" dirty="0"/>
              <a:t>. </a:t>
            </a:r>
          </a:p>
        </p:txBody>
      </p:sp>
    </p:spTree>
    <p:extLst>
      <p:ext uri="{BB962C8B-B14F-4D97-AF65-F5344CB8AC3E}">
        <p14:creationId xmlns:p14="http://schemas.microsoft.com/office/powerpoint/2010/main" val="1010100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55CDE-75FC-F1D9-7225-FD71113DC147}"/>
              </a:ext>
            </a:extLst>
          </p:cNvPr>
          <p:cNvSpPr>
            <a:spLocks noGrp="1"/>
          </p:cNvSpPr>
          <p:nvPr>
            <p:ph type="title"/>
          </p:nvPr>
        </p:nvSpPr>
        <p:spPr/>
        <p:txBody>
          <a:bodyPr/>
          <a:lstStyle/>
          <a:p>
            <a:r>
              <a:rPr lang="fi-FI" dirty="0"/>
              <a:t>11. </a:t>
            </a:r>
            <a:r>
              <a:rPr lang="fi-FI" dirty="0" err="1"/>
              <a:t>Semisets</a:t>
            </a:r>
            <a:endParaRPr lang="fi-FI" dirty="0"/>
          </a:p>
        </p:txBody>
      </p:sp>
      <p:sp>
        <p:nvSpPr>
          <p:cNvPr id="3" name="Content Placeholder 2">
            <a:extLst>
              <a:ext uri="{FF2B5EF4-FFF2-40B4-BE49-F238E27FC236}">
                <a16:creationId xmlns:a16="http://schemas.microsoft.com/office/drawing/2014/main" id="{C117054A-32E6-7A87-63E8-1FEBB2063EF6}"/>
              </a:ext>
            </a:extLst>
          </p:cNvPr>
          <p:cNvSpPr>
            <a:spLocks noGrp="1"/>
          </p:cNvSpPr>
          <p:nvPr>
            <p:ph idx="1"/>
          </p:nvPr>
        </p:nvSpPr>
        <p:spPr/>
        <p:txBody>
          <a:bodyPr>
            <a:normAutofit/>
          </a:bodyPr>
          <a:lstStyle/>
          <a:p>
            <a:r>
              <a:rPr lang="en-US" dirty="0"/>
              <a:t>“How is it possible that some phenomena of the natural real world, namely the indistinct phenomena, can be modeled in classical infinitary mathematics, and sometimes even very accurately?” (132)</a:t>
            </a:r>
          </a:p>
          <a:p>
            <a:r>
              <a:rPr lang="en-US" dirty="0"/>
              <a:t>- infinity applicable because of the prior indistinctness of the world. </a:t>
            </a:r>
          </a:p>
          <a:p>
            <a:r>
              <a:rPr lang="en-US" dirty="0"/>
              <a:t>- gives a rise to the </a:t>
            </a:r>
            <a:r>
              <a:rPr lang="en-US" dirty="0" err="1"/>
              <a:t>semisets</a:t>
            </a:r>
            <a:r>
              <a:rPr lang="en-US" dirty="0"/>
              <a:t>. </a:t>
            </a:r>
          </a:p>
          <a:p>
            <a:r>
              <a:rPr lang="en-US" dirty="0"/>
              <a:t>- a set is a class that is sharply defined (</a:t>
            </a:r>
            <a:r>
              <a:rPr lang="en-US" dirty="0" err="1"/>
              <a:t>i.e</a:t>
            </a:r>
            <a:r>
              <a:rPr lang="en-US" dirty="0"/>
              <a:t>, distinctness) – the ancient perfection of geometric objects studied in Euclid’s Elements. </a:t>
            </a:r>
          </a:p>
          <a:p>
            <a:r>
              <a:rPr lang="en-US" dirty="0"/>
              <a:t>- a </a:t>
            </a:r>
            <a:r>
              <a:rPr lang="en-US" dirty="0" err="1"/>
              <a:t>semiset</a:t>
            </a:r>
            <a:r>
              <a:rPr lang="en-US" dirty="0"/>
              <a:t> is an indistinctly defined class which is a part of a set.  </a:t>
            </a:r>
          </a:p>
          <a:p>
            <a:endParaRPr lang="en-US" dirty="0"/>
          </a:p>
          <a:p>
            <a:endParaRPr lang="fi-FI" dirty="0"/>
          </a:p>
        </p:txBody>
      </p:sp>
    </p:spTree>
    <p:extLst>
      <p:ext uri="{BB962C8B-B14F-4D97-AF65-F5344CB8AC3E}">
        <p14:creationId xmlns:p14="http://schemas.microsoft.com/office/powerpoint/2010/main" val="906415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4E37A-A179-D000-A60D-BAA296013A3C}"/>
              </a:ext>
            </a:extLst>
          </p:cNvPr>
          <p:cNvSpPr>
            <a:spLocks noGrp="1"/>
          </p:cNvSpPr>
          <p:nvPr>
            <p:ph type="title"/>
          </p:nvPr>
        </p:nvSpPr>
        <p:spPr/>
        <p:txBody>
          <a:bodyPr>
            <a:normAutofit/>
          </a:bodyPr>
          <a:lstStyle/>
          <a:p>
            <a:r>
              <a:rPr lang="fi-FI" dirty="0"/>
              <a:t>1.  On </a:t>
            </a:r>
            <a:r>
              <a:rPr lang="fi-FI" dirty="0" err="1"/>
              <a:t>phenomenology</a:t>
            </a:r>
            <a:endParaRPr lang="fi-FI" dirty="0"/>
          </a:p>
        </p:txBody>
      </p:sp>
      <p:sp>
        <p:nvSpPr>
          <p:cNvPr id="3" name="Content Placeholder 2">
            <a:extLst>
              <a:ext uri="{FF2B5EF4-FFF2-40B4-BE49-F238E27FC236}">
                <a16:creationId xmlns:a16="http://schemas.microsoft.com/office/drawing/2014/main" id="{65208957-B906-54BC-3FFF-305B0092914B}"/>
              </a:ext>
            </a:extLst>
          </p:cNvPr>
          <p:cNvSpPr>
            <a:spLocks noGrp="1"/>
          </p:cNvSpPr>
          <p:nvPr>
            <p:ph idx="1"/>
          </p:nvPr>
        </p:nvSpPr>
        <p:spPr>
          <a:xfrm>
            <a:off x="640080" y="2369635"/>
            <a:ext cx="10890928" cy="4332248"/>
          </a:xfrm>
        </p:spPr>
        <p:txBody>
          <a:bodyPr>
            <a:normAutofit/>
          </a:bodyPr>
          <a:lstStyle/>
          <a:p>
            <a:r>
              <a:rPr lang="fi-FI" dirty="0" err="1"/>
              <a:t>Husserl</a:t>
            </a:r>
            <a:r>
              <a:rPr lang="fi-FI" dirty="0"/>
              <a:t> </a:t>
            </a:r>
            <a:r>
              <a:rPr lang="fi-FI" dirty="0" err="1"/>
              <a:t>begins</a:t>
            </a:r>
            <a:r>
              <a:rPr lang="fi-FI" dirty="0"/>
              <a:t> </a:t>
            </a:r>
            <a:r>
              <a:rPr lang="fi-FI" dirty="0" err="1"/>
              <a:t>his</a:t>
            </a:r>
            <a:r>
              <a:rPr lang="fi-FI" dirty="0"/>
              <a:t> </a:t>
            </a:r>
            <a:r>
              <a:rPr lang="fi-FI" dirty="0" err="1"/>
              <a:t>investigation</a:t>
            </a:r>
            <a:r>
              <a:rPr lang="fi-FI" dirty="0"/>
              <a:t> </a:t>
            </a:r>
            <a:r>
              <a:rPr lang="fi-FI" dirty="0" err="1"/>
              <a:t>with</a:t>
            </a:r>
            <a:r>
              <a:rPr lang="fi-FI" dirty="0"/>
              <a:t> </a:t>
            </a:r>
            <a:r>
              <a:rPr lang="fi-FI" dirty="0" err="1"/>
              <a:t>how</a:t>
            </a:r>
            <a:r>
              <a:rPr lang="fi-FI" dirty="0"/>
              <a:t> </a:t>
            </a:r>
            <a:r>
              <a:rPr lang="fi-FI" dirty="0" err="1"/>
              <a:t>we</a:t>
            </a:r>
            <a:r>
              <a:rPr lang="fi-FI" dirty="0"/>
              <a:t> </a:t>
            </a:r>
            <a:r>
              <a:rPr lang="fi-FI" dirty="0" err="1"/>
              <a:t>naturally</a:t>
            </a:r>
            <a:r>
              <a:rPr lang="fi-FI" dirty="0"/>
              <a:t> </a:t>
            </a:r>
            <a:r>
              <a:rPr lang="fi-FI" dirty="0" err="1"/>
              <a:t>relate</a:t>
            </a:r>
            <a:r>
              <a:rPr lang="fi-FI" dirty="0"/>
              <a:t> to </a:t>
            </a:r>
            <a:r>
              <a:rPr lang="fi-FI" dirty="0" err="1"/>
              <a:t>the</a:t>
            </a:r>
            <a:r>
              <a:rPr lang="fi-FI" dirty="0"/>
              <a:t> </a:t>
            </a:r>
            <a:r>
              <a:rPr lang="fi-FI" dirty="0" err="1"/>
              <a:t>world</a:t>
            </a:r>
            <a:r>
              <a:rPr lang="fi-FI" dirty="0"/>
              <a:t>. </a:t>
            </a:r>
          </a:p>
          <a:p>
            <a:r>
              <a:rPr lang="fi-FI" dirty="0"/>
              <a:t>General </a:t>
            </a:r>
            <a:r>
              <a:rPr lang="fi-FI" dirty="0" err="1"/>
              <a:t>thesis</a:t>
            </a:r>
            <a:r>
              <a:rPr lang="fi-FI" dirty="0"/>
              <a:t>: </a:t>
            </a:r>
            <a:r>
              <a:rPr lang="fi-FI" dirty="0" err="1"/>
              <a:t>we</a:t>
            </a:r>
            <a:r>
              <a:rPr lang="fi-FI" dirty="0"/>
              <a:t> </a:t>
            </a:r>
            <a:r>
              <a:rPr lang="fi-FI" dirty="0" err="1"/>
              <a:t>take</a:t>
            </a:r>
            <a:r>
              <a:rPr lang="fi-FI" dirty="0"/>
              <a:t> </a:t>
            </a:r>
            <a:r>
              <a:rPr lang="fi-FI" dirty="0" err="1"/>
              <a:t>the</a:t>
            </a:r>
            <a:r>
              <a:rPr lang="fi-FI" dirty="0"/>
              <a:t> </a:t>
            </a:r>
            <a:r>
              <a:rPr lang="fi-FI" dirty="0" err="1"/>
              <a:t>world</a:t>
            </a:r>
            <a:r>
              <a:rPr lang="fi-FI" dirty="0"/>
              <a:t> for </a:t>
            </a:r>
            <a:r>
              <a:rPr lang="fi-FI" dirty="0" err="1"/>
              <a:t>granted</a:t>
            </a:r>
            <a:r>
              <a:rPr lang="fi-FI" dirty="0"/>
              <a:t>. </a:t>
            </a:r>
          </a:p>
          <a:p>
            <a:r>
              <a:rPr lang="fi-FI" dirty="0"/>
              <a:t>Natural </a:t>
            </a:r>
            <a:r>
              <a:rPr lang="fi-FI" dirty="0" err="1"/>
              <a:t>attitude</a:t>
            </a:r>
            <a:r>
              <a:rPr lang="fi-FI" dirty="0"/>
              <a:t> vs. </a:t>
            </a:r>
            <a:r>
              <a:rPr lang="fi-FI" dirty="0" err="1"/>
              <a:t>Transcendental</a:t>
            </a:r>
            <a:r>
              <a:rPr lang="fi-FI" dirty="0"/>
              <a:t> </a:t>
            </a:r>
            <a:r>
              <a:rPr lang="fi-FI" dirty="0" err="1"/>
              <a:t>attitude</a:t>
            </a:r>
            <a:r>
              <a:rPr lang="fi-FI" dirty="0"/>
              <a:t>. </a:t>
            </a:r>
          </a:p>
          <a:p>
            <a:r>
              <a:rPr lang="fi-FI" dirty="0" err="1"/>
              <a:t>Epoche</a:t>
            </a:r>
            <a:r>
              <a:rPr lang="fi-FI" dirty="0"/>
              <a:t>: </a:t>
            </a:r>
            <a:r>
              <a:rPr lang="fi-FI" dirty="0" err="1"/>
              <a:t>the</a:t>
            </a:r>
            <a:r>
              <a:rPr lang="fi-FI" dirty="0"/>
              <a:t> </a:t>
            </a:r>
            <a:r>
              <a:rPr lang="fi-FI" dirty="0" err="1"/>
              <a:t>thesis</a:t>
            </a:r>
            <a:r>
              <a:rPr lang="fi-FI" dirty="0"/>
              <a:t> is ”</a:t>
            </a:r>
            <a:r>
              <a:rPr lang="fi-FI" dirty="0" err="1"/>
              <a:t>bracketed</a:t>
            </a:r>
            <a:r>
              <a:rPr lang="fi-FI" dirty="0"/>
              <a:t>”, </a:t>
            </a:r>
            <a:r>
              <a:rPr lang="fi-FI" dirty="0" err="1"/>
              <a:t>put</a:t>
            </a:r>
            <a:r>
              <a:rPr lang="fi-FI" dirty="0"/>
              <a:t> out of play </a:t>
            </a:r>
            <a:r>
              <a:rPr lang="fi-FI" dirty="0" err="1"/>
              <a:t>so</a:t>
            </a:r>
            <a:r>
              <a:rPr lang="fi-FI" dirty="0"/>
              <a:t> </a:t>
            </a:r>
            <a:r>
              <a:rPr lang="fi-FI" dirty="0" err="1"/>
              <a:t>that</a:t>
            </a:r>
            <a:r>
              <a:rPr lang="fi-FI" dirty="0"/>
              <a:t> </a:t>
            </a:r>
            <a:r>
              <a:rPr lang="fi-FI" dirty="0" err="1"/>
              <a:t>we</a:t>
            </a:r>
            <a:r>
              <a:rPr lang="fi-FI" dirty="0"/>
              <a:t> </a:t>
            </a:r>
            <a:r>
              <a:rPr lang="fi-FI" dirty="0" err="1"/>
              <a:t>can</a:t>
            </a:r>
            <a:r>
              <a:rPr lang="fi-FI" dirty="0"/>
              <a:t> </a:t>
            </a:r>
          </a:p>
          <a:p>
            <a:pPr marL="502920" lvl="2" indent="0">
              <a:buNone/>
            </a:pPr>
            <a:r>
              <a:rPr lang="fi-FI" dirty="0"/>
              <a:t>”</a:t>
            </a:r>
            <a:r>
              <a:rPr lang="fi-FI" dirty="0" err="1"/>
              <a:t>reflect</a:t>
            </a:r>
            <a:r>
              <a:rPr lang="fi-FI" dirty="0"/>
              <a:t> </a:t>
            </a:r>
            <a:r>
              <a:rPr lang="fi-FI" dirty="0" err="1"/>
              <a:t>upon</a:t>
            </a:r>
            <a:r>
              <a:rPr lang="fi-FI" dirty="0"/>
              <a:t> and </a:t>
            </a:r>
            <a:r>
              <a:rPr lang="fi-FI" dirty="0" err="1"/>
              <a:t>understand</a:t>
            </a:r>
            <a:r>
              <a:rPr lang="fi-FI" dirty="0"/>
              <a:t> </a:t>
            </a:r>
            <a:r>
              <a:rPr lang="fi-FI" dirty="0" err="1"/>
              <a:t>the</a:t>
            </a:r>
            <a:r>
              <a:rPr lang="fi-FI" dirty="0"/>
              <a:t> </a:t>
            </a:r>
            <a:r>
              <a:rPr lang="fi-FI" dirty="0" err="1"/>
              <a:t>natural</a:t>
            </a:r>
            <a:r>
              <a:rPr lang="fi-FI" dirty="0"/>
              <a:t> </a:t>
            </a:r>
            <a:r>
              <a:rPr lang="fi-FI" dirty="0" err="1"/>
              <a:t>attitude</a:t>
            </a:r>
            <a:r>
              <a:rPr lang="fi-FI" dirty="0"/>
              <a:t> </a:t>
            </a:r>
            <a:r>
              <a:rPr lang="fi-FI" dirty="0" err="1"/>
              <a:t>itself</a:t>
            </a:r>
            <a:r>
              <a:rPr lang="fi-FI" dirty="0"/>
              <a:t>: </a:t>
            </a:r>
            <a:r>
              <a:rPr lang="fi-FI" dirty="0" err="1"/>
              <a:t>its</a:t>
            </a:r>
            <a:r>
              <a:rPr lang="fi-FI" dirty="0"/>
              <a:t> </a:t>
            </a:r>
            <a:r>
              <a:rPr lang="fi-FI" dirty="0" err="1"/>
              <a:t>structures</a:t>
            </a:r>
            <a:r>
              <a:rPr lang="fi-FI" dirty="0"/>
              <a:t>, </a:t>
            </a:r>
            <a:r>
              <a:rPr lang="fi-FI" dirty="0" err="1"/>
              <a:t>its</a:t>
            </a:r>
            <a:r>
              <a:rPr lang="fi-FI" dirty="0"/>
              <a:t> </a:t>
            </a:r>
            <a:r>
              <a:rPr lang="fi-FI" dirty="0" err="1"/>
              <a:t>activities</a:t>
            </a:r>
            <a:r>
              <a:rPr lang="fi-FI" dirty="0"/>
              <a:t>, in </a:t>
            </a:r>
            <a:r>
              <a:rPr lang="fi-FI" dirty="0" err="1"/>
              <a:t>other</a:t>
            </a:r>
            <a:r>
              <a:rPr lang="fi-FI" dirty="0"/>
              <a:t> </a:t>
            </a:r>
            <a:r>
              <a:rPr lang="fi-FI" dirty="0" err="1"/>
              <a:t>words</a:t>
            </a:r>
            <a:r>
              <a:rPr lang="fi-FI" dirty="0"/>
              <a:t>, </a:t>
            </a:r>
            <a:r>
              <a:rPr lang="fi-FI" dirty="0" err="1"/>
              <a:t>its</a:t>
            </a:r>
            <a:r>
              <a:rPr lang="fi-FI" dirty="0"/>
              <a:t> </a:t>
            </a:r>
            <a:r>
              <a:rPr lang="fi-FI" dirty="0" err="1"/>
              <a:t>essence</a:t>
            </a:r>
            <a:r>
              <a:rPr lang="fi-FI" dirty="0"/>
              <a:t>, </a:t>
            </a:r>
            <a:r>
              <a:rPr lang="fi-FI" dirty="0" err="1"/>
              <a:t>including</a:t>
            </a:r>
            <a:r>
              <a:rPr lang="fi-FI" dirty="0"/>
              <a:t> </a:t>
            </a:r>
            <a:r>
              <a:rPr lang="fi-FI" dirty="0" err="1"/>
              <a:t>that</a:t>
            </a:r>
            <a:r>
              <a:rPr lang="fi-FI" dirty="0"/>
              <a:t> of </a:t>
            </a:r>
            <a:r>
              <a:rPr lang="fi-FI" dirty="0" err="1"/>
              <a:t>all</a:t>
            </a:r>
            <a:r>
              <a:rPr lang="fi-FI" dirty="0"/>
              <a:t> </a:t>
            </a:r>
            <a:r>
              <a:rPr lang="fi-FI" dirty="0" err="1"/>
              <a:t>the</a:t>
            </a:r>
            <a:r>
              <a:rPr lang="fi-FI" dirty="0"/>
              <a:t> </a:t>
            </a:r>
            <a:r>
              <a:rPr lang="fi-FI" dirty="0" err="1"/>
              <a:t>sciences</a:t>
            </a:r>
            <a:r>
              <a:rPr lang="fi-FI" dirty="0"/>
              <a:t> </a:t>
            </a:r>
            <a:r>
              <a:rPr lang="fi-FI" dirty="0" err="1"/>
              <a:t>that</a:t>
            </a:r>
            <a:r>
              <a:rPr lang="fi-FI" dirty="0"/>
              <a:t> </a:t>
            </a:r>
            <a:r>
              <a:rPr lang="fi-FI" dirty="0" err="1"/>
              <a:t>are</a:t>
            </a:r>
            <a:r>
              <a:rPr lang="fi-FI" dirty="0"/>
              <a:t> </a:t>
            </a:r>
            <a:r>
              <a:rPr lang="fi-FI" dirty="0" err="1"/>
              <a:t>built</a:t>
            </a:r>
            <a:r>
              <a:rPr lang="fi-FI" dirty="0"/>
              <a:t> </a:t>
            </a:r>
            <a:r>
              <a:rPr lang="fi-FI" dirty="0" err="1"/>
              <a:t>upon</a:t>
            </a:r>
            <a:r>
              <a:rPr lang="fi-FI" dirty="0"/>
              <a:t> it </a:t>
            </a:r>
            <a:r>
              <a:rPr lang="fi-FI" dirty="0" err="1"/>
              <a:t>or</a:t>
            </a:r>
            <a:r>
              <a:rPr lang="fi-FI" dirty="0"/>
              <a:t> </a:t>
            </a:r>
            <a:r>
              <a:rPr lang="fi-FI" dirty="0" err="1"/>
              <a:t>within</a:t>
            </a:r>
            <a:r>
              <a:rPr lang="fi-FI" dirty="0"/>
              <a:t> it. </a:t>
            </a:r>
            <a:r>
              <a:rPr lang="fi-FI" dirty="0" err="1"/>
              <a:t>Another</a:t>
            </a:r>
            <a:r>
              <a:rPr lang="fi-FI" dirty="0"/>
              <a:t> </a:t>
            </a:r>
            <a:r>
              <a:rPr lang="fi-FI" dirty="0" err="1"/>
              <a:t>way</a:t>
            </a:r>
            <a:r>
              <a:rPr lang="fi-FI" dirty="0"/>
              <a:t> of </a:t>
            </a:r>
            <a:r>
              <a:rPr lang="fi-FI" dirty="0" err="1"/>
              <a:t>stating</a:t>
            </a:r>
            <a:r>
              <a:rPr lang="fi-FI" dirty="0"/>
              <a:t> </a:t>
            </a:r>
            <a:r>
              <a:rPr lang="fi-FI" dirty="0" err="1"/>
              <a:t>this</a:t>
            </a:r>
            <a:r>
              <a:rPr lang="fi-FI" dirty="0"/>
              <a:t> is to </a:t>
            </a:r>
            <a:r>
              <a:rPr lang="fi-FI" dirty="0" err="1"/>
              <a:t>say</a:t>
            </a:r>
            <a:r>
              <a:rPr lang="fi-FI" dirty="0"/>
              <a:t> </a:t>
            </a:r>
            <a:r>
              <a:rPr lang="fi-FI" dirty="0" err="1"/>
              <a:t>that</a:t>
            </a:r>
            <a:r>
              <a:rPr lang="fi-FI" dirty="0"/>
              <a:t> </a:t>
            </a:r>
            <a:r>
              <a:rPr lang="fi-FI" dirty="0" err="1"/>
              <a:t>phenomenology</a:t>
            </a:r>
            <a:r>
              <a:rPr lang="fi-FI" dirty="0"/>
              <a:t> </a:t>
            </a:r>
            <a:r>
              <a:rPr lang="fi-FI" dirty="0" err="1"/>
              <a:t>seeks</a:t>
            </a:r>
            <a:r>
              <a:rPr lang="fi-FI" dirty="0"/>
              <a:t> </a:t>
            </a:r>
            <a:r>
              <a:rPr lang="fi-FI" dirty="0" err="1"/>
              <a:t>the</a:t>
            </a:r>
            <a:r>
              <a:rPr lang="fi-FI" dirty="0"/>
              <a:t> </a:t>
            </a:r>
            <a:r>
              <a:rPr lang="fi-FI" dirty="0" err="1"/>
              <a:t>conditions</a:t>
            </a:r>
            <a:r>
              <a:rPr lang="fi-FI" dirty="0"/>
              <a:t> of </a:t>
            </a:r>
            <a:r>
              <a:rPr lang="fi-FI" dirty="0" err="1"/>
              <a:t>the</a:t>
            </a:r>
            <a:r>
              <a:rPr lang="fi-FI" dirty="0"/>
              <a:t> </a:t>
            </a:r>
            <a:r>
              <a:rPr lang="fi-FI" dirty="0" err="1"/>
              <a:t>possibility</a:t>
            </a:r>
            <a:r>
              <a:rPr lang="fi-FI" dirty="0"/>
              <a:t> of </a:t>
            </a:r>
            <a:r>
              <a:rPr lang="fi-FI" dirty="0" err="1"/>
              <a:t>the</a:t>
            </a:r>
            <a:r>
              <a:rPr lang="fi-FI" dirty="0"/>
              <a:t> </a:t>
            </a:r>
            <a:r>
              <a:rPr lang="fi-FI" dirty="0" err="1"/>
              <a:t>natural</a:t>
            </a:r>
            <a:r>
              <a:rPr lang="fi-FI" dirty="0"/>
              <a:t> </a:t>
            </a:r>
            <a:r>
              <a:rPr lang="fi-FI" dirty="0" err="1"/>
              <a:t>attitude</a:t>
            </a:r>
            <a:r>
              <a:rPr lang="fi-FI" dirty="0"/>
              <a:t> </a:t>
            </a:r>
            <a:r>
              <a:rPr lang="fi-FI" dirty="0" err="1"/>
              <a:t>itself</a:t>
            </a:r>
            <a:r>
              <a:rPr lang="fi-FI" dirty="0"/>
              <a:t>” (</a:t>
            </a:r>
            <a:r>
              <a:rPr lang="fi-FI" dirty="0" err="1"/>
              <a:t>Carr</a:t>
            </a:r>
            <a:r>
              <a:rPr lang="fi-FI" dirty="0"/>
              <a:t> 2021) </a:t>
            </a:r>
            <a:endParaRPr lang="en-GB" dirty="0"/>
          </a:p>
          <a:p>
            <a:pPr>
              <a:buFont typeface="Wingdings" panose="05000000000000000000" pitchFamily="2" charset="2"/>
              <a:buChar char="Ø"/>
            </a:pPr>
            <a:r>
              <a:rPr lang="en-GB" dirty="0"/>
              <a:t>Focus on mathematics: to reflect on the structures (e.g., horizontality) and activities of mathematics (e.g., intention – fulfilment). </a:t>
            </a:r>
          </a:p>
          <a:p>
            <a:pPr marL="0" indent="0">
              <a:buNone/>
            </a:pPr>
            <a:endParaRPr lang="en-GB" dirty="0"/>
          </a:p>
          <a:p>
            <a:pPr lvl="1">
              <a:buFontTx/>
              <a:buChar char="-"/>
            </a:pPr>
            <a:endParaRPr lang="en-GB" dirty="0"/>
          </a:p>
        </p:txBody>
      </p:sp>
    </p:spTree>
    <p:extLst>
      <p:ext uri="{BB962C8B-B14F-4D97-AF65-F5344CB8AC3E}">
        <p14:creationId xmlns:p14="http://schemas.microsoft.com/office/powerpoint/2010/main" val="337082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0ED89-24AF-203D-2068-DEE88988052B}"/>
              </a:ext>
            </a:extLst>
          </p:cNvPr>
          <p:cNvSpPr>
            <a:spLocks noGrp="1"/>
          </p:cNvSpPr>
          <p:nvPr>
            <p:ph type="title"/>
          </p:nvPr>
        </p:nvSpPr>
        <p:spPr/>
        <p:txBody>
          <a:bodyPr/>
          <a:lstStyle/>
          <a:p>
            <a:r>
              <a:rPr lang="fi-FI" dirty="0"/>
              <a:t>2. </a:t>
            </a:r>
            <a:r>
              <a:rPr lang="fi-FI" dirty="0" err="1"/>
              <a:t>The</a:t>
            </a:r>
            <a:r>
              <a:rPr lang="fi-FI" dirty="0"/>
              <a:t> ”</a:t>
            </a:r>
            <a:r>
              <a:rPr lang="fi-FI" dirty="0" err="1"/>
              <a:t>worlds</a:t>
            </a:r>
            <a:r>
              <a:rPr lang="fi-FI" dirty="0"/>
              <a:t>”</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AC72DB80-7045-AE76-4D7E-83FFBAED7510}"/>
                  </a:ext>
                </a:extLst>
              </p:cNvPr>
              <p:cNvSpPr>
                <a:spLocks noGrp="1"/>
              </p:cNvSpPr>
              <p:nvPr>
                <p:ph idx="1"/>
              </p:nvPr>
            </p:nvSpPr>
            <p:spPr>
              <a:xfrm>
                <a:off x="640080" y="2468881"/>
                <a:ext cx="10890928" cy="3730751"/>
              </a:xfrm>
            </p:spPr>
            <p:txBody>
              <a:bodyPr>
                <a:normAutofit fontScale="92500" lnSpcReduction="10000"/>
              </a:bodyPr>
              <a:lstStyle/>
              <a:p>
                <a:r>
                  <a:rPr lang="fi-FI" dirty="0" err="1"/>
                  <a:t>The</a:t>
                </a:r>
                <a:r>
                  <a:rPr lang="fi-FI" dirty="0"/>
                  <a:t> </a:t>
                </a:r>
                <a:r>
                  <a:rPr lang="fi-FI" dirty="0" err="1"/>
                  <a:t>correlate</a:t>
                </a:r>
                <a:r>
                  <a:rPr lang="fi-FI" dirty="0"/>
                  <a:t> of </a:t>
                </a:r>
                <a:r>
                  <a:rPr lang="fi-FI" dirty="0" err="1"/>
                  <a:t>the</a:t>
                </a:r>
                <a:r>
                  <a:rPr lang="fi-FI" dirty="0"/>
                  <a:t> </a:t>
                </a:r>
                <a:r>
                  <a:rPr lang="fi-FI" dirty="0" err="1"/>
                  <a:t>natural</a:t>
                </a:r>
                <a:r>
                  <a:rPr lang="fi-FI" dirty="0"/>
                  <a:t> </a:t>
                </a:r>
                <a:r>
                  <a:rPr lang="fi-FI" dirty="0" err="1"/>
                  <a:t>attitude</a:t>
                </a:r>
                <a:r>
                  <a:rPr lang="fi-FI" dirty="0"/>
                  <a:t> is </a:t>
                </a:r>
                <a:r>
                  <a:rPr lang="fi-FI" dirty="0" err="1"/>
                  <a:t>the</a:t>
                </a:r>
                <a:r>
                  <a:rPr lang="fi-FI" dirty="0"/>
                  <a:t> </a:t>
                </a:r>
                <a:r>
                  <a:rPr lang="fi-FI" dirty="0" err="1"/>
                  <a:t>world</a:t>
                </a:r>
                <a:r>
                  <a:rPr lang="fi-FI" dirty="0"/>
                  <a:t>. </a:t>
                </a:r>
              </a:p>
              <a:p>
                <a:r>
                  <a:rPr lang="fi-FI" dirty="0"/>
                  <a:t>Natural </a:t>
                </a:r>
                <a:r>
                  <a:rPr lang="fi-FI" dirty="0" err="1"/>
                  <a:t>attitude</a:t>
                </a:r>
                <a:r>
                  <a:rPr lang="fi-FI" dirty="0"/>
                  <a:t> </a:t>
                </a:r>
                <a14:m>
                  <m:oMath xmlns:m="http://schemas.openxmlformats.org/officeDocument/2006/math">
                    <m:r>
                      <a:rPr lang="fi-FI" i="1" smtClean="0">
                        <a:latin typeface="Cambria Math" panose="02040503050406030204" pitchFamily="18" charset="0"/>
                        <a:ea typeface="Cambria Math" panose="02040503050406030204" pitchFamily="18" charset="0"/>
                      </a:rPr>
                      <m:t>⊃</m:t>
                    </m:r>
                  </m:oMath>
                </a14:m>
                <a:r>
                  <a:rPr lang="fi-FI" dirty="0"/>
                  <a:t> </a:t>
                </a:r>
                <a:r>
                  <a:rPr lang="fi-FI" dirty="0" err="1"/>
                  <a:t>Theoretical</a:t>
                </a:r>
                <a:r>
                  <a:rPr lang="fi-FI" dirty="0"/>
                  <a:t> </a:t>
                </a:r>
                <a:r>
                  <a:rPr lang="fi-FI" dirty="0" err="1"/>
                  <a:t>attitudes</a:t>
                </a:r>
                <a:r>
                  <a:rPr lang="fi-FI" dirty="0"/>
                  <a:t> </a:t>
                </a:r>
                <a14:m>
                  <m:oMath xmlns:m="http://schemas.openxmlformats.org/officeDocument/2006/math">
                    <m:r>
                      <a:rPr lang="fi-FI" i="1">
                        <a:latin typeface="Cambria Math" panose="02040503050406030204" pitchFamily="18" charset="0"/>
                        <a:ea typeface="Cambria Math" panose="02040503050406030204" pitchFamily="18" charset="0"/>
                      </a:rPr>
                      <m:t>⊃ </m:t>
                    </m:r>
                  </m:oMath>
                </a14:m>
                <a:r>
                  <a:rPr lang="fi-FI" dirty="0" err="1"/>
                  <a:t>Arithmetical</a:t>
                </a:r>
                <a:r>
                  <a:rPr lang="fi-FI" dirty="0"/>
                  <a:t> attitude (</a:t>
                </a:r>
                <a:r>
                  <a:rPr lang="fi-FI" i="1" dirty="0"/>
                  <a:t>Ideas I</a:t>
                </a:r>
                <a:r>
                  <a:rPr lang="fi-FI" dirty="0"/>
                  <a:t>, §28). </a:t>
                </a:r>
              </a:p>
              <a:p>
                <a:r>
                  <a:rPr lang="fi-FI" dirty="0" err="1"/>
                  <a:t>Similarly</a:t>
                </a:r>
                <a:r>
                  <a:rPr lang="fi-FI" dirty="0"/>
                  <a:t> </a:t>
                </a:r>
                <a:r>
                  <a:rPr lang="fi-FI" dirty="0" err="1"/>
                  <a:t>the</a:t>
                </a:r>
                <a:r>
                  <a:rPr lang="fi-FI" dirty="0"/>
                  <a:t> set </a:t>
                </a:r>
                <a:r>
                  <a:rPr lang="fi-FI" dirty="0" err="1"/>
                  <a:t>theoretical</a:t>
                </a:r>
                <a:r>
                  <a:rPr lang="fi-FI" dirty="0"/>
                  <a:t> attitude, </a:t>
                </a:r>
                <a:r>
                  <a:rPr lang="fi-FI" dirty="0" err="1"/>
                  <a:t>category</a:t>
                </a:r>
                <a:r>
                  <a:rPr lang="fi-FI" dirty="0"/>
                  <a:t> </a:t>
                </a:r>
                <a:r>
                  <a:rPr lang="fi-FI" dirty="0" err="1"/>
                  <a:t>theoretical</a:t>
                </a:r>
                <a:r>
                  <a:rPr lang="fi-FI" dirty="0"/>
                  <a:t> attitude, </a:t>
                </a:r>
                <a:r>
                  <a:rPr lang="fi-FI" dirty="0" err="1"/>
                  <a:t>proof-theoretical</a:t>
                </a:r>
                <a:r>
                  <a:rPr lang="fi-FI" dirty="0"/>
                  <a:t> attitude, etc. </a:t>
                </a:r>
              </a:p>
              <a:p>
                <a:r>
                  <a:rPr lang="fi-FI" dirty="0" err="1"/>
                  <a:t>The</a:t>
                </a:r>
                <a:r>
                  <a:rPr lang="fi-FI" dirty="0"/>
                  <a:t> </a:t>
                </a:r>
                <a:r>
                  <a:rPr lang="fi-FI" dirty="0" err="1"/>
                  <a:t>attitudes</a:t>
                </a:r>
                <a:r>
                  <a:rPr lang="fi-FI" dirty="0"/>
                  <a:t> ”give” different kinds of (</a:t>
                </a:r>
                <a:r>
                  <a:rPr lang="fi-FI" dirty="0" err="1"/>
                  <a:t>sub-</a:t>
                </a:r>
                <a:r>
                  <a:rPr lang="fi-FI" dirty="0"/>
                  <a:t>)</a:t>
                </a:r>
                <a:r>
                  <a:rPr lang="fi-FI" dirty="0" err="1"/>
                  <a:t>worlds</a:t>
                </a:r>
                <a:r>
                  <a:rPr lang="fi-FI" dirty="0"/>
                  <a:t>, </a:t>
                </a:r>
                <a:r>
                  <a:rPr lang="fi-FI" dirty="0" err="1"/>
                  <a:t>where</a:t>
                </a:r>
                <a:r>
                  <a:rPr lang="fi-FI" dirty="0"/>
                  <a:t> the </a:t>
                </a:r>
                <a:r>
                  <a:rPr lang="fi-FI" dirty="0" err="1"/>
                  <a:t>givenness</a:t>
                </a:r>
                <a:r>
                  <a:rPr lang="fi-FI" dirty="0"/>
                  <a:t> of the </a:t>
                </a:r>
                <a:r>
                  <a:rPr lang="fi-FI" dirty="0" err="1"/>
                  <a:t>objects</a:t>
                </a:r>
                <a:r>
                  <a:rPr lang="fi-FI" dirty="0"/>
                  <a:t>, </a:t>
                </a:r>
                <a:r>
                  <a:rPr lang="fi-FI" dirty="0" err="1"/>
                  <a:t>including</a:t>
                </a:r>
                <a:r>
                  <a:rPr lang="fi-FI" dirty="0"/>
                  <a:t> their </a:t>
                </a:r>
                <a:r>
                  <a:rPr lang="fi-FI" dirty="0" err="1"/>
                  <a:t>reality</a:t>
                </a:r>
                <a:r>
                  <a:rPr lang="fi-FI" dirty="0"/>
                  <a:t> </a:t>
                </a:r>
                <a:r>
                  <a:rPr lang="fi-FI" dirty="0" err="1"/>
                  <a:t>character</a:t>
                </a:r>
                <a:r>
                  <a:rPr lang="fi-FI" dirty="0"/>
                  <a:t>, has to be </a:t>
                </a:r>
                <a:r>
                  <a:rPr lang="fi-FI" dirty="0" err="1"/>
                  <a:t>investigated</a:t>
                </a:r>
                <a:r>
                  <a:rPr lang="fi-FI" dirty="0"/>
                  <a:t> </a:t>
                </a:r>
                <a:r>
                  <a:rPr lang="fi-FI" dirty="0" err="1"/>
                  <a:t>within</a:t>
                </a:r>
                <a:r>
                  <a:rPr lang="fi-FI" dirty="0"/>
                  <a:t> that ”</a:t>
                </a:r>
                <a:r>
                  <a:rPr lang="fi-FI" dirty="0" err="1"/>
                  <a:t>world</a:t>
                </a:r>
                <a:r>
                  <a:rPr lang="fi-FI" dirty="0"/>
                  <a:t>”.</a:t>
                </a:r>
              </a:p>
              <a:p>
                <a:r>
                  <a:rPr lang="fi-FI" dirty="0"/>
                  <a:t>On the </a:t>
                </a:r>
                <a:r>
                  <a:rPr lang="fi-FI" dirty="0" err="1"/>
                  <a:t>background</a:t>
                </a:r>
                <a:r>
                  <a:rPr lang="fi-FI" dirty="0"/>
                  <a:t> there is the life-</a:t>
                </a:r>
                <a:r>
                  <a:rPr lang="fi-FI" dirty="0" err="1"/>
                  <a:t>world</a:t>
                </a:r>
                <a:r>
                  <a:rPr lang="fi-FI" dirty="0"/>
                  <a:t>, i.e., the </a:t>
                </a:r>
                <a:r>
                  <a:rPr lang="fi-FI" dirty="0" err="1"/>
                  <a:t>everyday</a:t>
                </a:r>
                <a:r>
                  <a:rPr lang="fi-FI" dirty="0"/>
                  <a:t> </a:t>
                </a:r>
                <a:r>
                  <a:rPr lang="fi-FI" dirty="0" err="1"/>
                  <a:t>world</a:t>
                </a:r>
                <a:r>
                  <a:rPr lang="fi-FI" dirty="0"/>
                  <a:t> in which we </a:t>
                </a:r>
                <a:r>
                  <a:rPr lang="fi-FI" dirty="0" err="1"/>
                  <a:t>interact</a:t>
                </a:r>
                <a:r>
                  <a:rPr lang="fi-FI" dirty="0"/>
                  <a:t> </a:t>
                </a:r>
                <a:r>
                  <a:rPr lang="fi-FI" dirty="0" err="1"/>
                  <a:t>normally</a:t>
                </a:r>
                <a:r>
                  <a:rPr lang="fi-FI" dirty="0"/>
                  <a:t> with </a:t>
                </a:r>
                <a:r>
                  <a:rPr lang="fi-FI" dirty="0" err="1"/>
                  <a:t>one</a:t>
                </a:r>
                <a:r>
                  <a:rPr lang="fi-FI" dirty="0"/>
                  <a:t> another.    </a:t>
                </a:r>
              </a:p>
              <a:p>
                <a:r>
                  <a:rPr lang="en-GB" dirty="0" err="1"/>
                  <a:t>Vop</a:t>
                </a:r>
                <a:r>
                  <a:rPr lang="en-US" dirty="0"/>
                  <a:t>ě</a:t>
                </a:r>
                <a:r>
                  <a:rPr lang="en-GB" dirty="0" err="1"/>
                  <a:t>nka</a:t>
                </a:r>
                <a:r>
                  <a:rPr lang="en-GB" dirty="0"/>
                  <a:t>: the “natural real world” – perceivable environment; the real world – an extension of the natural real world presupposed by science. (2022, 131)</a:t>
                </a:r>
              </a:p>
            </p:txBody>
          </p:sp>
        </mc:Choice>
        <mc:Fallback>
          <p:sp>
            <p:nvSpPr>
              <p:cNvPr id="3" name="Content Placeholder 2">
                <a:extLst>
                  <a:ext uri="{FF2B5EF4-FFF2-40B4-BE49-F238E27FC236}">
                    <a16:creationId xmlns:a16="http://schemas.microsoft.com/office/drawing/2014/main" id="{AC72DB80-7045-AE76-4D7E-83FFBAED7510}"/>
                  </a:ext>
                </a:extLst>
              </p:cNvPr>
              <p:cNvSpPr>
                <a:spLocks noGrp="1" noRot="1" noChangeAspect="1" noMove="1" noResize="1" noEditPoints="1" noAdjustHandles="1" noChangeArrowheads="1" noChangeShapeType="1" noTextEdit="1"/>
              </p:cNvSpPr>
              <p:nvPr>
                <p:ph idx="1"/>
              </p:nvPr>
            </p:nvSpPr>
            <p:spPr>
              <a:xfrm>
                <a:off x="640080" y="2468881"/>
                <a:ext cx="10890928" cy="3730751"/>
              </a:xfrm>
              <a:blipFill>
                <a:blip r:embed="rId2"/>
                <a:stretch>
                  <a:fillRect l="-224" t="-490"/>
                </a:stretch>
              </a:blipFill>
            </p:spPr>
            <p:txBody>
              <a:bodyPr/>
              <a:lstStyle/>
              <a:p>
                <a:r>
                  <a:rPr lang="fi-FI">
                    <a:noFill/>
                  </a:rPr>
                  <a:t> </a:t>
                </a:r>
              </a:p>
            </p:txBody>
          </p:sp>
        </mc:Fallback>
      </mc:AlternateContent>
    </p:spTree>
    <p:extLst>
      <p:ext uri="{BB962C8B-B14F-4D97-AF65-F5344CB8AC3E}">
        <p14:creationId xmlns:p14="http://schemas.microsoft.com/office/powerpoint/2010/main" val="3896862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41ECC-0177-946B-A40E-30A3295BB60D}"/>
              </a:ext>
            </a:extLst>
          </p:cNvPr>
          <p:cNvSpPr>
            <a:spLocks noGrp="1"/>
          </p:cNvSpPr>
          <p:nvPr>
            <p:ph type="title"/>
          </p:nvPr>
        </p:nvSpPr>
        <p:spPr/>
        <p:txBody>
          <a:bodyPr/>
          <a:lstStyle/>
          <a:p>
            <a:r>
              <a:rPr lang="fi-FI" dirty="0"/>
              <a:t>3. </a:t>
            </a:r>
            <a:r>
              <a:rPr lang="fi-FI" dirty="0" err="1"/>
              <a:t>Transcendental</a:t>
            </a:r>
            <a:r>
              <a:rPr lang="fi-FI" dirty="0"/>
              <a:t> </a:t>
            </a:r>
            <a:r>
              <a:rPr lang="fi-FI" dirty="0" err="1"/>
              <a:t>attitude</a:t>
            </a:r>
            <a:endParaRPr lang="fi-FI" dirty="0"/>
          </a:p>
        </p:txBody>
      </p:sp>
      <p:sp>
        <p:nvSpPr>
          <p:cNvPr id="3" name="Content Placeholder 2">
            <a:extLst>
              <a:ext uri="{FF2B5EF4-FFF2-40B4-BE49-F238E27FC236}">
                <a16:creationId xmlns:a16="http://schemas.microsoft.com/office/drawing/2014/main" id="{D5043E61-0060-835B-E57F-891D5DFBF6E4}"/>
              </a:ext>
            </a:extLst>
          </p:cNvPr>
          <p:cNvSpPr>
            <a:spLocks noGrp="1"/>
          </p:cNvSpPr>
          <p:nvPr>
            <p:ph idx="1"/>
          </p:nvPr>
        </p:nvSpPr>
        <p:spPr>
          <a:xfrm>
            <a:off x="640080" y="2147977"/>
            <a:ext cx="10890928" cy="4554748"/>
          </a:xfrm>
        </p:spPr>
        <p:txBody>
          <a:bodyPr>
            <a:normAutofit lnSpcReduction="10000"/>
          </a:bodyPr>
          <a:lstStyle/>
          <a:p>
            <a:pPr marL="0" indent="0">
              <a:buNone/>
            </a:pPr>
            <a:r>
              <a:rPr lang="en-US" dirty="0"/>
              <a:t>“Turning reflectively from the only themes given straightforwardly (which may become importantly shifted) to the activity constituting them with its aiming and fulfilment – the activity that is hidden (or, as we may also say, ’anonymous’) throughout the naive doing and only now becomes a theme in its own right – we examine that activity after the fact. That is to say, </a:t>
            </a:r>
            <a:r>
              <a:rPr lang="en-US" i="1" dirty="0"/>
              <a:t>we examine the evidence</a:t>
            </a:r>
            <a:r>
              <a:rPr lang="en-US" dirty="0"/>
              <a:t> awakened by our reflection, </a:t>
            </a:r>
            <a:r>
              <a:rPr lang="en-US" i="1" dirty="0"/>
              <a:t>we ask it what it was aiming at and what it acquired</a:t>
            </a:r>
            <a:r>
              <a:rPr lang="en-US" dirty="0"/>
              <a:t>; and, in the evidence belonging to a higher level, we identify and fix, or we trace, the possible variations owing to vacillations of theme that had previously gone unnoticed, and distinguish the corresponding </a:t>
            </a:r>
            <a:r>
              <a:rPr lang="en-US" dirty="0" err="1"/>
              <a:t>aimings</a:t>
            </a:r>
            <a:r>
              <a:rPr lang="en-US" dirty="0"/>
              <a:t> and actualizations, - in other words, the shifting processes of forming concepts that pertain to logic.” (Husserl 1974/1969, §69)</a:t>
            </a:r>
          </a:p>
          <a:p>
            <a:pPr>
              <a:buFont typeface="Wingdings" panose="05000000000000000000" pitchFamily="2" charset="2"/>
              <a:buChar char="Ø"/>
            </a:pPr>
            <a:r>
              <a:rPr lang="en-US" dirty="0"/>
              <a:t>The intention- fulfilment structure found in the activity of mathematics (noetic)</a:t>
            </a:r>
          </a:p>
          <a:p>
            <a:pPr>
              <a:buFont typeface="Wingdings" panose="05000000000000000000" pitchFamily="2" charset="2"/>
              <a:buChar char="Ø"/>
            </a:pPr>
            <a:r>
              <a:rPr lang="en-US" dirty="0"/>
              <a:t>The fulfilment is given by various kinds of evidence, that function as normative goals and that should be clarified and fixed.  </a:t>
            </a:r>
          </a:p>
          <a:p>
            <a:pPr>
              <a:buFont typeface="Wingdings" panose="05000000000000000000" pitchFamily="2" charset="2"/>
              <a:buChar char="Ø"/>
            </a:pPr>
            <a:r>
              <a:rPr lang="en-US" dirty="0"/>
              <a:t>Also possible presuppositions of these activities will be clarified.</a:t>
            </a:r>
          </a:p>
        </p:txBody>
      </p:sp>
    </p:spTree>
    <p:extLst>
      <p:ext uri="{BB962C8B-B14F-4D97-AF65-F5344CB8AC3E}">
        <p14:creationId xmlns:p14="http://schemas.microsoft.com/office/powerpoint/2010/main" val="3435842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74DF6-611E-08D8-3055-C813B54BD506}"/>
              </a:ext>
            </a:extLst>
          </p:cNvPr>
          <p:cNvSpPr>
            <a:spLocks noGrp="1"/>
          </p:cNvSpPr>
          <p:nvPr>
            <p:ph type="title"/>
          </p:nvPr>
        </p:nvSpPr>
        <p:spPr/>
        <p:txBody>
          <a:bodyPr/>
          <a:lstStyle/>
          <a:p>
            <a:r>
              <a:rPr lang="en-GB" dirty="0"/>
              <a:t>4. </a:t>
            </a:r>
            <a:r>
              <a:rPr lang="en-GB" dirty="0" err="1"/>
              <a:t>Vop</a:t>
            </a:r>
            <a:r>
              <a:rPr lang="en-US" dirty="0"/>
              <a:t>ě</a:t>
            </a:r>
            <a:r>
              <a:rPr lang="en-GB" dirty="0" err="1"/>
              <a:t>nka</a:t>
            </a:r>
            <a:r>
              <a:rPr lang="en-GB" dirty="0"/>
              <a:t> on </a:t>
            </a:r>
            <a:r>
              <a:rPr lang="en-GB" i="1" dirty="0" err="1"/>
              <a:t>epoché</a:t>
            </a:r>
            <a:endParaRPr lang="fi-FI" i="1" dirty="0"/>
          </a:p>
        </p:txBody>
      </p:sp>
      <p:sp>
        <p:nvSpPr>
          <p:cNvPr id="3" name="Content Placeholder 2">
            <a:extLst>
              <a:ext uri="{FF2B5EF4-FFF2-40B4-BE49-F238E27FC236}">
                <a16:creationId xmlns:a16="http://schemas.microsoft.com/office/drawing/2014/main" id="{619DFDAB-9C46-4ADB-126E-A1EDBFCC4A24}"/>
              </a:ext>
            </a:extLst>
          </p:cNvPr>
          <p:cNvSpPr>
            <a:spLocks noGrp="1"/>
          </p:cNvSpPr>
          <p:nvPr>
            <p:ph idx="1"/>
          </p:nvPr>
        </p:nvSpPr>
        <p:spPr/>
        <p:txBody>
          <a:bodyPr>
            <a:normAutofit fontScale="92500" lnSpcReduction="20000"/>
          </a:bodyPr>
          <a:lstStyle/>
          <a:p>
            <a:pPr marL="0" indent="0">
              <a:buNone/>
            </a:pPr>
            <a:r>
              <a:rPr lang="en-GB" dirty="0"/>
              <a:t>“… whether the domain of all natural numbers is actualisable can only be sought in the mysterious understanding we have for the passing of natural numbers towards infinity … If we carry out … the phenomenological </a:t>
            </a:r>
            <a:r>
              <a:rPr lang="en-GB" i="1" dirty="0" err="1"/>
              <a:t>epoché</a:t>
            </a:r>
            <a:r>
              <a:rPr lang="en-GB" dirty="0"/>
              <a:t> as Edmund Husserl would call it, we have no option but to state that the purified understanding of the passing of natural numbers towards infinity does not give us the slightest cause to shorten the domain of all natural numbers. On the contrary, the raw infinity present in this domain </a:t>
            </a:r>
            <a:r>
              <a:rPr lang="en-GB" b="1" dirty="0"/>
              <a:t>a priori </a:t>
            </a:r>
            <a:r>
              <a:rPr lang="en-GB" dirty="0"/>
              <a:t>excludes all the obstacles which could hinder natural numbers as they flee towards infinity” (2022, 109)</a:t>
            </a:r>
          </a:p>
          <a:p>
            <a:pPr>
              <a:buFont typeface="Wingdings" panose="05000000000000000000" pitchFamily="2" charset="2"/>
              <a:buChar char="§"/>
            </a:pPr>
            <a:r>
              <a:rPr lang="en-GB" dirty="0"/>
              <a:t>Focus is on the structures of the givenness of the natural numbers (noematic)</a:t>
            </a:r>
          </a:p>
          <a:p>
            <a:r>
              <a:rPr lang="en-GB" dirty="0" err="1"/>
              <a:t>Vop</a:t>
            </a:r>
            <a:r>
              <a:rPr lang="en-US" dirty="0"/>
              <a:t>ě</a:t>
            </a:r>
            <a:r>
              <a:rPr lang="en-GB" dirty="0" err="1"/>
              <a:t>nka</a:t>
            </a:r>
            <a:r>
              <a:rPr lang="en-GB" dirty="0"/>
              <a:t>: </a:t>
            </a:r>
            <a:r>
              <a:rPr lang="en-US" dirty="0"/>
              <a:t>In the natural attitude we have a rudimentary conception of “raw infinity”.</a:t>
            </a:r>
          </a:p>
          <a:p>
            <a:r>
              <a:rPr lang="en-US" dirty="0"/>
              <a:t>This conception is brought into “purified understanding” in the </a:t>
            </a:r>
            <a:r>
              <a:rPr lang="en-US" i="1" dirty="0" err="1"/>
              <a:t>epoché</a:t>
            </a:r>
            <a:r>
              <a:rPr lang="en-US" dirty="0"/>
              <a:t>. </a:t>
            </a:r>
          </a:p>
          <a:p>
            <a:r>
              <a:rPr lang="en-US" dirty="0"/>
              <a:t>No </a:t>
            </a:r>
            <a:r>
              <a:rPr lang="en-US" dirty="0" err="1"/>
              <a:t>finitistic</a:t>
            </a:r>
            <a:r>
              <a:rPr lang="en-US" dirty="0"/>
              <a:t> restraints; the attitude is metaphysically neutral, phenomenological. </a:t>
            </a:r>
          </a:p>
          <a:p>
            <a:endParaRPr lang="fi-FI" dirty="0"/>
          </a:p>
        </p:txBody>
      </p:sp>
    </p:spTree>
    <p:extLst>
      <p:ext uri="{BB962C8B-B14F-4D97-AF65-F5344CB8AC3E}">
        <p14:creationId xmlns:p14="http://schemas.microsoft.com/office/powerpoint/2010/main" val="2862326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F6EAA-74B8-6C17-9F5B-8025ED6462DE}"/>
              </a:ext>
            </a:extLst>
          </p:cNvPr>
          <p:cNvSpPr>
            <a:spLocks noGrp="1"/>
          </p:cNvSpPr>
          <p:nvPr>
            <p:ph type="title"/>
          </p:nvPr>
        </p:nvSpPr>
        <p:spPr>
          <a:xfrm>
            <a:off x="640079" y="1477345"/>
            <a:ext cx="10890929" cy="1097280"/>
          </a:xfrm>
        </p:spPr>
        <p:txBody>
          <a:bodyPr>
            <a:normAutofit fontScale="90000"/>
          </a:bodyPr>
          <a:lstStyle/>
          <a:p>
            <a:r>
              <a:rPr lang="en-US" dirty="0"/>
              <a:t>5. Intention-fulfilment structure and the three kinds of </a:t>
            </a:r>
            <a:r>
              <a:rPr lang="en-US" dirty="0" err="1"/>
              <a:t>Evidenz</a:t>
            </a:r>
            <a:r>
              <a:rPr lang="en-US" dirty="0"/>
              <a:t> </a:t>
            </a:r>
          </a:p>
        </p:txBody>
      </p:sp>
      <p:sp>
        <p:nvSpPr>
          <p:cNvPr id="3" name="Content Placeholder 2">
            <a:extLst>
              <a:ext uri="{FF2B5EF4-FFF2-40B4-BE49-F238E27FC236}">
                <a16:creationId xmlns:a16="http://schemas.microsoft.com/office/drawing/2014/main" id="{30C18010-7B0D-2062-8106-5DBB03DDF051}"/>
              </a:ext>
            </a:extLst>
          </p:cNvPr>
          <p:cNvSpPr>
            <a:spLocks noGrp="1"/>
          </p:cNvSpPr>
          <p:nvPr>
            <p:ph idx="1"/>
          </p:nvPr>
        </p:nvSpPr>
        <p:spPr/>
        <p:txBody>
          <a:bodyPr>
            <a:normAutofit fontScale="85000" lnSpcReduction="10000"/>
          </a:bodyPr>
          <a:lstStyle/>
          <a:p>
            <a:r>
              <a:rPr lang="fi-FI" dirty="0"/>
              <a:t>”the act of pure </a:t>
            </a:r>
            <a:r>
              <a:rPr lang="fi-FI" dirty="0" err="1"/>
              <a:t>meaning</a:t>
            </a:r>
            <a:r>
              <a:rPr lang="fi-FI" dirty="0"/>
              <a:t>, in the manner of a goal-</a:t>
            </a:r>
            <a:r>
              <a:rPr lang="fi-FI" dirty="0" err="1"/>
              <a:t>seeking</a:t>
            </a:r>
            <a:r>
              <a:rPr lang="fi-FI" dirty="0"/>
              <a:t> intention, finds its </a:t>
            </a:r>
            <a:r>
              <a:rPr lang="fi-FI" dirty="0" err="1"/>
              <a:t>fulfilment</a:t>
            </a:r>
            <a:r>
              <a:rPr lang="fi-FI" dirty="0"/>
              <a:t> in the act which </a:t>
            </a:r>
            <a:r>
              <a:rPr lang="fi-FI" dirty="0" err="1"/>
              <a:t>renders</a:t>
            </a:r>
            <a:r>
              <a:rPr lang="fi-FI" dirty="0"/>
              <a:t> the </a:t>
            </a:r>
            <a:r>
              <a:rPr lang="fi-FI" dirty="0" err="1"/>
              <a:t>matter</a:t>
            </a:r>
            <a:r>
              <a:rPr lang="fi-FI" dirty="0"/>
              <a:t> </a:t>
            </a:r>
            <a:r>
              <a:rPr lang="fi-FI" dirty="0" err="1"/>
              <a:t>intuitive</a:t>
            </a:r>
            <a:r>
              <a:rPr lang="fi-FI" dirty="0"/>
              <a:t>” (Husserl 2001, II, 206) </a:t>
            </a:r>
          </a:p>
          <a:p>
            <a:r>
              <a:rPr lang="fi-FI" dirty="0" err="1"/>
              <a:t>Dynamic</a:t>
            </a:r>
            <a:r>
              <a:rPr lang="fi-FI" dirty="0"/>
              <a:t> </a:t>
            </a:r>
            <a:r>
              <a:rPr lang="fi-FI" dirty="0" err="1"/>
              <a:t>fulfilment</a:t>
            </a:r>
            <a:r>
              <a:rPr lang="fi-FI" dirty="0"/>
              <a:t> = </a:t>
            </a:r>
            <a:r>
              <a:rPr lang="fi-FI" dirty="0" err="1"/>
              <a:t>takes</a:t>
            </a:r>
            <a:r>
              <a:rPr lang="fi-FI" dirty="0"/>
              <a:t> </a:t>
            </a:r>
            <a:r>
              <a:rPr lang="fi-FI" dirty="0" err="1"/>
              <a:t>place</a:t>
            </a:r>
            <a:r>
              <a:rPr lang="fi-FI" dirty="0"/>
              <a:t> in </a:t>
            </a:r>
            <a:r>
              <a:rPr lang="fi-FI" dirty="0" err="1"/>
              <a:t>time</a:t>
            </a:r>
            <a:r>
              <a:rPr lang="fi-FI" dirty="0"/>
              <a:t> &gt; </a:t>
            </a:r>
            <a:r>
              <a:rPr lang="fi-FI" dirty="0" err="1"/>
              <a:t>highlights</a:t>
            </a:r>
            <a:r>
              <a:rPr lang="fi-FI" dirty="0"/>
              <a:t> the </a:t>
            </a:r>
            <a:r>
              <a:rPr lang="fi-FI" dirty="0" err="1"/>
              <a:t>role</a:t>
            </a:r>
            <a:r>
              <a:rPr lang="fi-FI" dirty="0"/>
              <a:t> of </a:t>
            </a:r>
            <a:r>
              <a:rPr lang="fi-FI" dirty="0" err="1"/>
              <a:t>construction</a:t>
            </a:r>
            <a:r>
              <a:rPr lang="fi-FI" dirty="0"/>
              <a:t> </a:t>
            </a:r>
            <a:r>
              <a:rPr lang="fi-FI" dirty="0" err="1"/>
              <a:t>highlighted</a:t>
            </a:r>
            <a:r>
              <a:rPr lang="fi-FI" dirty="0"/>
              <a:t> (not that </a:t>
            </a:r>
            <a:r>
              <a:rPr lang="fi-FI" dirty="0" err="1"/>
              <a:t>construction</a:t>
            </a:r>
            <a:r>
              <a:rPr lang="fi-FI" dirty="0"/>
              <a:t> is an </a:t>
            </a:r>
            <a:r>
              <a:rPr lang="fi-FI" dirty="0" err="1"/>
              <a:t>objective</a:t>
            </a:r>
            <a:r>
              <a:rPr lang="fi-FI" dirty="0"/>
              <a:t>, </a:t>
            </a:r>
            <a:r>
              <a:rPr lang="fi-FI" dirty="0" err="1"/>
              <a:t>here</a:t>
            </a:r>
            <a:r>
              <a:rPr lang="fi-FI" dirty="0"/>
              <a:t> </a:t>
            </a:r>
            <a:r>
              <a:rPr lang="fi-FI" dirty="0" err="1"/>
              <a:t>looked</a:t>
            </a:r>
            <a:r>
              <a:rPr lang="fi-FI" dirty="0"/>
              <a:t> at from a different attitude)</a:t>
            </a:r>
          </a:p>
          <a:p>
            <a:r>
              <a:rPr lang="fi-FI" dirty="0"/>
              <a:t>These </a:t>
            </a:r>
            <a:r>
              <a:rPr lang="fi-FI" dirty="0" err="1"/>
              <a:t>investigations</a:t>
            </a:r>
            <a:r>
              <a:rPr lang="fi-FI" dirty="0"/>
              <a:t> ”</a:t>
            </a:r>
            <a:r>
              <a:rPr lang="fi-FI" dirty="0" err="1"/>
              <a:t>concerned</a:t>
            </a:r>
            <a:r>
              <a:rPr lang="fi-FI" dirty="0"/>
              <a:t> the </a:t>
            </a:r>
            <a:r>
              <a:rPr lang="fi-FI" dirty="0" err="1"/>
              <a:t>contrasting</a:t>
            </a:r>
            <a:r>
              <a:rPr lang="fi-FI" dirty="0"/>
              <a:t> of </a:t>
            </a:r>
            <a:r>
              <a:rPr lang="fi-FI" dirty="0" err="1"/>
              <a:t>three</a:t>
            </a:r>
            <a:r>
              <a:rPr lang="fi-FI" dirty="0"/>
              <a:t> different </a:t>
            </a:r>
            <a:r>
              <a:rPr lang="fi-FI" dirty="0" err="1"/>
              <a:t>focusings</a:t>
            </a:r>
            <a:r>
              <a:rPr lang="fi-FI" dirty="0"/>
              <a:t> in </a:t>
            </a:r>
            <a:r>
              <a:rPr lang="fi-FI" dirty="0" err="1"/>
              <a:t>judging</a:t>
            </a:r>
            <a:r>
              <a:rPr lang="fi-FI" dirty="0"/>
              <a:t>, … and the </a:t>
            </a:r>
            <a:r>
              <a:rPr lang="fi-FI" dirty="0" err="1"/>
              <a:t>pointing</a:t>
            </a:r>
            <a:r>
              <a:rPr lang="fi-FI" dirty="0"/>
              <a:t> out of </a:t>
            </a:r>
            <a:r>
              <a:rPr lang="fi-FI" dirty="0" err="1"/>
              <a:t>three</a:t>
            </a:r>
            <a:r>
              <a:rPr lang="fi-FI" dirty="0"/>
              <a:t> different evidences, </a:t>
            </a:r>
            <a:r>
              <a:rPr lang="fi-FI" dirty="0" err="1"/>
              <a:t>three</a:t>
            </a:r>
            <a:r>
              <a:rPr lang="fi-FI" dirty="0"/>
              <a:t> </a:t>
            </a:r>
            <a:r>
              <a:rPr lang="fi-FI" dirty="0" err="1"/>
              <a:t>correspondingly</a:t>
            </a:r>
            <a:r>
              <a:rPr lang="fi-FI" dirty="0"/>
              <a:t> different </a:t>
            </a:r>
            <a:r>
              <a:rPr lang="fi-FI" dirty="0" err="1"/>
              <a:t>modes</a:t>
            </a:r>
            <a:r>
              <a:rPr lang="fi-FI" dirty="0"/>
              <a:t> of </a:t>
            </a:r>
            <a:r>
              <a:rPr lang="fi-FI" dirty="0" err="1"/>
              <a:t>empty</a:t>
            </a:r>
            <a:r>
              <a:rPr lang="fi-FI" dirty="0"/>
              <a:t> </a:t>
            </a:r>
            <a:r>
              <a:rPr lang="fi-FI" dirty="0" err="1"/>
              <a:t>expectant</a:t>
            </a:r>
            <a:r>
              <a:rPr lang="fi-FI" dirty="0"/>
              <a:t> intention and of </a:t>
            </a:r>
            <a:r>
              <a:rPr lang="fi-FI" dirty="0" err="1"/>
              <a:t>fulfilment</a:t>
            </a:r>
            <a:r>
              <a:rPr lang="fi-FI" dirty="0"/>
              <a:t>, and </a:t>
            </a:r>
            <a:r>
              <a:rPr lang="fi-FI" dirty="0" err="1"/>
              <a:t>three</a:t>
            </a:r>
            <a:r>
              <a:rPr lang="fi-FI" dirty="0"/>
              <a:t> different </a:t>
            </a:r>
            <a:r>
              <a:rPr lang="fi-FI" dirty="0" err="1"/>
              <a:t>concepts</a:t>
            </a:r>
            <a:r>
              <a:rPr lang="fi-FI" dirty="0"/>
              <a:t> of the </a:t>
            </a:r>
            <a:r>
              <a:rPr lang="fi-FI" dirty="0" err="1"/>
              <a:t>judgment</a:t>
            </a:r>
            <a:r>
              <a:rPr lang="fi-FI" dirty="0"/>
              <a:t>, which </a:t>
            </a:r>
            <a:r>
              <a:rPr lang="fi-FI" dirty="0" err="1"/>
              <a:t>become</a:t>
            </a:r>
            <a:r>
              <a:rPr lang="fi-FI" dirty="0"/>
              <a:t> </a:t>
            </a:r>
            <a:r>
              <a:rPr lang="fi-FI" dirty="0" err="1"/>
              <a:t>originally</a:t>
            </a:r>
            <a:r>
              <a:rPr lang="fi-FI" dirty="0"/>
              <a:t> </a:t>
            </a:r>
            <a:r>
              <a:rPr lang="fi-FI" dirty="0" err="1"/>
              <a:t>separated</a:t>
            </a:r>
            <a:r>
              <a:rPr lang="fi-FI" dirty="0"/>
              <a:t> </a:t>
            </a:r>
            <a:r>
              <a:rPr lang="fi-FI" dirty="0" err="1"/>
              <a:t>accordingly</a:t>
            </a:r>
            <a:r>
              <a:rPr lang="fi-FI" dirty="0"/>
              <a:t>” (FTL, §70a)</a:t>
            </a:r>
          </a:p>
          <a:p>
            <a:r>
              <a:rPr lang="fi-FI" dirty="0"/>
              <a:t>Intention – </a:t>
            </a:r>
            <a:r>
              <a:rPr lang="fi-FI" dirty="0" err="1"/>
              <a:t>fulfillment</a:t>
            </a:r>
            <a:r>
              <a:rPr lang="fi-FI" dirty="0"/>
              <a:t>: </a:t>
            </a:r>
            <a:r>
              <a:rPr lang="fi-FI" dirty="0" err="1"/>
              <a:t>doing</a:t>
            </a:r>
            <a:r>
              <a:rPr lang="fi-FI" dirty="0"/>
              <a:t> something in </a:t>
            </a:r>
            <a:r>
              <a:rPr lang="fi-FI" dirty="0" err="1"/>
              <a:t>accordance</a:t>
            </a:r>
            <a:r>
              <a:rPr lang="fi-FI" dirty="0"/>
              <a:t> of a </a:t>
            </a:r>
            <a:r>
              <a:rPr lang="fi-FI" dirty="0" err="1"/>
              <a:t>method</a:t>
            </a:r>
            <a:r>
              <a:rPr lang="fi-FI" dirty="0"/>
              <a:t> </a:t>
            </a:r>
            <a:r>
              <a:rPr lang="fi-FI" dirty="0" err="1"/>
              <a:t>gives</a:t>
            </a:r>
            <a:r>
              <a:rPr lang="fi-FI" dirty="0"/>
              <a:t> the </a:t>
            </a:r>
            <a:r>
              <a:rPr lang="fi-FI" dirty="0" err="1"/>
              <a:t>particular</a:t>
            </a:r>
            <a:r>
              <a:rPr lang="fi-FI" dirty="0"/>
              <a:t> </a:t>
            </a:r>
            <a:r>
              <a:rPr lang="fi-FI" dirty="0" err="1"/>
              <a:t>kind</a:t>
            </a:r>
            <a:r>
              <a:rPr lang="fi-FI" dirty="0"/>
              <a:t> of </a:t>
            </a:r>
            <a:r>
              <a:rPr lang="fi-FI" dirty="0" err="1"/>
              <a:t>evidence</a:t>
            </a:r>
            <a:r>
              <a:rPr lang="fi-FI" dirty="0"/>
              <a:t>. </a:t>
            </a:r>
          </a:p>
          <a:p>
            <a:r>
              <a:rPr lang="fi-FI" dirty="0"/>
              <a:t>Three kinds of </a:t>
            </a:r>
            <a:r>
              <a:rPr lang="fi-FI" dirty="0" err="1"/>
              <a:t>evidence</a:t>
            </a:r>
            <a:r>
              <a:rPr lang="fi-FI" dirty="0"/>
              <a:t>: </a:t>
            </a:r>
            <a:r>
              <a:rPr lang="fi-FI" dirty="0" err="1"/>
              <a:t>grammaticality</a:t>
            </a:r>
            <a:r>
              <a:rPr lang="fi-FI" dirty="0"/>
              <a:t>, </a:t>
            </a:r>
            <a:r>
              <a:rPr lang="fi-FI" dirty="0" err="1"/>
              <a:t>distinctness</a:t>
            </a:r>
            <a:r>
              <a:rPr lang="fi-FI" dirty="0"/>
              <a:t> </a:t>
            </a:r>
            <a:r>
              <a:rPr lang="fi-FI" dirty="0" err="1"/>
              <a:t>harmonious</a:t>
            </a:r>
            <a:r>
              <a:rPr lang="fi-FI" dirty="0"/>
              <a:t> </a:t>
            </a:r>
            <a:r>
              <a:rPr lang="fi-FI" dirty="0" err="1"/>
              <a:t>co-givenness</a:t>
            </a:r>
            <a:r>
              <a:rPr lang="fi-FI" dirty="0"/>
              <a:t> and </a:t>
            </a:r>
            <a:r>
              <a:rPr lang="fi-FI" dirty="0" err="1"/>
              <a:t>clarity</a:t>
            </a:r>
            <a:r>
              <a:rPr lang="fi-FI" dirty="0"/>
              <a:t> </a:t>
            </a:r>
            <a:r>
              <a:rPr lang="fi-FI" dirty="0" err="1"/>
              <a:t>givenness</a:t>
            </a:r>
            <a:r>
              <a:rPr lang="fi-FI" dirty="0"/>
              <a:t> ”in person”; and </a:t>
            </a:r>
            <a:r>
              <a:rPr lang="fi-FI" dirty="0" err="1"/>
              <a:t>possibly</a:t>
            </a:r>
            <a:r>
              <a:rPr lang="fi-FI" dirty="0"/>
              <a:t> </a:t>
            </a:r>
            <a:r>
              <a:rPr lang="fi-FI" dirty="0" err="1"/>
              <a:t>sub-types</a:t>
            </a:r>
            <a:r>
              <a:rPr lang="fi-FI" dirty="0"/>
              <a:t> of these. </a:t>
            </a:r>
          </a:p>
          <a:p>
            <a:endParaRPr lang="fi-FI" dirty="0"/>
          </a:p>
          <a:p>
            <a:endParaRPr lang="en-US" dirty="0"/>
          </a:p>
        </p:txBody>
      </p:sp>
    </p:spTree>
    <p:extLst>
      <p:ext uri="{BB962C8B-B14F-4D97-AF65-F5344CB8AC3E}">
        <p14:creationId xmlns:p14="http://schemas.microsoft.com/office/powerpoint/2010/main" val="2297904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F6365-C25D-EAD8-77EA-42B0BB6B7878}"/>
              </a:ext>
            </a:extLst>
          </p:cNvPr>
          <p:cNvSpPr>
            <a:spLocks noGrp="1"/>
          </p:cNvSpPr>
          <p:nvPr>
            <p:ph type="title"/>
          </p:nvPr>
        </p:nvSpPr>
        <p:spPr/>
        <p:txBody>
          <a:bodyPr/>
          <a:lstStyle/>
          <a:p>
            <a:r>
              <a:rPr lang="fi-FI" dirty="0"/>
              <a:t>6. Husserl on </a:t>
            </a:r>
            <a:r>
              <a:rPr lang="fi-FI" dirty="0" err="1"/>
              <a:t>clear</a:t>
            </a:r>
            <a:r>
              <a:rPr lang="fi-FI" dirty="0"/>
              <a:t>, </a:t>
            </a:r>
            <a:r>
              <a:rPr lang="fi-FI" i="1" dirty="0" err="1"/>
              <a:t>klar</a:t>
            </a:r>
            <a:r>
              <a:rPr lang="fi-FI" i="1" dirty="0"/>
              <a:t> </a:t>
            </a:r>
            <a:r>
              <a:rPr lang="fi-FI" i="1" dirty="0" err="1"/>
              <a:t>Evidenz</a:t>
            </a:r>
            <a:r>
              <a:rPr lang="fi-FI" dirty="0"/>
              <a:t> </a:t>
            </a:r>
            <a:endParaRPr lang="en-US" dirty="0"/>
          </a:p>
        </p:txBody>
      </p:sp>
      <p:sp>
        <p:nvSpPr>
          <p:cNvPr id="3" name="Content Placeholder 2">
            <a:extLst>
              <a:ext uri="{FF2B5EF4-FFF2-40B4-BE49-F238E27FC236}">
                <a16:creationId xmlns:a16="http://schemas.microsoft.com/office/drawing/2014/main" id="{0FE062CE-FFA3-198E-C3D2-B36668FA0599}"/>
              </a:ext>
            </a:extLst>
          </p:cNvPr>
          <p:cNvSpPr>
            <a:spLocks noGrp="1"/>
          </p:cNvSpPr>
          <p:nvPr>
            <p:ph idx="1"/>
          </p:nvPr>
        </p:nvSpPr>
        <p:spPr>
          <a:xfrm>
            <a:off x="640080" y="2468881"/>
            <a:ext cx="10890928" cy="4292137"/>
          </a:xfrm>
        </p:spPr>
        <p:txBody>
          <a:bodyPr>
            <a:normAutofit/>
          </a:bodyPr>
          <a:lstStyle/>
          <a:p>
            <a:pPr marL="0" indent="0">
              <a:buNone/>
            </a:pPr>
            <a:r>
              <a:rPr lang="fi-FI" dirty="0"/>
              <a:t>Different </a:t>
            </a:r>
            <a:r>
              <a:rPr lang="fi-FI" dirty="0" err="1"/>
              <a:t>notions</a:t>
            </a:r>
            <a:r>
              <a:rPr lang="fi-FI" dirty="0"/>
              <a:t> of </a:t>
            </a:r>
            <a:r>
              <a:rPr lang="fi-FI" dirty="0" err="1"/>
              <a:t>evidence</a:t>
            </a:r>
            <a:r>
              <a:rPr lang="fi-FI" dirty="0"/>
              <a:t> are </a:t>
            </a:r>
            <a:r>
              <a:rPr lang="fi-FI" dirty="0" err="1"/>
              <a:t>associated</a:t>
            </a:r>
            <a:r>
              <a:rPr lang="fi-FI" dirty="0"/>
              <a:t> with different kinds of </a:t>
            </a:r>
            <a:r>
              <a:rPr lang="fi-FI" dirty="0" err="1"/>
              <a:t>construction</a:t>
            </a:r>
            <a:r>
              <a:rPr lang="fi-FI" dirty="0"/>
              <a:t> (intention – </a:t>
            </a:r>
            <a:r>
              <a:rPr lang="fi-FI" dirty="0" err="1"/>
              <a:t>fulfilment</a:t>
            </a:r>
            <a:r>
              <a:rPr lang="fi-FI" dirty="0"/>
              <a:t>) </a:t>
            </a:r>
          </a:p>
          <a:p>
            <a:r>
              <a:rPr lang="fi-FI" dirty="0"/>
              <a:t>Husserl’s </a:t>
            </a:r>
            <a:r>
              <a:rPr lang="fi-FI" dirty="0" err="1"/>
              <a:t>Klarheit</a:t>
            </a:r>
            <a:r>
              <a:rPr lang="fi-FI" dirty="0"/>
              <a:t>: (possibility of) seeing/</a:t>
            </a:r>
            <a:r>
              <a:rPr lang="fi-FI" dirty="0" err="1"/>
              <a:t>possessing</a:t>
            </a:r>
            <a:r>
              <a:rPr lang="fi-FI" dirty="0"/>
              <a:t> the </a:t>
            </a:r>
            <a:r>
              <a:rPr lang="fi-FI" dirty="0" err="1"/>
              <a:t>object</a:t>
            </a:r>
            <a:r>
              <a:rPr lang="fi-FI" dirty="0"/>
              <a:t> ”in person.” </a:t>
            </a:r>
          </a:p>
          <a:p>
            <a:r>
              <a:rPr lang="fi-FI" dirty="0" err="1"/>
              <a:t>These</a:t>
            </a:r>
            <a:r>
              <a:rPr lang="fi-FI" dirty="0"/>
              <a:t> </a:t>
            </a:r>
            <a:r>
              <a:rPr lang="fi-FI" dirty="0" err="1"/>
              <a:t>clear</a:t>
            </a:r>
            <a:r>
              <a:rPr lang="fi-FI" dirty="0"/>
              <a:t> </a:t>
            </a:r>
            <a:r>
              <a:rPr lang="fi-FI" dirty="0" err="1"/>
              <a:t>objects</a:t>
            </a:r>
            <a:r>
              <a:rPr lang="fi-FI" dirty="0"/>
              <a:t> </a:t>
            </a:r>
            <a:r>
              <a:rPr lang="fi-FI" dirty="0" err="1"/>
              <a:t>can</a:t>
            </a:r>
            <a:r>
              <a:rPr lang="fi-FI" dirty="0"/>
              <a:t> be both abstract (</a:t>
            </a:r>
            <a:r>
              <a:rPr lang="fi-FI" dirty="0" err="1"/>
              <a:t>ideal</a:t>
            </a:r>
            <a:r>
              <a:rPr lang="fi-FI" dirty="0"/>
              <a:t>) </a:t>
            </a:r>
            <a:r>
              <a:rPr lang="fi-FI" dirty="0" err="1"/>
              <a:t>or</a:t>
            </a:r>
            <a:r>
              <a:rPr lang="fi-FI" dirty="0"/>
              <a:t> </a:t>
            </a:r>
            <a:r>
              <a:rPr lang="fi-FI" dirty="0" err="1"/>
              <a:t>objects</a:t>
            </a:r>
            <a:r>
              <a:rPr lang="fi-FI" dirty="0"/>
              <a:t> of </a:t>
            </a:r>
            <a:r>
              <a:rPr lang="fi-FI" dirty="0" err="1"/>
              <a:t>perception</a:t>
            </a:r>
            <a:r>
              <a:rPr lang="fi-FI" dirty="0"/>
              <a:t>. </a:t>
            </a:r>
          </a:p>
          <a:p>
            <a:r>
              <a:rPr lang="fi-FI" dirty="0" err="1"/>
              <a:t>Thus</a:t>
            </a:r>
            <a:r>
              <a:rPr lang="fi-FI" dirty="0"/>
              <a:t> it </a:t>
            </a:r>
            <a:r>
              <a:rPr lang="fi-FI" dirty="0" err="1"/>
              <a:t>goes</a:t>
            </a:r>
            <a:r>
              <a:rPr lang="fi-FI" dirty="0"/>
              <a:t> with both the </a:t>
            </a:r>
            <a:r>
              <a:rPr lang="fi-FI" dirty="0" err="1"/>
              <a:t>traditional</a:t>
            </a:r>
            <a:r>
              <a:rPr lang="fi-FI" dirty="0"/>
              <a:t> </a:t>
            </a:r>
            <a:r>
              <a:rPr lang="fi-FI" dirty="0" err="1"/>
              <a:t>constructivism</a:t>
            </a:r>
            <a:r>
              <a:rPr lang="fi-FI" dirty="0"/>
              <a:t> </a:t>
            </a:r>
            <a:r>
              <a:rPr lang="fi-FI" dirty="0" err="1"/>
              <a:t>where</a:t>
            </a:r>
            <a:r>
              <a:rPr lang="fi-FI" dirty="0"/>
              <a:t> the </a:t>
            </a:r>
            <a:r>
              <a:rPr lang="fi-FI" dirty="0" err="1"/>
              <a:t>objects</a:t>
            </a:r>
            <a:r>
              <a:rPr lang="fi-FI" dirty="0"/>
              <a:t> </a:t>
            </a:r>
            <a:r>
              <a:rPr lang="fi-FI" dirty="0" err="1"/>
              <a:t>are</a:t>
            </a:r>
            <a:r>
              <a:rPr lang="fi-FI" dirty="0"/>
              <a:t> </a:t>
            </a:r>
            <a:r>
              <a:rPr lang="fi-FI" dirty="0" err="1"/>
              <a:t>constructed</a:t>
            </a:r>
            <a:r>
              <a:rPr lang="fi-FI" dirty="0"/>
              <a:t>, but also about </a:t>
            </a:r>
            <a:r>
              <a:rPr lang="fi-FI" dirty="0" err="1"/>
              <a:t>judgments</a:t>
            </a:r>
            <a:r>
              <a:rPr lang="fi-FI" dirty="0"/>
              <a:t> </a:t>
            </a:r>
            <a:r>
              <a:rPr lang="fi-FI" dirty="0" err="1"/>
              <a:t>applicable</a:t>
            </a:r>
            <a:r>
              <a:rPr lang="fi-FI" dirty="0"/>
              <a:t> to </a:t>
            </a:r>
            <a:r>
              <a:rPr lang="fi-FI" dirty="0" err="1"/>
              <a:t>perceived</a:t>
            </a:r>
            <a:r>
              <a:rPr lang="fi-FI" dirty="0"/>
              <a:t> </a:t>
            </a:r>
            <a:r>
              <a:rPr lang="fi-FI" dirty="0" err="1"/>
              <a:t>objects</a:t>
            </a:r>
            <a:r>
              <a:rPr lang="fi-FI" dirty="0"/>
              <a:t>, i.e., and the </a:t>
            </a:r>
            <a:r>
              <a:rPr lang="fi-FI" dirty="0" err="1"/>
              <a:t>idealized</a:t>
            </a:r>
            <a:r>
              <a:rPr lang="fi-FI" dirty="0"/>
              <a:t> </a:t>
            </a:r>
            <a:r>
              <a:rPr lang="fi-FI" dirty="0" err="1"/>
              <a:t>perceived</a:t>
            </a:r>
            <a:r>
              <a:rPr lang="fi-FI" dirty="0"/>
              <a:t> </a:t>
            </a:r>
            <a:r>
              <a:rPr lang="fi-FI" dirty="0" err="1"/>
              <a:t>world</a:t>
            </a:r>
            <a:r>
              <a:rPr lang="fi-FI" dirty="0"/>
              <a:t>, the </a:t>
            </a:r>
            <a:r>
              <a:rPr lang="fi-FI" dirty="0" err="1"/>
              <a:t>world</a:t>
            </a:r>
            <a:r>
              <a:rPr lang="fi-FI" dirty="0"/>
              <a:t> of </a:t>
            </a:r>
            <a:r>
              <a:rPr lang="fi-FI" dirty="0" err="1"/>
              <a:t>mathematical</a:t>
            </a:r>
            <a:r>
              <a:rPr lang="fi-FI" dirty="0"/>
              <a:t> </a:t>
            </a:r>
            <a:r>
              <a:rPr lang="fi-FI" dirty="0" err="1"/>
              <a:t>physics</a:t>
            </a:r>
            <a:r>
              <a:rPr lang="fi-FI" dirty="0"/>
              <a:t>.  </a:t>
            </a:r>
          </a:p>
          <a:p>
            <a:r>
              <a:rPr lang="fi-FI" dirty="0"/>
              <a:t>i.e., in the </a:t>
            </a:r>
            <a:r>
              <a:rPr lang="fi-FI" dirty="0" err="1"/>
              <a:t>natural</a:t>
            </a:r>
            <a:r>
              <a:rPr lang="fi-FI" dirty="0"/>
              <a:t> </a:t>
            </a:r>
            <a:r>
              <a:rPr lang="fi-FI" dirty="0" err="1"/>
              <a:t>real</a:t>
            </a:r>
            <a:r>
              <a:rPr lang="fi-FI" dirty="0"/>
              <a:t> </a:t>
            </a:r>
            <a:r>
              <a:rPr lang="fi-FI" dirty="0" err="1"/>
              <a:t>world</a:t>
            </a:r>
            <a:r>
              <a:rPr lang="fi-FI" dirty="0"/>
              <a:t> and the </a:t>
            </a:r>
            <a:r>
              <a:rPr lang="fi-FI" dirty="0" err="1"/>
              <a:t>real</a:t>
            </a:r>
            <a:r>
              <a:rPr lang="fi-FI" dirty="0"/>
              <a:t> </a:t>
            </a:r>
            <a:r>
              <a:rPr lang="fi-FI" dirty="0" err="1"/>
              <a:t>world</a:t>
            </a:r>
            <a:r>
              <a:rPr lang="fi-FI" dirty="0"/>
              <a:t> as </a:t>
            </a:r>
            <a:r>
              <a:rPr lang="fi-FI" dirty="0" err="1"/>
              <a:t>conceptualized</a:t>
            </a:r>
            <a:r>
              <a:rPr lang="fi-FI" dirty="0"/>
              <a:t> </a:t>
            </a:r>
            <a:r>
              <a:rPr lang="fi-FI" dirty="0" err="1"/>
              <a:t>by</a:t>
            </a:r>
            <a:r>
              <a:rPr lang="fi-FI" dirty="0"/>
              <a:t> </a:t>
            </a:r>
            <a:r>
              <a:rPr lang="en-US" dirty="0" err="1"/>
              <a:t>Vopěnka</a:t>
            </a:r>
            <a:endParaRPr lang="fi-FI" dirty="0"/>
          </a:p>
        </p:txBody>
      </p:sp>
    </p:spTree>
    <p:extLst>
      <p:ext uri="{BB962C8B-B14F-4D97-AF65-F5344CB8AC3E}">
        <p14:creationId xmlns:p14="http://schemas.microsoft.com/office/powerpoint/2010/main" val="323244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D628A-4FDB-2DC9-4952-4D29E3B8A016}"/>
              </a:ext>
            </a:extLst>
          </p:cNvPr>
          <p:cNvSpPr>
            <a:spLocks noGrp="1"/>
          </p:cNvSpPr>
          <p:nvPr>
            <p:ph type="title"/>
          </p:nvPr>
        </p:nvSpPr>
        <p:spPr/>
        <p:txBody>
          <a:bodyPr/>
          <a:lstStyle/>
          <a:p>
            <a:r>
              <a:rPr lang="fi-FI" dirty="0"/>
              <a:t>7. Husserl on </a:t>
            </a:r>
            <a:r>
              <a:rPr lang="fi-FI" dirty="0" err="1"/>
              <a:t>distinct</a:t>
            </a:r>
            <a:r>
              <a:rPr lang="fi-FI" dirty="0"/>
              <a:t>, </a:t>
            </a:r>
            <a:r>
              <a:rPr lang="fi-FI" i="1" dirty="0" err="1"/>
              <a:t>deutlich</a:t>
            </a:r>
            <a:r>
              <a:rPr lang="fi-FI" i="1" dirty="0"/>
              <a:t> </a:t>
            </a:r>
            <a:r>
              <a:rPr lang="fi-FI" i="1" dirty="0" err="1"/>
              <a:t>Evidenz</a:t>
            </a:r>
            <a:endParaRPr lang="en-US" i="1" dirty="0"/>
          </a:p>
        </p:txBody>
      </p:sp>
      <p:sp>
        <p:nvSpPr>
          <p:cNvPr id="3" name="Content Placeholder 2">
            <a:extLst>
              <a:ext uri="{FF2B5EF4-FFF2-40B4-BE49-F238E27FC236}">
                <a16:creationId xmlns:a16="http://schemas.microsoft.com/office/drawing/2014/main" id="{2E03524D-D364-3C2D-F606-63C11575D3FD}"/>
              </a:ext>
            </a:extLst>
          </p:cNvPr>
          <p:cNvSpPr>
            <a:spLocks noGrp="1"/>
          </p:cNvSpPr>
          <p:nvPr>
            <p:ph idx="1"/>
          </p:nvPr>
        </p:nvSpPr>
        <p:spPr/>
        <p:txBody>
          <a:bodyPr>
            <a:normAutofit fontScale="70000" lnSpcReduction="20000"/>
          </a:bodyPr>
          <a:lstStyle/>
          <a:p>
            <a:r>
              <a:rPr lang="fi-FI" dirty="0" err="1"/>
              <a:t>Evidence</a:t>
            </a:r>
            <a:r>
              <a:rPr lang="fi-FI" dirty="0"/>
              <a:t> of </a:t>
            </a:r>
            <a:r>
              <a:rPr lang="fi-FI" i="1" dirty="0" err="1"/>
              <a:t>Deutlichkeit</a:t>
            </a:r>
            <a:r>
              <a:rPr lang="fi-FI" dirty="0"/>
              <a:t>, </a:t>
            </a:r>
            <a:r>
              <a:rPr lang="fi-FI" dirty="0" err="1"/>
              <a:t>evidence</a:t>
            </a:r>
            <a:r>
              <a:rPr lang="fi-FI" dirty="0"/>
              <a:t> of non-</a:t>
            </a:r>
            <a:r>
              <a:rPr lang="fi-FI" dirty="0" err="1"/>
              <a:t>contradictoriness</a:t>
            </a:r>
            <a:r>
              <a:rPr lang="fi-FI" dirty="0"/>
              <a:t> </a:t>
            </a:r>
            <a:r>
              <a:rPr lang="fi-FI" dirty="0" err="1"/>
              <a:t>refers</a:t>
            </a:r>
            <a:r>
              <a:rPr lang="fi-FI" dirty="0"/>
              <a:t> to </a:t>
            </a:r>
            <a:r>
              <a:rPr lang="fi-FI" dirty="0" err="1"/>
              <a:t>co-positability</a:t>
            </a:r>
            <a:r>
              <a:rPr lang="fi-FI" dirty="0"/>
              <a:t>, </a:t>
            </a:r>
            <a:r>
              <a:rPr lang="fi-FI" i="1" dirty="0" err="1"/>
              <a:t>Einstimmigkeit</a:t>
            </a:r>
            <a:r>
              <a:rPr lang="fi-FI" dirty="0"/>
              <a:t>, harmony; </a:t>
            </a:r>
            <a:r>
              <a:rPr lang="fi-FI" dirty="0" err="1"/>
              <a:t>impredicative</a:t>
            </a:r>
            <a:r>
              <a:rPr lang="fi-FI" dirty="0"/>
              <a:t> definitions.  </a:t>
            </a:r>
            <a:r>
              <a:rPr lang="fi-FI" dirty="0" err="1"/>
              <a:t>Not</a:t>
            </a:r>
            <a:r>
              <a:rPr lang="fi-FI" dirty="0"/>
              <a:t> in </a:t>
            </a:r>
            <a:r>
              <a:rPr lang="en-US" dirty="0" err="1"/>
              <a:t>Vopěnka</a:t>
            </a:r>
            <a:r>
              <a:rPr lang="en-US" dirty="0"/>
              <a:t>.</a:t>
            </a:r>
            <a:endParaRPr lang="fi-FI" dirty="0"/>
          </a:p>
          <a:p>
            <a:r>
              <a:rPr lang="fi-FI" dirty="0"/>
              <a:t>Husserl: the mathematics of the </a:t>
            </a:r>
            <a:r>
              <a:rPr lang="fi-FI" dirty="0" err="1"/>
              <a:t>mathematicians</a:t>
            </a:r>
            <a:r>
              <a:rPr lang="fi-FI" dirty="0"/>
              <a:t> is </a:t>
            </a:r>
            <a:r>
              <a:rPr lang="fi-FI" dirty="0" err="1"/>
              <a:t>free</a:t>
            </a:r>
            <a:r>
              <a:rPr lang="fi-FI" dirty="0"/>
              <a:t> </a:t>
            </a:r>
            <a:r>
              <a:rPr lang="fi-FI" dirty="0" err="1"/>
              <a:t>construction</a:t>
            </a:r>
            <a:r>
              <a:rPr lang="fi-FI" dirty="0"/>
              <a:t> </a:t>
            </a:r>
            <a:r>
              <a:rPr lang="fi-FI" dirty="0" err="1"/>
              <a:t>concerned</a:t>
            </a:r>
            <a:r>
              <a:rPr lang="fi-FI" dirty="0"/>
              <a:t> </a:t>
            </a:r>
            <a:r>
              <a:rPr lang="fi-FI" dirty="0" err="1"/>
              <a:t>with</a:t>
            </a:r>
            <a:r>
              <a:rPr lang="fi-FI" dirty="0"/>
              <a:t> </a:t>
            </a:r>
            <a:r>
              <a:rPr lang="fi-FI" dirty="0" err="1"/>
              <a:t>distinctness</a:t>
            </a:r>
            <a:r>
              <a:rPr lang="fi-FI" dirty="0"/>
              <a:t>, </a:t>
            </a:r>
            <a:r>
              <a:rPr lang="fi-FI" dirty="0" err="1">
                <a:solidFill>
                  <a:srgbClr val="C00000"/>
                </a:solidFill>
              </a:rPr>
              <a:t>not</a:t>
            </a:r>
            <a:r>
              <a:rPr lang="fi-FI" dirty="0">
                <a:solidFill>
                  <a:srgbClr val="C00000"/>
                </a:solidFill>
              </a:rPr>
              <a:t> </a:t>
            </a:r>
            <a:r>
              <a:rPr lang="fi-FI" dirty="0" err="1"/>
              <a:t>with</a:t>
            </a:r>
            <a:r>
              <a:rPr lang="fi-FI" dirty="0"/>
              <a:t> </a:t>
            </a:r>
            <a:r>
              <a:rPr lang="fi-FI" dirty="0" err="1"/>
              <a:t>clarity</a:t>
            </a:r>
            <a:r>
              <a:rPr lang="fi-FI" dirty="0"/>
              <a:t>. </a:t>
            </a:r>
          </a:p>
          <a:p>
            <a:r>
              <a:rPr lang="fi-FI" dirty="0" err="1"/>
              <a:t>Husserl</a:t>
            </a:r>
            <a:r>
              <a:rPr lang="fi-FI" dirty="0"/>
              <a:t> </a:t>
            </a:r>
            <a:r>
              <a:rPr lang="fi-FI" dirty="0" err="1"/>
              <a:t>suggests</a:t>
            </a:r>
            <a:r>
              <a:rPr lang="fi-FI" dirty="0"/>
              <a:t> </a:t>
            </a:r>
            <a:r>
              <a:rPr lang="fi-FI" dirty="0" err="1"/>
              <a:t>that</a:t>
            </a:r>
            <a:r>
              <a:rPr lang="fi-FI" dirty="0"/>
              <a:t> </a:t>
            </a:r>
            <a:r>
              <a:rPr lang="fi-FI" dirty="0" err="1"/>
              <a:t>there</a:t>
            </a:r>
            <a:r>
              <a:rPr lang="fi-FI" dirty="0"/>
              <a:t> </a:t>
            </a:r>
            <a:r>
              <a:rPr lang="fi-FI" dirty="0" err="1"/>
              <a:t>are</a:t>
            </a:r>
            <a:r>
              <a:rPr lang="fi-FI" dirty="0"/>
              <a:t> </a:t>
            </a:r>
            <a:r>
              <a:rPr lang="fi-FI" dirty="0" err="1"/>
              <a:t>even</a:t>
            </a:r>
            <a:r>
              <a:rPr lang="fi-FI" dirty="0"/>
              <a:t> </a:t>
            </a:r>
            <a:r>
              <a:rPr lang="fi-FI" dirty="0" err="1"/>
              <a:t>further</a:t>
            </a:r>
            <a:r>
              <a:rPr lang="fi-FI" dirty="0"/>
              <a:t> </a:t>
            </a:r>
            <a:r>
              <a:rPr lang="fi-FI" dirty="0" err="1"/>
              <a:t>kinds</a:t>
            </a:r>
            <a:r>
              <a:rPr lang="fi-FI" dirty="0"/>
              <a:t> of </a:t>
            </a:r>
            <a:r>
              <a:rPr lang="fi-FI" dirty="0" err="1"/>
              <a:t>evidence</a:t>
            </a:r>
            <a:r>
              <a:rPr lang="fi-FI" dirty="0"/>
              <a:t>:</a:t>
            </a:r>
          </a:p>
          <a:p>
            <a:r>
              <a:rPr lang="fi-FI" dirty="0"/>
              <a:t>” Mathematics is the </a:t>
            </a:r>
            <a:r>
              <a:rPr lang="fi-FI" dirty="0" err="1"/>
              <a:t>realm</a:t>
            </a:r>
            <a:r>
              <a:rPr lang="fi-FI" dirty="0"/>
              <a:t> of </a:t>
            </a:r>
            <a:r>
              <a:rPr lang="fi-FI" dirty="0" err="1"/>
              <a:t>infinite</a:t>
            </a:r>
            <a:r>
              <a:rPr lang="fi-FI" dirty="0"/>
              <a:t> </a:t>
            </a:r>
            <a:r>
              <a:rPr lang="fi-FI" dirty="0" err="1"/>
              <a:t>constructions</a:t>
            </a:r>
            <a:r>
              <a:rPr lang="fi-FI" dirty="0"/>
              <a:t> [</a:t>
            </a:r>
            <a:r>
              <a:rPr lang="fi-FI" dirty="0" err="1"/>
              <a:t>unendlicher</a:t>
            </a:r>
            <a:r>
              <a:rPr lang="fi-FI" dirty="0"/>
              <a:t> </a:t>
            </a:r>
            <a:r>
              <a:rPr lang="fi-FI" dirty="0" err="1"/>
              <a:t>Konstruktionen</a:t>
            </a:r>
            <a:r>
              <a:rPr lang="fi-FI" dirty="0"/>
              <a:t>], a </a:t>
            </a:r>
            <a:r>
              <a:rPr lang="fi-FI" dirty="0" err="1"/>
              <a:t>realm</a:t>
            </a:r>
            <a:r>
              <a:rPr lang="fi-FI" dirty="0"/>
              <a:t> of </a:t>
            </a:r>
            <a:r>
              <a:rPr lang="fi-FI" dirty="0" err="1"/>
              <a:t>ideal</a:t>
            </a:r>
            <a:r>
              <a:rPr lang="fi-FI" dirty="0"/>
              <a:t> </a:t>
            </a:r>
            <a:r>
              <a:rPr lang="fi-FI" dirty="0" err="1"/>
              <a:t>existences</a:t>
            </a:r>
            <a:r>
              <a:rPr lang="fi-FI" dirty="0"/>
              <a:t>, not only of ”</a:t>
            </a:r>
            <a:r>
              <a:rPr lang="fi-FI" dirty="0" err="1"/>
              <a:t>finite</a:t>
            </a:r>
            <a:r>
              <a:rPr lang="fi-FI" dirty="0"/>
              <a:t>” [sic] </a:t>
            </a:r>
            <a:r>
              <a:rPr lang="fi-FI" dirty="0" err="1"/>
              <a:t>senses</a:t>
            </a:r>
            <a:r>
              <a:rPr lang="fi-FI" dirty="0"/>
              <a:t> but also of </a:t>
            </a:r>
            <a:r>
              <a:rPr lang="fi-FI" dirty="0" err="1">
                <a:solidFill>
                  <a:srgbClr val="C00000"/>
                </a:solidFill>
              </a:rPr>
              <a:t>constructional</a:t>
            </a:r>
            <a:r>
              <a:rPr lang="fi-FI" dirty="0">
                <a:solidFill>
                  <a:srgbClr val="C00000"/>
                </a:solidFill>
              </a:rPr>
              <a:t> </a:t>
            </a:r>
            <a:r>
              <a:rPr lang="fi-FI" dirty="0" err="1">
                <a:solidFill>
                  <a:srgbClr val="C00000"/>
                </a:solidFill>
              </a:rPr>
              <a:t>infinities</a:t>
            </a:r>
            <a:r>
              <a:rPr lang="fi-FI" dirty="0">
                <a:solidFill>
                  <a:srgbClr val="C00000"/>
                </a:solidFill>
              </a:rPr>
              <a:t> </a:t>
            </a:r>
            <a:r>
              <a:rPr lang="fi-FI" dirty="0"/>
              <a:t>[</a:t>
            </a:r>
            <a:r>
              <a:rPr lang="fi-FI" dirty="0" err="1"/>
              <a:t>konstruktiven</a:t>
            </a:r>
            <a:r>
              <a:rPr lang="fi-FI" dirty="0"/>
              <a:t> </a:t>
            </a:r>
            <a:r>
              <a:rPr lang="fi-FI" dirty="0" err="1"/>
              <a:t>Unendlichkeiten</a:t>
            </a:r>
            <a:r>
              <a:rPr lang="fi-FI" dirty="0"/>
              <a:t>]. </a:t>
            </a:r>
            <a:r>
              <a:rPr lang="fi-FI" dirty="0" err="1"/>
              <a:t>Obviously</a:t>
            </a:r>
            <a:r>
              <a:rPr lang="fi-FI" dirty="0"/>
              <a:t> we have </a:t>
            </a:r>
            <a:r>
              <a:rPr lang="fi-FI" dirty="0" err="1"/>
              <a:t>here</a:t>
            </a:r>
            <a:r>
              <a:rPr lang="fi-FI" dirty="0"/>
              <a:t> a </a:t>
            </a:r>
            <a:r>
              <a:rPr lang="fi-FI" dirty="0" err="1"/>
              <a:t>repetition</a:t>
            </a:r>
            <a:r>
              <a:rPr lang="fi-FI" dirty="0"/>
              <a:t> of the </a:t>
            </a:r>
            <a:r>
              <a:rPr lang="fi-FI" dirty="0" err="1"/>
              <a:t>problem</a:t>
            </a:r>
            <a:r>
              <a:rPr lang="fi-FI" dirty="0"/>
              <a:t> </a:t>
            </a:r>
            <a:r>
              <a:rPr lang="fi-FI" dirty="0" err="1"/>
              <a:t>concerning</a:t>
            </a:r>
            <a:r>
              <a:rPr lang="fi-FI" dirty="0"/>
              <a:t> </a:t>
            </a:r>
            <a:r>
              <a:rPr lang="fi-FI" dirty="0" err="1"/>
              <a:t>subjective</a:t>
            </a:r>
            <a:r>
              <a:rPr lang="fi-FI" dirty="0"/>
              <a:t> </a:t>
            </a:r>
            <a:r>
              <a:rPr lang="fi-FI" dirty="0" err="1"/>
              <a:t>constitutive</a:t>
            </a:r>
            <a:r>
              <a:rPr lang="fi-FI" dirty="0"/>
              <a:t> </a:t>
            </a:r>
            <a:r>
              <a:rPr lang="fi-FI" dirty="0" err="1"/>
              <a:t>origins</a:t>
            </a:r>
            <a:r>
              <a:rPr lang="fi-FI" dirty="0"/>
              <a:t>: as the </a:t>
            </a:r>
            <a:r>
              <a:rPr lang="fi-FI" dirty="0" err="1"/>
              <a:t>hidden</a:t>
            </a:r>
            <a:r>
              <a:rPr lang="fi-FI" dirty="0"/>
              <a:t> </a:t>
            </a:r>
            <a:r>
              <a:rPr lang="fi-FI" dirty="0" err="1"/>
              <a:t>method</a:t>
            </a:r>
            <a:r>
              <a:rPr lang="fi-FI" dirty="0"/>
              <a:t> of </a:t>
            </a:r>
            <a:r>
              <a:rPr lang="fi-FI" dirty="0" err="1"/>
              <a:t>constructions</a:t>
            </a:r>
            <a:r>
              <a:rPr lang="fi-FI" dirty="0"/>
              <a:t> which is to be </a:t>
            </a:r>
            <a:r>
              <a:rPr lang="fi-FI" dirty="0" err="1"/>
              <a:t>uncovered</a:t>
            </a:r>
            <a:r>
              <a:rPr lang="fi-FI" dirty="0"/>
              <a:t> and </a:t>
            </a:r>
            <a:r>
              <a:rPr lang="fi-FI" dirty="0" err="1"/>
              <a:t>reshaped</a:t>
            </a:r>
            <a:r>
              <a:rPr lang="fi-FI" dirty="0"/>
              <a:t> as a </a:t>
            </a:r>
            <a:r>
              <a:rPr lang="fi-FI" dirty="0" err="1"/>
              <a:t>norm</a:t>
            </a:r>
            <a:r>
              <a:rPr lang="fi-FI" dirty="0"/>
              <a:t>, the </a:t>
            </a:r>
            <a:r>
              <a:rPr lang="fi-FI" dirty="0" err="1"/>
              <a:t>method</a:t>
            </a:r>
            <a:r>
              <a:rPr lang="fi-FI" dirty="0"/>
              <a:t> </a:t>
            </a:r>
            <a:r>
              <a:rPr lang="fi-FI" dirty="0" err="1"/>
              <a:t>by</a:t>
            </a:r>
            <a:r>
              <a:rPr lang="fi-FI" dirty="0"/>
              <a:t> which ”and </a:t>
            </a:r>
            <a:r>
              <a:rPr lang="fi-FI" dirty="0" err="1"/>
              <a:t>so</a:t>
            </a:r>
            <a:r>
              <a:rPr lang="fi-FI" dirty="0"/>
              <a:t> </a:t>
            </a:r>
            <a:r>
              <a:rPr lang="fi-FI" dirty="0" err="1"/>
              <a:t>forth</a:t>
            </a:r>
            <a:r>
              <a:rPr lang="fi-FI" dirty="0"/>
              <a:t>”, in </a:t>
            </a:r>
            <a:r>
              <a:rPr lang="fi-FI" dirty="0" err="1"/>
              <a:t>various</a:t>
            </a:r>
            <a:r>
              <a:rPr lang="fi-FI" dirty="0"/>
              <a:t> </a:t>
            </a:r>
            <a:r>
              <a:rPr lang="fi-FI" dirty="0" err="1"/>
              <a:t>senses</a:t>
            </a:r>
            <a:r>
              <a:rPr lang="fi-FI" dirty="0"/>
              <a:t>, and </a:t>
            </a:r>
            <a:r>
              <a:rPr lang="fi-FI" dirty="0" err="1"/>
              <a:t>infinities</a:t>
            </a:r>
            <a:r>
              <a:rPr lang="fi-FI" dirty="0"/>
              <a:t> as </a:t>
            </a:r>
            <a:r>
              <a:rPr lang="fi-FI" dirty="0" err="1"/>
              <a:t>categorial</a:t>
            </a:r>
            <a:r>
              <a:rPr lang="fi-FI" dirty="0"/>
              <a:t> </a:t>
            </a:r>
            <a:r>
              <a:rPr lang="fi-FI" dirty="0" err="1"/>
              <a:t>formations</a:t>
            </a:r>
            <a:r>
              <a:rPr lang="fi-FI" dirty="0"/>
              <a:t> of a </a:t>
            </a:r>
            <a:r>
              <a:rPr lang="fi-FI" dirty="0" err="1"/>
              <a:t>new</a:t>
            </a:r>
            <a:r>
              <a:rPr lang="fi-FI" dirty="0"/>
              <a:t> </a:t>
            </a:r>
            <a:r>
              <a:rPr lang="fi-FI" dirty="0" err="1"/>
              <a:t>sort</a:t>
            </a:r>
            <a:r>
              <a:rPr lang="fi-FI" dirty="0"/>
              <a:t> </a:t>
            </a:r>
            <a:r>
              <a:rPr lang="fi-FI" dirty="0" err="1"/>
              <a:t>become</a:t>
            </a:r>
            <a:r>
              <a:rPr lang="fi-FI" dirty="0"/>
              <a:t> </a:t>
            </a:r>
            <a:r>
              <a:rPr lang="fi-FI" dirty="0" err="1"/>
              <a:t>evident</a:t>
            </a:r>
            <a:r>
              <a:rPr lang="fi-FI" dirty="0"/>
              <a:t>… Precisely this </a:t>
            </a:r>
            <a:r>
              <a:rPr lang="fi-FI" dirty="0" err="1"/>
              <a:t>evidence</a:t>
            </a:r>
            <a:r>
              <a:rPr lang="fi-FI" dirty="0"/>
              <a:t>, in </a:t>
            </a:r>
            <a:r>
              <a:rPr lang="fi-FI" dirty="0" err="1"/>
              <a:t>all</a:t>
            </a:r>
            <a:r>
              <a:rPr lang="fi-FI" dirty="0"/>
              <a:t> its </a:t>
            </a:r>
            <a:r>
              <a:rPr lang="fi-FI" dirty="0" err="1"/>
              <a:t>particular</a:t>
            </a:r>
            <a:r>
              <a:rPr lang="fi-FI" dirty="0"/>
              <a:t> </a:t>
            </a:r>
            <a:r>
              <a:rPr lang="fi-FI" dirty="0" err="1"/>
              <a:t>formations</a:t>
            </a:r>
            <a:r>
              <a:rPr lang="fi-FI" dirty="0"/>
              <a:t> [in </a:t>
            </a:r>
            <a:r>
              <a:rPr lang="fi-FI" dirty="0" err="1"/>
              <a:t>allen</a:t>
            </a:r>
            <a:r>
              <a:rPr lang="fi-FI" dirty="0"/>
              <a:t> </a:t>
            </a:r>
            <a:r>
              <a:rPr lang="fi-FI" dirty="0" err="1"/>
              <a:t>ihren</a:t>
            </a:r>
            <a:r>
              <a:rPr lang="fi-FI" dirty="0"/>
              <a:t> </a:t>
            </a:r>
            <a:r>
              <a:rPr lang="fi-FI" dirty="0" err="1"/>
              <a:t>Sondergestalten</a:t>
            </a:r>
            <a:r>
              <a:rPr lang="fi-FI" dirty="0"/>
              <a:t>], must now </a:t>
            </a:r>
            <a:r>
              <a:rPr lang="fi-FI" dirty="0" err="1"/>
              <a:t>become</a:t>
            </a:r>
            <a:r>
              <a:rPr lang="fi-FI" dirty="0"/>
              <a:t> a </a:t>
            </a:r>
            <a:r>
              <a:rPr lang="fi-FI" dirty="0" err="1"/>
              <a:t>theme</a:t>
            </a:r>
            <a:r>
              <a:rPr lang="fi-FI" dirty="0"/>
              <a:t>” (FTL, §74). </a:t>
            </a:r>
          </a:p>
          <a:p>
            <a:r>
              <a:rPr lang="en-US" dirty="0"/>
              <a:t>Kinds of evidence related to various other epistemic norms (other than non-contradiction/distinctness and empirical adequacy/clarity)</a:t>
            </a:r>
          </a:p>
          <a:p>
            <a:r>
              <a:rPr lang="en-US" dirty="0"/>
              <a:t>E.g., simplicity, “naturalness,” and so forth. </a:t>
            </a:r>
          </a:p>
          <a:p>
            <a:r>
              <a:rPr lang="en-US" dirty="0"/>
              <a:t>Mathematics seen as aiming, assuming given presuppositions, at a constellation of different kinds of evidence that sometimes overlap.</a:t>
            </a:r>
          </a:p>
        </p:txBody>
      </p:sp>
    </p:spTree>
    <p:extLst>
      <p:ext uri="{BB962C8B-B14F-4D97-AF65-F5344CB8AC3E}">
        <p14:creationId xmlns:p14="http://schemas.microsoft.com/office/powerpoint/2010/main" val="2618609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0A75137F-CDEB-4E94-A788-9D255EBE1B91}" vid="{DE9A6A09-5855-45A3-8E99-4290ED24057C}"/>
    </a:ext>
  </a:extLst>
</a:theme>
</file>

<file path=docProps/app.xml><?xml version="1.0" encoding="utf-8"?>
<Properties xmlns="http://schemas.openxmlformats.org/officeDocument/2006/extended-properties" xmlns:vt="http://schemas.openxmlformats.org/officeDocument/2006/docPropsVTypes">
  <TotalTime>13757</TotalTime>
  <Words>3099</Words>
  <Application>Microsoft Office PowerPoint</Application>
  <PresentationFormat>Widescreen</PresentationFormat>
  <Paragraphs>154</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Cambria Math</vt:lpstr>
      <vt:lpstr>Grandview Display</vt:lpstr>
      <vt:lpstr>Neue Haas Grotesk Text Pro</vt:lpstr>
      <vt:lpstr>Wingdings</vt:lpstr>
      <vt:lpstr>DashVTI</vt:lpstr>
      <vt:lpstr>Husserl and Vopěnka on Evidenz</vt:lpstr>
      <vt:lpstr>Outline</vt:lpstr>
      <vt:lpstr>1.  On phenomenology</vt:lpstr>
      <vt:lpstr>2. The ”worlds”</vt:lpstr>
      <vt:lpstr>3. Transcendental attitude</vt:lpstr>
      <vt:lpstr>4. Vopěnka on epoché</vt:lpstr>
      <vt:lpstr>5. Intention-fulfilment structure and the three kinds of Evidenz </vt:lpstr>
      <vt:lpstr>6. Husserl on clear, klar Evidenz </vt:lpstr>
      <vt:lpstr>7. Husserl on distinct, deutlich Evidenz</vt:lpstr>
      <vt:lpstr>8. Vopěnka on kinds of mathematics</vt:lpstr>
      <vt:lpstr> </vt:lpstr>
      <vt:lpstr>9. Vopěnka on Evidenz </vt:lpstr>
      <vt:lpstr>10. Indistinctness</vt:lpstr>
      <vt:lpstr> </vt:lpstr>
      <vt:lpstr>13. Husserl’s distinctness vs. Vopěnka’s indistinctness </vt:lpstr>
      <vt:lpstr>14. Vopěnka’s indistinct properties, Husserl’s morphological essences.</vt:lpstr>
      <vt:lpstr>Conclusion:</vt:lpstr>
      <vt:lpstr>Thank you</vt:lpstr>
      <vt:lpstr>7. Passive vs. Active Syntheses</vt:lpstr>
      <vt:lpstr>8. Horizon</vt:lpstr>
      <vt:lpstr>12. Vopěnka on Horizon</vt:lpstr>
      <vt:lpstr>11. Semisets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Hartimo, Mirja H</dc:creator>
  <cp:lastModifiedBy>Hartimo, Mirja H</cp:lastModifiedBy>
  <cp:revision>3</cp:revision>
  <dcterms:created xsi:type="dcterms:W3CDTF">2025-07-30T10:33:35Z</dcterms:created>
  <dcterms:modified xsi:type="dcterms:W3CDTF">2025-10-25T06:44:30Z</dcterms:modified>
</cp:coreProperties>
</file>