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7"/>
  </p:notesMasterIdLst>
  <p:sldIdLst>
    <p:sldId id="256" r:id="rId2"/>
    <p:sldId id="307" r:id="rId3"/>
    <p:sldId id="306" r:id="rId4"/>
    <p:sldId id="294" r:id="rId5"/>
    <p:sldId id="276" r:id="rId6"/>
    <p:sldId id="258" r:id="rId7"/>
    <p:sldId id="288" r:id="rId8"/>
    <p:sldId id="274" r:id="rId9"/>
    <p:sldId id="264" r:id="rId10"/>
    <p:sldId id="267" r:id="rId11"/>
    <p:sldId id="266" r:id="rId12"/>
    <p:sldId id="268" r:id="rId13"/>
    <p:sldId id="269" r:id="rId14"/>
    <p:sldId id="259" r:id="rId15"/>
    <p:sldId id="265" r:id="rId16"/>
    <p:sldId id="261" r:id="rId17"/>
    <p:sldId id="271" r:id="rId18"/>
    <p:sldId id="270" r:id="rId19"/>
    <p:sldId id="272" r:id="rId20"/>
    <p:sldId id="277" r:id="rId21"/>
    <p:sldId id="298" r:id="rId22"/>
    <p:sldId id="278" r:id="rId23"/>
    <p:sldId id="279" r:id="rId24"/>
    <p:sldId id="281" r:id="rId25"/>
    <p:sldId id="280" r:id="rId26"/>
    <p:sldId id="282" r:id="rId27"/>
    <p:sldId id="287" r:id="rId28"/>
    <p:sldId id="290" r:id="rId29"/>
    <p:sldId id="283" r:id="rId30"/>
    <p:sldId id="293" r:id="rId31"/>
    <p:sldId id="295" r:id="rId32"/>
    <p:sldId id="296" r:id="rId33"/>
    <p:sldId id="297" r:id="rId34"/>
    <p:sldId id="284" r:id="rId35"/>
    <p:sldId id="289" r:id="rId36"/>
    <p:sldId id="299" r:id="rId37"/>
    <p:sldId id="291" r:id="rId38"/>
    <p:sldId id="300" r:id="rId39"/>
    <p:sldId id="301" r:id="rId40"/>
    <p:sldId id="292" r:id="rId41"/>
    <p:sldId id="304" r:id="rId42"/>
    <p:sldId id="305" r:id="rId43"/>
    <p:sldId id="286" r:id="rId44"/>
    <p:sldId id="302" r:id="rId45"/>
    <p:sldId id="303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74051" autoAdjust="0"/>
  </p:normalViewPr>
  <p:slideViewPr>
    <p:cSldViewPr snapToGrid="0">
      <p:cViewPr varScale="1">
        <p:scale>
          <a:sx n="55" d="100"/>
          <a:sy n="55" d="100"/>
        </p:scale>
        <p:origin x="13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18467-8ADD-4697-AD48-03AEA057180F}" type="datetimeFigureOut">
              <a:rPr lang="cs-CZ" smtClean="0"/>
              <a:t>23.05.2019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8FE6A-04DE-480D-9FB1-5AEC5C99BE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3292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Elektronky, paměť</a:t>
            </a:r>
            <a:r>
              <a:rPr lang="cs-CZ" baseline="0" dirty="0"/>
              <a:t> na kondenzátorech (</a:t>
            </a:r>
            <a:r>
              <a:rPr lang="cs-CZ" baseline="0" dirty="0" err="1"/>
              <a:t>refresh</a:t>
            </a:r>
            <a:r>
              <a:rPr lang="cs-CZ" baseline="0" dirty="0"/>
              <a:t> –</a:t>
            </a:r>
            <a:r>
              <a:rPr lang="cs-CZ" dirty="0"/>
              <a:t> DRAM)</a:t>
            </a:r>
            <a:r>
              <a:rPr lang="cs-CZ" baseline="0" dirty="0"/>
              <a:t> Jednalo se o výpočet dielektrické konstanty hélia a bylo třeba vyřešit </a:t>
            </a:r>
            <a:r>
              <a:rPr lang="en-US" baseline="0" dirty="0"/>
              <a:t>37</a:t>
            </a:r>
            <a:r>
              <a:rPr lang="cs-CZ" baseline="0" dirty="0"/>
              <a:t> lineárních rovnic</a:t>
            </a:r>
            <a:r>
              <a:rPr lang="en-US" baseline="0" dirty="0"/>
              <a:t>, digit</a:t>
            </a:r>
            <a:r>
              <a:rPr lang="cs-CZ" baseline="0" dirty="0"/>
              <a:t>á</a:t>
            </a:r>
            <a:r>
              <a:rPr lang="en-US" baseline="0" dirty="0"/>
              <a:t>ln</a:t>
            </a:r>
            <a:r>
              <a:rPr lang="cs-CZ" baseline="0" dirty="0"/>
              <a:t>í</a:t>
            </a:r>
            <a:r>
              <a:rPr lang="en-US" baseline="0" dirty="0"/>
              <a:t> </a:t>
            </a:r>
            <a:r>
              <a:rPr lang="en-US" baseline="0" dirty="0" err="1"/>
              <a:t>aritmetika</a:t>
            </a:r>
            <a:r>
              <a:rPr lang="en-US" baseline="0" dirty="0"/>
              <a:t>. P</a:t>
            </a:r>
            <a:r>
              <a:rPr lang="cs-CZ" baseline="0" dirty="0" err="1"/>
              <a:t>řiznání</a:t>
            </a:r>
            <a:r>
              <a:rPr lang="cs-CZ" baseline="0" dirty="0"/>
              <a:t> prvenství patentu soudem až v r. 1973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8FE6A-04DE-480D-9FB1-5AEC5C99BE06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4449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11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24173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12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553575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13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339943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14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984889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15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42938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16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4526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17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938044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18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15226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19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387081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20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06941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3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76703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21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494229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22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084280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23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316809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24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564452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25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79355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26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altLang="cs-CZ" dirty="0"/>
              <a:t>Porovnání IPS a FLOPS je nepřesné.</a:t>
            </a:r>
          </a:p>
        </p:txBody>
      </p:sp>
    </p:spTree>
    <p:extLst>
      <p:ext uri="{BB962C8B-B14F-4D97-AF65-F5344CB8AC3E}">
        <p14:creationId xmlns:p14="http://schemas.microsoft.com/office/powerpoint/2010/main" val="409211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27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86591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28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101421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29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182350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30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9948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4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40278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31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66629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32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745814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33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799334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34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925494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35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324455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36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974785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37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561314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38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72560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39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357468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40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19251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5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33617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41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232446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42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843505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43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433375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44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35374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45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altLang="cs-CZ" dirty="0" err="1"/>
              <a:t>Čanova</a:t>
            </a:r>
            <a:r>
              <a:rPr lang="cs-CZ" altLang="cs-CZ" dirty="0"/>
              <a:t> pohádka</a:t>
            </a:r>
          </a:p>
        </p:txBody>
      </p:sp>
    </p:spTree>
    <p:extLst>
      <p:ext uri="{BB962C8B-B14F-4D97-AF65-F5344CB8AC3E}">
        <p14:creationId xmlns:p14="http://schemas.microsoft.com/office/powerpoint/2010/main" val="3466711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6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3407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7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7545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8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83800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9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0592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CDD988-5757-4043-8301-1A7C42952323}" type="slidenum">
              <a:rPr lang="en-GB" altLang="cs-CZ"/>
              <a:pPr/>
              <a:t>10</a:t>
            </a:fld>
            <a:endParaRPr lang="en-GB" altLang="cs-CZ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888" y="742950"/>
            <a:ext cx="6546850" cy="368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70463" cy="4427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17003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2019-05-23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2019-05-23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2019-05-23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2019-05-23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2019-05-23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2019-05-23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2019-05-23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2019-05-23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2019-05-23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2019-05-23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2019-05-23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2019-05-23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2019-05-23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2019-05-23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2019-05-23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2019-05-23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2019-05-23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2019-05-23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4437184"/>
          </a:xfrm>
        </p:spPr>
        <p:txBody>
          <a:bodyPr>
            <a:normAutofit/>
          </a:bodyPr>
          <a:lstStyle/>
          <a:p>
            <a:r>
              <a:rPr lang="en-US" sz="6000" dirty="0"/>
              <a:t>M</a:t>
            </a:r>
            <a:r>
              <a:rPr lang="cs-CZ" sz="6000" dirty="0" err="1"/>
              <a:t>yšlenky</a:t>
            </a:r>
            <a:r>
              <a:rPr lang="cs-CZ" sz="6000" dirty="0"/>
              <a:t> starého programátora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en-US" sz="2800" dirty="0" err="1" smtClean="0"/>
              <a:t>nov</a:t>
            </a:r>
            <a:r>
              <a:rPr lang="cs-CZ" sz="2800" dirty="0" smtClean="0"/>
              <a:t>á dimenze </a:t>
            </a:r>
            <a:r>
              <a:rPr lang="cs-CZ" sz="2800" dirty="0" smtClean="0"/>
              <a:t>? </a:t>
            </a:r>
            <a:r>
              <a:rPr lang="cs-CZ" sz="2800" smtClean="0"/>
              <a:t>Volný pád?</a:t>
            </a:r>
            <a:r>
              <a:rPr lang="cs-CZ" dirty="0"/>
              <a:t/>
            </a:r>
            <a:br>
              <a:rPr lang="cs-CZ" dirty="0"/>
            </a:br>
            <a:endParaRPr lang="cs-CZ" sz="2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51012" y="5260257"/>
            <a:ext cx="8676222" cy="1494503"/>
          </a:xfrm>
        </p:spPr>
        <p:txBody>
          <a:bodyPr/>
          <a:lstStyle/>
          <a:p>
            <a:endParaRPr lang="cs-CZ" dirty="0"/>
          </a:p>
          <a:p>
            <a:r>
              <a:rPr lang="cs-CZ" dirty="0" err="1"/>
              <a:t>trojan</a:t>
            </a:r>
            <a:r>
              <a:rPr lang="en-US" dirty="0"/>
              <a:t>@volny.cz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568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10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dirty="0"/>
              <a:t>VÚMS - Antonín svoboda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79564" y="492125"/>
            <a:ext cx="8764587" cy="6242050"/>
          </a:xfrm>
          <a:ln/>
        </p:spPr>
        <p:txBody>
          <a:bodyPr>
            <a:normAutofit/>
          </a:bodyPr>
          <a:lstStyle/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cs-CZ" altLang="cs-CZ" sz="2200" b="1" dirty="0">
              <a:cs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25" y="695459"/>
            <a:ext cx="8785225" cy="573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906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11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dirty="0"/>
              <a:t>sapo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79564" y="492125"/>
            <a:ext cx="8764587" cy="6242050"/>
          </a:xfrm>
          <a:ln/>
        </p:spPr>
        <p:txBody>
          <a:bodyPr>
            <a:normAutofit/>
          </a:bodyPr>
          <a:lstStyle/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/>
              <a:t> </a:t>
            </a:r>
            <a:endParaRPr lang="cs-CZ" altLang="cs-CZ" sz="2200" b="1" dirty="0">
              <a:cs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25" y="798490"/>
            <a:ext cx="10161431" cy="524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422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12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dirty="0"/>
              <a:t>Epos 1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79564" y="492125"/>
            <a:ext cx="8764587" cy="6242050"/>
          </a:xfrm>
          <a:ln/>
        </p:spPr>
        <p:txBody>
          <a:bodyPr>
            <a:normAutofit/>
          </a:bodyPr>
          <a:lstStyle/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/>
              <a:t> </a:t>
            </a:r>
            <a:endParaRPr lang="cs-CZ" altLang="cs-CZ" sz="2200" b="1" dirty="0"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3" y="492125"/>
            <a:ext cx="9655476" cy="624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592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13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dirty="0"/>
              <a:t>ZPA 600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79564" y="492125"/>
            <a:ext cx="8764587" cy="6242050"/>
          </a:xfrm>
          <a:ln/>
        </p:spPr>
        <p:txBody>
          <a:bodyPr>
            <a:normAutofit/>
          </a:bodyPr>
          <a:lstStyle/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/>
              <a:t> </a:t>
            </a:r>
            <a:endParaRPr lang="cs-CZ" altLang="cs-CZ" sz="2200" b="1" dirty="0">
              <a:cs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395287"/>
            <a:ext cx="8572500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377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14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dirty="0"/>
              <a:t>Vývoj </a:t>
            </a:r>
            <a:r>
              <a:rPr lang="en-US" altLang="cs-CZ" sz="2800" dirty="0"/>
              <a:t>S</a:t>
            </a:r>
            <a:r>
              <a:rPr lang="cs-CZ" altLang="cs-CZ" sz="2800" dirty="0" err="1"/>
              <a:t>álových</a:t>
            </a:r>
            <a:r>
              <a:rPr lang="cs-CZ" altLang="cs-CZ" sz="2800" dirty="0"/>
              <a:t> počítačů ve </a:t>
            </a:r>
            <a:r>
              <a:rPr lang="cs-CZ" altLang="cs-CZ" sz="2800" dirty="0" err="1"/>
              <a:t>vúms</a:t>
            </a:r>
            <a:endParaRPr lang="cs-CZ" altLang="cs-CZ" sz="2800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79564" y="492125"/>
            <a:ext cx="8764587" cy="6242050"/>
          </a:xfrm>
          <a:ln/>
        </p:spPr>
        <p:txBody>
          <a:bodyPr>
            <a:normAutofit fontScale="92500"/>
          </a:bodyPr>
          <a:lstStyle/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/>
              <a:t>70. léta již byla éra diskových sálových počítačů.</a:t>
            </a:r>
          </a:p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/>
              <a:t>EC1021 vývoj nového počítače navazoval na počítač ZPA600, který ještě disky neměl. Vývoj byl dokončen  a výroba začala v ZPA Čakovice v  r. 1973.</a:t>
            </a: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>
                <a:cs typeface="Times New Roman" panose="02020603050405020304" pitchFamily="18" charset="0"/>
              </a:rPr>
              <a:t>Parametry:</a:t>
            </a:r>
          </a:p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>
                <a:cs typeface="Times New Roman" panose="02020603050405020304" pitchFamily="18" charset="0"/>
              </a:rPr>
              <a:t>Počítač „3.“ generace, integrované obvody SSI (desítky tranzistorů)</a:t>
            </a:r>
          </a:p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>
                <a:cs typeface="Times New Roman" panose="02020603050405020304" pitchFamily="18" charset="0"/>
              </a:rPr>
              <a:t>Feritová paměť 64KB</a:t>
            </a:r>
          </a:p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>
                <a:cs typeface="Times New Roman" panose="02020603050405020304" pitchFamily="18" charset="0"/>
              </a:rPr>
              <a:t>Připojená zařízení:</a:t>
            </a:r>
          </a:p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>
                <a:cs typeface="Times New Roman" panose="02020603050405020304" pitchFamily="18" charset="0"/>
              </a:rPr>
              <a:t>4 disky (7 MB), 8 magnetických pásek (32 MB), snímač děrných štítků, děrovač děrných štítků, děrná páska, řádková tiskárna a možnost připojení plotteru (</a:t>
            </a:r>
            <a:r>
              <a:rPr lang="cs-CZ" altLang="cs-CZ" sz="2200" b="1" dirty="0" err="1">
                <a:cs typeface="Times New Roman" panose="02020603050405020304" pitchFamily="18" charset="0"/>
              </a:rPr>
              <a:t>digigrag</a:t>
            </a:r>
            <a:r>
              <a:rPr lang="cs-CZ" altLang="cs-CZ" sz="2200" b="1" dirty="0">
                <a:cs typeface="Times New Roman" panose="02020603050405020304" pitchFamily="18" charset="0"/>
              </a:rPr>
              <a:t>) atd.</a:t>
            </a:r>
          </a:p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>
                <a:cs typeface="Times New Roman" panose="02020603050405020304" pitchFamily="18" charset="0"/>
              </a:rPr>
              <a:t>Komunikace pomocí modemu MDM</a:t>
            </a:r>
            <a:r>
              <a:rPr lang="en-US" altLang="cs-CZ" sz="2200" b="1" dirty="0">
                <a:cs typeface="Times New Roman" panose="02020603050405020304" pitchFamily="18" charset="0"/>
              </a:rPr>
              <a:t> </a:t>
            </a:r>
            <a:r>
              <a:rPr lang="cs-CZ" altLang="cs-CZ" sz="2200" b="1" dirty="0">
                <a:cs typeface="Times New Roman" panose="02020603050405020304" pitchFamily="18" charset="0"/>
              </a:rPr>
              <a:t>1200 (rychlost 1200b</a:t>
            </a:r>
            <a:r>
              <a:rPr lang="en-US" altLang="cs-CZ" sz="2200" b="1" dirty="0" err="1">
                <a:cs typeface="Times New Roman" panose="02020603050405020304" pitchFamily="18" charset="0"/>
              </a:rPr>
              <a:t>ps</a:t>
            </a:r>
            <a:r>
              <a:rPr lang="cs-CZ" altLang="cs-CZ" sz="2200" b="1" dirty="0">
                <a:cs typeface="Times New Roman" panose="02020603050405020304" pitchFamily="18" charset="0"/>
              </a:rPr>
              <a:t>) </a:t>
            </a:r>
          </a:p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>
                <a:cs typeface="Times New Roman" panose="02020603050405020304" pitchFamily="18" charset="0"/>
              </a:rPr>
              <a:t>Rychlost: 20000, v inovované verzi pak 40000 instrukcí/s</a:t>
            </a:r>
          </a:p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>
                <a:cs typeface="Times New Roman" panose="02020603050405020304" pitchFamily="18" charset="0"/>
              </a:rPr>
              <a:t>Příkon: řádově desítky KW</a:t>
            </a:r>
          </a:p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>
                <a:cs typeface="Times New Roman" panose="02020603050405020304" pitchFamily="18" charset="0"/>
              </a:rPr>
              <a:t>Cena: řádově desítky milionů tehdejších korun československých</a:t>
            </a:r>
          </a:p>
        </p:txBody>
      </p:sp>
    </p:spTree>
    <p:extLst>
      <p:ext uri="{BB962C8B-B14F-4D97-AF65-F5344CB8AC3E}">
        <p14:creationId xmlns:p14="http://schemas.microsoft.com/office/powerpoint/2010/main" val="35690148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15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dirty="0"/>
              <a:t>Diskovou paměť vyvinula firma IBM (1956)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17" y="395288"/>
            <a:ext cx="11121403" cy="633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467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16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dirty="0"/>
              <a:t>EC 1021</a:t>
            </a:r>
          </a:p>
        </p:txBody>
      </p:sp>
      <p:pic>
        <p:nvPicPr>
          <p:cNvPr id="2050" name="Picture 2" descr="PoÄÃ­taÄ EC 1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39" y="618791"/>
            <a:ext cx="10165065" cy="571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4736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17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dirty="0"/>
              <a:t>Další </a:t>
            </a:r>
            <a:r>
              <a:rPr lang="en-US" altLang="cs-CZ" sz="2800" dirty="0"/>
              <a:t>V</a:t>
            </a:r>
            <a:r>
              <a:rPr lang="cs-CZ" altLang="cs-CZ" sz="2800" dirty="0" err="1"/>
              <a:t>ývoj</a:t>
            </a:r>
            <a:r>
              <a:rPr lang="cs-CZ" altLang="cs-CZ" sz="2800" dirty="0"/>
              <a:t> počítačů ve </a:t>
            </a:r>
            <a:r>
              <a:rPr lang="cs-CZ" altLang="cs-CZ" sz="2800" dirty="0" err="1"/>
              <a:t>Vúms</a:t>
            </a:r>
            <a:r>
              <a:rPr lang="cs-CZ" altLang="cs-CZ" sz="2800" dirty="0"/>
              <a:t> do r. 1990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79564" y="492125"/>
            <a:ext cx="8764587" cy="6242050"/>
          </a:xfrm>
          <a:ln/>
        </p:spPr>
        <p:txBody>
          <a:bodyPr>
            <a:normAutofit fontScale="77500" lnSpcReduction="20000"/>
          </a:bodyPr>
          <a:lstStyle/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/>
              <a:t>1974 – 1982 vývoj modernějších počítačích s tzv. virtuální pamětí.</a:t>
            </a:r>
          </a:p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cs-CZ" altLang="cs-CZ" sz="2200" b="1" dirty="0"/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/>
              <a:t>EC1025 (výroba v ZPA začala 1977) Počítač „3.5“ generace,</a:t>
            </a: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/>
              <a:t>integrované obvody MSI (stovky až tisíce tranzistorů)</a:t>
            </a: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/>
              <a:t>paměť 256KB na integrovaných obvodech</a:t>
            </a: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/>
              <a:t>4 disky (30 MB), 8 magnetických pásek, řádková tiskárna atd.</a:t>
            </a: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/>
              <a:t>Komunikace pomocí modemu MDM1200 (rychlost 1200bps) </a:t>
            </a: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/>
              <a:t>Rychlost: 40000 instrukcí/s, příkon: řádově desítky KW</a:t>
            </a: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/>
              <a:t>Cena: řádově desítky milionů tehdejších korun československých</a:t>
            </a: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cs-CZ" altLang="cs-CZ" sz="2200" b="1" dirty="0"/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/>
              <a:t> EC1027 (1986) inovovaná verze, integrované obvody LSI</a:t>
            </a:r>
          </a:p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>
                <a:cs typeface="Times New Roman" panose="02020603050405020304" pitchFamily="18" charset="0"/>
              </a:rPr>
              <a:t>Paměť až 8192 KB, 200 000 operací/s</a:t>
            </a:r>
          </a:p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>
                <a:cs typeface="Times New Roman" panose="02020603050405020304" pitchFamily="18" charset="0"/>
              </a:rPr>
              <a:t>4 disky 100 MB, možnost připojení terminálů.</a:t>
            </a:r>
          </a:p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>
                <a:cs typeface="Times New Roman" panose="02020603050405020304" pitchFamily="18" charset="0"/>
              </a:rPr>
              <a:t>Komunikace prostřednictvím </a:t>
            </a:r>
            <a:r>
              <a:rPr lang="cs-CZ" altLang="cs-CZ" sz="2200" b="1" dirty="0" err="1">
                <a:cs typeface="Times New Roman" panose="02020603050405020304" pitchFamily="18" charset="0"/>
              </a:rPr>
              <a:t>teleprocesoru</a:t>
            </a:r>
            <a:r>
              <a:rPr lang="cs-CZ" altLang="cs-CZ" sz="2200" b="1" dirty="0">
                <a:cs typeface="Times New Roman" panose="02020603050405020304" pitchFamily="18" charset="0"/>
              </a:rPr>
              <a:t> 9600bps</a:t>
            </a: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cs-CZ" altLang="cs-CZ" sz="2200" b="1" dirty="0"/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/>
              <a:t> </a:t>
            </a:r>
            <a:r>
              <a:rPr lang="cs-CZ" altLang="cs-CZ" sz="2200" b="1" dirty="0">
                <a:cs typeface="Times New Roman" panose="02020603050405020304" pitchFamily="18" charset="0"/>
              </a:rPr>
              <a:t>EC1120 - MÚVYS </a:t>
            </a:r>
            <a:r>
              <a:rPr lang="en-US" altLang="cs-CZ" sz="2200" b="1" dirty="0">
                <a:cs typeface="Times New Roman" panose="02020603050405020304" pitchFamily="18" charset="0"/>
              </a:rPr>
              <a:t>(1993</a:t>
            </a:r>
            <a:r>
              <a:rPr lang="cs-CZ" altLang="cs-CZ" sz="2200" b="1" dirty="0">
                <a:cs typeface="Times New Roman" panose="02020603050405020304" pitchFamily="18" charset="0"/>
              </a:rPr>
              <a:t>),</a:t>
            </a:r>
            <a:r>
              <a:rPr lang="en-US" altLang="cs-CZ" sz="2200" b="1" dirty="0">
                <a:cs typeface="Times New Roman" panose="02020603050405020304" pitchFamily="18" charset="0"/>
              </a:rPr>
              <a:t> </a:t>
            </a:r>
            <a:r>
              <a:rPr lang="cs-CZ" altLang="cs-CZ" sz="2200" b="1" dirty="0">
                <a:cs typeface="Times New Roman" panose="02020603050405020304" pitchFamily="18" charset="0"/>
              </a:rPr>
              <a:t>p</a:t>
            </a:r>
            <a:r>
              <a:rPr lang="en-US" altLang="cs-CZ" sz="2200" b="1" dirty="0" err="1">
                <a:cs typeface="Times New Roman" panose="02020603050405020304" pitchFamily="18" charset="0"/>
              </a:rPr>
              <a:t>osledn</a:t>
            </a:r>
            <a:r>
              <a:rPr lang="cs-CZ" altLang="cs-CZ" sz="2200" b="1" dirty="0">
                <a:cs typeface="Times New Roman" panose="02020603050405020304" pitchFamily="18" charset="0"/>
              </a:rPr>
              <a:t>Í počítač vyvinutý ve VÚMS. Skončil po sametové revoluci ve stádiu prototypu i s VÚMS </a:t>
            </a:r>
            <a:r>
              <a:rPr lang="cs-CZ" altLang="cs-CZ" sz="2200" b="1" dirty="0"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r>
              <a:rPr lang="cs-CZ" altLang="cs-CZ" sz="2200" b="1" dirty="0">
                <a:cs typeface="Times New Roman" panose="02020603050405020304" pitchFamily="18" charset="0"/>
              </a:rPr>
              <a:t>. Technologie VLSI zakázkových hradlových polí.</a:t>
            </a:r>
          </a:p>
        </p:txBody>
      </p:sp>
    </p:spTree>
    <p:extLst>
      <p:ext uri="{BB962C8B-B14F-4D97-AF65-F5344CB8AC3E}">
        <p14:creationId xmlns:p14="http://schemas.microsoft.com/office/powerpoint/2010/main" val="4296732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18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dirty="0"/>
              <a:t>EC 1025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93" y="540913"/>
            <a:ext cx="9841685" cy="570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23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19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dirty="0"/>
              <a:t>EC 1027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771" y="528034"/>
            <a:ext cx="9362457" cy="632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912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3828" y="310662"/>
            <a:ext cx="9905998" cy="762000"/>
          </a:xfrm>
        </p:spPr>
        <p:txBody>
          <a:bodyPr>
            <a:normAutofit fontScale="90000"/>
          </a:bodyPr>
          <a:lstStyle/>
          <a:p>
            <a:r>
              <a:rPr lang="cs-CZ" sz="2400" dirty="0"/>
              <a:t>„ABC“</a:t>
            </a:r>
            <a:r>
              <a:rPr lang="en-US" sz="2400" dirty="0"/>
              <a:t> </a:t>
            </a:r>
            <a:r>
              <a:rPr lang="en-US" sz="2400" dirty="0" err="1"/>
              <a:t>Prvn</a:t>
            </a:r>
            <a:r>
              <a:rPr lang="cs-CZ" sz="2400" dirty="0"/>
              <a:t>í digitální elektronický počítač, John </a:t>
            </a:r>
            <a:r>
              <a:rPr lang="cs-CZ" sz="2400" dirty="0" err="1"/>
              <a:t>Vicent</a:t>
            </a:r>
            <a:r>
              <a:rPr lang="cs-CZ" sz="2400" dirty="0"/>
              <a:t> </a:t>
            </a:r>
            <a:r>
              <a:rPr lang="cs-CZ" sz="2400" dirty="0" err="1"/>
              <a:t>Atanasoff</a:t>
            </a:r>
            <a:r>
              <a:rPr lang="en-US" sz="2400" dirty="0"/>
              <a:t> a Clifford Berry,</a:t>
            </a:r>
            <a:r>
              <a:rPr lang="cs-CZ" sz="2400" dirty="0"/>
              <a:t> </a:t>
            </a:r>
            <a:r>
              <a:rPr lang="en-US" sz="2400" dirty="0"/>
              <a:t>Iowa,</a:t>
            </a:r>
            <a:r>
              <a:rPr lang="cs-CZ" sz="2400" dirty="0"/>
              <a:t> 30. léta 20. století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3D7F9726-F926-4679-A172-052A2E033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28" y="1389184"/>
            <a:ext cx="1600200" cy="2105025"/>
          </a:xfrm>
          <a:prstGeom prst="rect">
            <a:avLst/>
          </a:prstGeom>
        </p:spPr>
      </p:pic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099" y="1158019"/>
            <a:ext cx="7774727" cy="5380892"/>
          </a:xfrm>
        </p:spPr>
      </p:pic>
    </p:spTree>
    <p:extLst>
      <p:ext uri="{BB962C8B-B14F-4D97-AF65-F5344CB8AC3E}">
        <p14:creationId xmlns:p14="http://schemas.microsoft.com/office/powerpoint/2010/main" val="264461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20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dirty="0"/>
              <a:t>Sálové počítače v ČSR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79564" y="492125"/>
            <a:ext cx="8764587" cy="6242050"/>
          </a:xfrm>
          <a:ln/>
        </p:spPr>
        <p:txBody>
          <a:bodyPr>
            <a:normAutofit fontScale="92500" lnSpcReduction="10000"/>
          </a:bodyPr>
          <a:lstStyle/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800" b="1" dirty="0"/>
              <a:t>Nárůst kapacity parametrů od 1970 do 1990: </a:t>
            </a: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800" b="1" dirty="0"/>
              <a:t>paměť 64KB –</a:t>
            </a:r>
            <a:r>
              <a:rPr lang="en-US" altLang="cs-CZ" sz="2800" b="1" dirty="0"/>
              <a:t>&gt;</a:t>
            </a:r>
            <a:r>
              <a:rPr lang="cs-CZ" altLang="cs-CZ" sz="2800" b="1" dirty="0"/>
              <a:t> 8MB </a:t>
            </a:r>
            <a:r>
              <a:rPr lang="en-US" altLang="cs-CZ" sz="2800" b="1" dirty="0"/>
              <a:t>(120x),</a:t>
            </a:r>
            <a:r>
              <a:rPr lang="cs-CZ" altLang="cs-CZ" sz="2800" b="1" dirty="0"/>
              <a:t> rychlost 20000 –</a:t>
            </a:r>
            <a:r>
              <a:rPr lang="en-US" altLang="cs-CZ" sz="2800" b="1" dirty="0"/>
              <a:t>&gt;</a:t>
            </a:r>
            <a:r>
              <a:rPr lang="cs-CZ" altLang="cs-CZ" sz="2800" b="1" dirty="0"/>
              <a:t> 200000</a:t>
            </a:r>
            <a:r>
              <a:rPr lang="en-US" altLang="cs-CZ" sz="2800" b="1" dirty="0"/>
              <a:t> (10x), </a:t>
            </a:r>
            <a:r>
              <a:rPr lang="en-US" altLang="cs-CZ" sz="2800" b="1" dirty="0" err="1"/>
              <a:t>diskov</a:t>
            </a:r>
            <a:r>
              <a:rPr lang="cs-CZ" altLang="cs-CZ" sz="2800" b="1" dirty="0"/>
              <a:t>á paměť 20MB -</a:t>
            </a:r>
            <a:r>
              <a:rPr lang="en-US" altLang="cs-CZ" sz="2800" b="1" dirty="0"/>
              <a:t>&gt; 400MB (20x)</a:t>
            </a:r>
            <a:endParaRPr lang="cs-CZ" altLang="cs-CZ" sz="2800" b="1" dirty="0"/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cs-CZ" altLang="cs-CZ" sz="2800" b="1" dirty="0"/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en-US" altLang="cs-CZ" sz="2800" b="1" dirty="0"/>
              <a:t>K </a:t>
            </a:r>
            <a:r>
              <a:rPr lang="cs-CZ" altLang="cs-CZ" sz="2800" b="1" dirty="0"/>
              <a:t>čem</a:t>
            </a:r>
            <a:r>
              <a:rPr lang="en-US" altLang="cs-CZ" sz="2800" b="1" dirty="0"/>
              <a:t>u</a:t>
            </a:r>
            <a:r>
              <a:rPr lang="cs-CZ" altLang="cs-CZ" sz="2800" b="1" dirty="0"/>
              <a:t> se používaly?</a:t>
            </a: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cs-CZ" altLang="cs-CZ" sz="2800" b="1" dirty="0"/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800" dirty="0"/>
              <a:t>Systémy řízení</a:t>
            </a:r>
            <a:r>
              <a:rPr lang="en-US" altLang="cs-CZ" sz="2800" dirty="0"/>
              <a:t> </a:t>
            </a:r>
            <a:r>
              <a:rPr lang="cs-CZ" altLang="cs-CZ" sz="2800" dirty="0"/>
              <a:t>výrobních provozů (ASŘ)</a:t>
            </a:r>
            <a:endParaRPr lang="cs-CZ" sz="2800" dirty="0">
              <a:effectLst/>
            </a:endParaRP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800" dirty="0"/>
              <a:t> Statistika, účetnictví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800" dirty="0"/>
              <a:t> Datové banky (databáze - bankovnictví, úřady)</a:t>
            </a:r>
            <a:endParaRPr lang="cs-CZ" sz="2800" dirty="0">
              <a:effectLst/>
            </a:endParaRP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800" dirty="0">
                <a:effectLst/>
                <a:cs typeface="Times New Roman" panose="02020603050405020304" pitchFamily="18" charset="0"/>
              </a:rPr>
              <a:t> Simulace a optimalizace procesů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sz="2800" dirty="0">
                <a:effectLst/>
              </a:rPr>
              <a:t>Vědeckotechnické výpočty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800" dirty="0">
                <a:cs typeface="Times New Roman" panose="02020603050405020304" pitchFamily="18" charset="0"/>
              </a:rPr>
              <a:t>Obecné zpracování dat v různých oblastech</a:t>
            </a:r>
          </a:p>
        </p:txBody>
      </p:sp>
    </p:spTree>
    <p:extLst>
      <p:ext uri="{BB962C8B-B14F-4D97-AF65-F5344CB8AC3E}">
        <p14:creationId xmlns:p14="http://schemas.microsoft.com/office/powerpoint/2010/main" val="28060630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21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cs-CZ" sz="2800" dirty="0" err="1"/>
              <a:t>Superpo</a:t>
            </a:r>
            <a:r>
              <a:rPr lang="cs-CZ" altLang="cs-CZ" sz="2800" dirty="0"/>
              <a:t>čítače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79564" y="492125"/>
            <a:ext cx="8764587" cy="6242050"/>
          </a:xfrm>
          <a:ln/>
        </p:spPr>
        <p:txBody>
          <a:bodyPr>
            <a:normAutofit lnSpcReduction="10000"/>
          </a:bodyPr>
          <a:lstStyle/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b="1" dirty="0"/>
              <a:t>1960 </a:t>
            </a:r>
            <a:r>
              <a:rPr lang="cs-CZ" b="1" dirty="0">
                <a:effectLst/>
              </a:rPr>
              <a:t>CDC 1604 </a:t>
            </a:r>
            <a:r>
              <a:rPr lang="cs-CZ" dirty="0" err="1">
                <a:effectLst/>
              </a:rPr>
              <a:t>pamět</a:t>
            </a:r>
            <a:r>
              <a:rPr lang="cs-CZ" dirty="0">
                <a:effectLst/>
              </a:rPr>
              <a:t> 192 KB, rychlost 0,1 MIPS, spotřeba 5</a:t>
            </a:r>
            <a:r>
              <a:rPr lang="en-US" dirty="0">
                <a:effectLst/>
              </a:rPr>
              <a:t>0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Kw</a:t>
            </a:r>
            <a:r>
              <a:rPr lang="cs-CZ" dirty="0">
                <a:effectLst/>
              </a:rPr>
              <a:t>, cena </a:t>
            </a:r>
            <a:r>
              <a:rPr lang="en-US" dirty="0">
                <a:effectLst/>
              </a:rPr>
              <a:t>1030000 $</a:t>
            </a:r>
            <a:endParaRPr lang="cs-CZ" b="1" dirty="0">
              <a:effectLst/>
            </a:endParaRP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b="1" dirty="0"/>
              <a:t> </a:t>
            </a:r>
            <a:r>
              <a:rPr lang="en-US" altLang="cs-CZ" b="1" dirty="0"/>
              <a:t>1982</a:t>
            </a:r>
            <a:r>
              <a:rPr lang="cs-CZ" dirty="0">
                <a:effectLst/>
              </a:rPr>
              <a:t> </a:t>
            </a:r>
            <a:r>
              <a:rPr lang="cs-CZ" b="1" dirty="0" err="1">
                <a:effectLst/>
              </a:rPr>
              <a:t>Cray</a:t>
            </a:r>
            <a:r>
              <a:rPr lang="cs-CZ" b="1" dirty="0">
                <a:effectLst/>
              </a:rPr>
              <a:t> X-MP</a:t>
            </a:r>
            <a:r>
              <a:rPr lang="en-US" b="1" dirty="0">
                <a:effectLst/>
              </a:rPr>
              <a:t> </a:t>
            </a:r>
            <a:r>
              <a:rPr lang="en-US" dirty="0" err="1">
                <a:effectLst/>
              </a:rPr>
              <a:t>paraleln</a:t>
            </a:r>
            <a:r>
              <a:rPr lang="cs-CZ" dirty="0">
                <a:effectLst/>
              </a:rPr>
              <a:t>í vektorový procesor, 16 procesorů, paměť 16 MB, rychlost 200 MFLOPS, SPOTŘEBA 500 </a:t>
            </a:r>
            <a:r>
              <a:rPr lang="cs-CZ" dirty="0" err="1">
                <a:effectLst/>
              </a:rPr>
              <a:t>Kw</a:t>
            </a:r>
            <a:r>
              <a:rPr lang="cs-CZ" dirty="0">
                <a:effectLst/>
              </a:rPr>
              <a:t>, cena 15</a:t>
            </a:r>
            <a:r>
              <a:rPr lang="en-US" dirty="0">
                <a:effectLst/>
              </a:rPr>
              <a:t> mil. $</a:t>
            </a:r>
            <a:endParaRPr lang="cs-CZ" altLang="cs-CZ" b="1" dirty="0"/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b="1" dirty="0"/>
              <a:t> 1</a:t>
            </a:r>
            <a:r>
              <a:rPr lang="en-US" altLang="cs-CZ" b="1" dirty="0"/>
              <a:t>9</a:t>
            </a:r>
            <a:r>
              <a:rPr lang="cs-CZ" altLang="cs-CZ" b="1" dirty="0"/>
              <a:t>94</a:t>
            </a:r>
            <a:r>
              <a:rPr lang="cs-CZ" dirty="0">
                <a:effectLst/>
              </a:rPr>
              <a:t> </a:t>
            </a:r>
            <a:r>
              <a:rPr lang="cs-CZ" b="1" dirty="0">
                <a:effectLst/>
              </a:rPr>
              <a:t>NEC-SX-4</a:t>
            </a:r>
            <a:r>
              <a:rPr lang="en-US" b="1" dirty="0">
                <a:effectLst/>
              </a:rPr>
              <a:t> </a:t>
            </a:r>
            <a:r>
              <a:rPr lang="en-US" dirty="0" err="1">
                <a:effectLst/>
              </a:rPr>
              <a:t>paraleln</a:t>
            </a:r>
            <a:r>
              <a:rPr lang="cs-CZ" dirty="0">
                <a:effectLst/>
              </a:rPr>
              <a:t>í vektorový procesor, 32 procesorů, </a:t>
            </a:r>
            <a:r>
              <a:rPr lang="en-US" dirty="0">
                <a:effectLst/>
              </a:rPr>
              <a:t>p</a:t>
            </a:r>
            <a:r>
              <a:rPr lang="cs-CZ" dirty="0" err="1">
                <a:effectLst/>
              </a:rPr>
              <a:t>aměť</a:t>
            </a:r>
            <a:r>
              <a:rPr lang="cs-CZ" dirty="0">
                <a:effectLst/>
              </a:rPr>
              <a:t> 16 GB, rychlost 64 GFLOPS 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b="1" dirty="0">
                <a:effectLst/>
                <a:cs typeface="Times New Roman" panose="02020603050405020304" pitchFamily="18" charset="0"/>
              </a:rPr>
              <a:t> 2002 ES</a:t>
            </a:r>
            <a:r>
              <a:rPr lang="cs-CZ" altLang="cs-CZ" dirty="0">
                <a:effectLst/>
                <a:cs typeface="Times New Roman" panose="02020603050405020304" pitchFamily="18" charset="0"/>
              </a:rPr>
              <a:t> (Japonsko „</a:t>
            </a:r>
            <a:r>
              <a:rPr lang="cs-CZ" altLang="cs-CZ" dirty="0" err="1">
                <a:effectLst/>
                <a:cs typeface="Times New Roman" panose="02020603050405020304" pitchFamily="18" charset="0"/>
              </a:rPr>
              <a:t>Earth</a:t>
            </a:r>
            <a:r>
              <a:rPr lang="cs-CZ" altLang="cs-CZ" dirty="0">
                <a:effectLst/>
                <a:cs typeface="Times New Roman" panose="02020603050405020304" pitchFamily="18" charset="0"/>
              </a:rPr>
              <a:t> Simulator“, navržen pro simulaci počasí), 5120 procesorů, rychlost </a:t>
            </a:r>
            <a:r>
              <a:rPr lang="cs-CZ" dirty="0">
                <a:effectLst/>
              </a:rPr>
              <a:t>131Tflops,</a:t>
            </a:r>
            <a:r>
              <a:rPr lang="cs-CZ" altLang="cs-CZ" dirty="0">
                <a:effectLst/>
                <a:cs typeface="Times New Roman" panose="02020603050405020304" pitchFamily="18" charset="0"/>
              </a:rPr>
              <a:t> paměť 262 TB, cena 60 bilionů </a:t>
            </a:r>
            <a:r>
              <a:rPr lang="cs-CZ" altLang="cs-CZ" dirty="0" err="1">
                <a:effectLst/>
                <a:cs typeface="Times New Roman" panose="02020603050405020304" pitchFamily="18" charset="0"/>
              </a:rPr>
              <a:t>Yen</a:t>
            </a:r>
            <a:endParaRPr lang="cs-CZ" altLang="cs-CZ" dirty="0">
              <a:effectLst/>
              <a:cs typeface="Times New Roman" panose="02020603050405020304" pitchFamily="18" charset="0"/>
            </a:endParaRP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b="1" dirty="0">
                <a:effectLst/>
              </a:rPr>
              <a:t>2010 </a:t>
            </a:r>
            <a:r>
              <a:rPr lang="cs-CZ" b="1" dirty="0" err="1">
                <a:effectLst/>
              </a:rPr>
              <a:t>Tianhe</a:t>
            </a:r>
            <a:r>
              <a:rPr lang="cs-CZ" b="1" dirty="0">
                <a:effectLst/>
              </a:rPr>
              <a:t>-I </a:t>
            </a:r>
            <a:r>
              <a:rPr lang="cs-CZ" dirty="0">
                <a:effectLst/>
              </a:rPr>
              <a:t>(Čína)</a:t>
            </a:r>
            <a:r>
              <a:rPr lang="cs-CZ" b="1" dirty="0">
                <a:effectLst/>
              </a:rPr>
              <a:t> </a:t>
            </a:r>
            <a:r>
              <a:rPr lang="en-US" dirty="0">
                <a:effectLst/>
              </a:rPr>
              <a:t>7168 GPU</a:t>
            </a:r>
            <a:r>
              <a:rPr lang="cs-CZ" dirty="0">
                <a:effectLst/>
              </a:rPr>
              <a:t> a</a:t>
            </a:r>
            <a:r>
              <a:rPr lang="en-US" dirty="0">
                <a:effectLst/>
              </a:rPr>
              <a:t>14336 CPU</a:t>
            </a:r>
            <a:r>
              <a:rPr lang="cs-CZ" dirty="0">
                <a:effectLst/>
              </a:rPr>
              <a:t>,</a:t>
            </a:r>
            <a:r>
              <a:rPr lang="en-US" dirty="0">
                <a:effectLst/>
              </a:rPr>
              <a:t> </a:t>
            </a:r>
            <a:r>
              <a:rPr lang="cs-CZ" dirty="0">
                <a:effectLst/>
              </a:rPr>
              <a:t>rychlost 2.57 </a:t>
            </a:r>
            <a:r>
              <a:rPr lang="cs-CZ" dirty="0" err="1">
                <a:effectLst/>
              </a:rPr>
              <a:t>petaflops</a:t>
            </a:r>
            <a:r>
              <a:rPr lang="cs-CZ" dirty="0">
                <a:effectLst/>
              </a:rPr>
              <a:t>, spotřeba 4.04 </a:t>
            </a:r>
            <a:r>
              <a:rPr lang="cs-CZ" dirty="0" err="1">
                <a:effectLst/>
              </a:rPr>
              <a:t>Mw</a:t>
            </a:r>
            <a:r>
              <a:rPr lang="cs-CZ" dirty="0">
                <a:effectLst/>
              </a:rPr>
              <a:t>, cena 88 mil</a:t>
            </a:r>
            <a:r>
              <a:rPr lang="en-US" dirty="0">
                <a:effectLst/>
              </a:rPr>
              <a:t>. $</a:t>
            </a:r>
            <a:endParaRPr lang="cs-CZ" dirty="0">
              <a:effectLst/>
            </a:endParaRP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b="1" dirty="0">
                <a:cs typeface="Times New Roman" panose="02020603050405020304" pitchFamily="18" charset="0"/>
              </a:rPr>
              <a:t>2018 OLCF-4</a:t>
            </a:r>
            <a:r>
              <a:rPr lang="cs-CZ" altLang="cs-CZ" dirty="0">
                <a:cs typeface="Times New Roman" panose="02020603050405020304" pitchFamily="18" charset="0"/>
              </a:rPr>
              <a:t> (IBM „Summit“) rychlost </a:t>
            </a:r>
            <a:r>
              <a:rPr lang="cs-CZ" dirty="0">
                <a:effectLst/>
              </a:rPr>
              <a:t>200 </a:t>
            </a:r>
            <a:r>
              <a:rPr lang="cs-CZ" dirty="0" err="1">
                <a:effectLst/>
              </a:rPr>
              <a:t>petaflops</a:t>
            </a:r>
            <a:r>
              <a:rPr lang="cs-CZ" dirty="0">
                <a:effectLst/>
              </a:rPr>
              <a:t>, paměť 600 </a:t>
            </a:r>
            <a:r>
              <a:rPr lang="cs-CZ" dirty="0" err="1">
                <a:effectLst/>
              </a:rPr>
              <a:t>Gb</a:t>
            </a:r>
            <a:r>
              <a:rPr lang="cs-CZ" dirty="0">
                <a:effectLst/>
              </a:rPr>
              <a:t>, spotřeba</a:t>
            </a:r>
            <a:r>
              <a:rPr lang="en-US" dirty="0">
                <a:effectLst/>
              </a:rPr>
              <a:t> </a:t>
            </a:r>
            <a:r>
              <a:rPr lang="cs-CZ" dirty="0">
                <a:effectLst/>
              </a:rPr>
              <a:t>13 </a:t>
            </a:r>
            <a:r>
              <a:rPr lang="cs-CZ" dirty="0" err="1">
                <a:effectLst/>
              </a:rPr>
              <a:t>Mw</a:t>
            </a:r>
            <a:r>
              <a:rPr lang="cs-CZ" dirty="0">
                <a:effectLst/>
              </a:rPr>
              <a:t> </a:t>
            </a:r>
            <a:r>
              <a:rPr lang="en-US" dirty="0">
                <a:effectLst/>
              </a:rPr>
              <a:t>(1</a:t>
            </a:r>
            <a:r>
              <a:rPr lang="cs-CZ" dirty="0">
                <a:effectLst/>
              </a:rPr>
              <a:t>4668 </a:t>
            </a:r>
            <a:r>
              <a:rPr lang="cs-CZ" dirty="0" err="1">
                <a:effectLst/>
              </a:rPr>
              <a:t>GFlops</a:t>
            </a:r>
            <a:r>
              <a:rPr lang="cs-CZ" dirty="0">
                <a:effectLst/>
              </a:rPr>
              <a:t>/w </a:t>
            </a:r>
            <a:r>
              <a:rPr lang="en-US" dirty="0">
                <a:effectLst/>
              </a:rPr>
              <a:t>!</a:t>
            </a:r>
            <a:r>
              <a:rPr lang="cs-CZ" dirty="0">
                <a:effectLst/>
              </a:rPr>
              <a:t>), cena 200</a:t>
            </a:r>
            <a:r>
              <a:rPr lang="en-US" dirty="0">
                <a:effectLst/>
              </a:rPr>
              <a:t> mil. $</a:t>
            </a: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en-US" dirty="0">
              <a:effectLst/>
            </a:endParaRP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en-US" altLang="cs-CZ" sz="1600" i="1" dirty="0">
                <a:effectLst/>
                <a:cs typeface="Times New Roman" panose="02020603050405020304" pitchFamily="18" charset="0"/>
              </a:rPr>
              <a:t>2020 </a:t>
            </a:r>
            <a:r>
              <a:rPr lang="cs-CZ" altLang="cs-CZ" sz="1600" i="1" dirty="0" err="1">
                <a:effectLst/>
                <a:cs typeface="Times New Roman" panose="02020603050405020304" pitchFamily="18" charset="0"/>
              </a:rPr>
              <a:t>Cray</a:t>
            </a:r>
            <a:r>
              <a:rPr lang="cs-CZ" altLang="cs-CZ" sz="1600" i="1" dirty="0">
                <a:effectLst/>
                <a:cs typeface="Times New Roman" panose="02020603050405020304" pitchFamily="18" charset="0"/>
              </a:rPr>
              <a:t> </a:t>
            </a:r>
            <a:r>
              <a:rPr lang="cs-CZ" altLang="cs-CZ" sz="1600" i="1" dirty="0" err="1">
                <a:effectLst/>
                <a:cs typeface="Times New Roman" panose="02020603050405020304" pitchFamily="18" charset="0"/>
              </a:rPr>
              <a:t>inc.</a:t>
            </a:r>
            <a:r>
              <a:rPr lang="en-US" altLang="cs-CZ" sz="1600" i="1" dirty="0">
                <a:effectLst/>
                <a:cs typeface="Times New Roman" panose="02020603050405020304" pitchFamily="18" charset="0"/>
              </a:rPr>
              <a:t> pl</a:t>
            </a:r>
            <a:r>
              <a:rPr lang="cs-CZ" altLang="cs-CZ" sz="1600" i="1" dirty="0">
                <a:effectLst/>
                <a:cs typeface="Times New Roman" panose="02020603050405020304" pitchFamily="18" charset="0"/>
              </a:rPr>
              <a:t>á</a:t>
            </a:r>
            <a:r>
              <a:rPr lang="en-US" altLang="cs-CZ" sz="1600" i="1" dirty="0" err="1">
                <a:effectLst/>
                <a:cs typeface="Times New Roman" panose="02020603050405020304" pitchFamily="18" charset="0"/>
              </a:rPr>
              <a:t>nuje</a:t>
            </a:r>
            <a:r>
              <a:rPr lang="en-US" altLang="cs-CZ" sz="1600" i="1" dirty="0">
                <a:effectLst/>
                <a:cs typeface="Times New Roman" panose="02020603050405020304" pitchFamily="18" charset="0"/>
              </a:rPr>
              <a:t> </a:t>
            </a:r>
            <a:r>
              <a:rPr lang="cs-CZ" altLang="cs-CZ" sz="1600" i="1" dirty="0">
                <a:effectLst/>
                <a:cs typeface="Times New Roman" panose="02020603050405020304" pitchFamily="18" charset="0"/>
              </a:rPr>
              <a:t>spustit superpočítač </a:t>
            </a:r>
            <a:r>
              <a:rPr lang="cs-CZ" altLang="cs-CZ" sz="1600" i="1" dirty="0" err="1">
                <a:effectLst/>
                <a:cs typeface="Times New Roman" panose="02020603050405020304" pitchFamily="18" charset="0"/>
              </a:rPr>
              <a:t>Frontier</a:t>
            </a:r>
            <a:r>
              <a:rPr lang="cs-CZ" altLang="cs-CZ" sz="1600" i="1" dirty="0">
                <a:effectLst/>
                <a:cs typeface="Times New Roman" panose="02020603050405020304" pitchFamily="18" charset="0"/>
              </a:rPr>
              <a:t> s rychlostí 1,5 </a:t>
            </a:r>
            <a:r>
              <a:rPr lang="cs-CZ" altLang="cs-CZ" sz="1600" i="1" dirty="0" err="1">
                <a:effectLst/>
                <a:cs typeface="Times New Roman" panose="02020603050405020304" pitchFamily="18" charset="0"/>
              </a:rPr>
              <a:t>exaflops</a:t>
            </a:r>
            <a:r>
              <a:rPr lang="cs-CZ" altLang="cs-CZ" sz="1600" i="1" dirty="0">
                <a:effectLst/>
                <a:cs typeface="Times New Roman" panose="02020603050405020304" pitchFamily="18" charset="0"/>
              </a:rPr>
              <a:t> (tj. 1.5e18)</a:t>
            </a:r>
            <a:r>
              <a:rPr lang="en-US" altLang="cs-CZ" sz="1600" i="1" dirty="0">
                <a:effectLst/>
                <a:cs typeface="Times New Roman" panose="02020603050405020304" pitchFamily="18" charset="0"/>
              </a:rPr>
              <a:t>,</a:t>
            </a:r>
            <a:r>
              <a:rPr lang="cs-CZ" altLang="cs-CZ" sz="1600" i="1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cs-CZ" sz="1600" i="1" dirty="0" err="1">
                <a:effectLst/>
                <a:cs typeface="Times New Roman" panose="02020603050405020304" pitchFamily="18" charset="0"/>
              </a:rPr>
              <a:t>i</a:t>
            </a:r>
            <a:r>
              <a:rPr lang="cs-CZ" altLang="cs-CZ" sz="1600" i="1" dirty="0" err="1">
                <a:effectLst/>
                <a:cs typeface="Times New Roman" panose="02020603050405020304" pitchFamily="18" charset="0"/>
              </a:rPr>
              <a:t>nvestice</a:t>
            </a:r>
            <a:r>
              <a:rPr lang="cs-CZ" altLang="cs-CZ" sz="1600" i="1" dirty="0">
                <a:effectLst/>
                <a:cs typeface="Times New Roman" panose="02020603050405020304" pitchFamily="18" charset="0"/>
              </a:rPr>
              <a:t> 600 mil. </a:t>
            </a:r>
            <a:r>
              <a:rPr lang="en-US" altLang="cs-CZ" sz="1600" i="1" dirty="0">
                <a:effectLst/>
                <a:cs typeface="Times New Roman" panose="02020603050405020304" pitchFamily="18" charset="0"/>
              </a:rPr>
              <a:t>$</a:t>
            </a: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en-US" altLang="cs-CZ" sz="1800" dirty="0">
                <a:effectLst/>
                <a:cs typeface="Times New Roman" panose="02020603050405020304" pitchFamily="18" charset="0"/>
              </a:rPr>
              <a:t>==</a:t>
            </a:r>
            <a:r>
              <a:rPr lang="en-US" altLang="cs-CZ" dirty="0">
                <a:effectLst/>
                <a:cs typeface="Times New Roman" panose="02020603050405020304" pitchFamily="18" charset="0"/>
              </a:rPr>
              <a:t>=====================================================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en-US" altLang="cs-CZ" dirty="0" err="1">
                <a:effectLst/>
                <a:cs typeface="Times New Roman" panose="02020603050405020304" pitchFamily="18" charset="0"/>
              </a:rPr>
              <a:t>Kvantov</a:t>
            </a:r>
            <a:r>
              <a:rPr lang="cs-CZ" altLang="cs-CZ" dirty="0">
                <a:effectLst/>
                <a:cs typeface="Times New Roman" panose="02020603050405020304" pitchFamily="18" charset="0"/>
              </a:rPr>
              <a:t>é počítače</a:t>
            </a:r>
            <a:r>
              <a:rPr lang="en-US" altLang="cs-CZ" dirty="0">
                <a:effectLst/>
                <a:cs typeface="Times New Roman" panose="02020603050405020304" pitchFamily="18" charset="0"/>
              </a:rPr>
              <a:t> ???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1491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22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dirty="0"/>
              <a:t>CDC 1604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72" y="708339"/>
            <a:ext cx="10768894" cy="588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983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23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800" dirty="0"/>
              <a:t>CRAY-X-MP</a:t>
            </a:r>
            <a:endParaRPr lang="cs-CZ" altLang="cs-CZ" sz="28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87" y="543059"/>
            <a:ext cx="9653198" cy="603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225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24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dirty="0"/>
              <a:t>NEC SX-4</a:t>
            </a:r>
            <a:endParaRPr lang="cs-CZ" altLang="cs-CZ" sz="2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236" y="850007"/>
            <a:ext cx="9523927" cy="561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335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25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800" dirty="0"/>
              <a:t>Summit</a:t>
            </a:r>
            <a:endParaRPr lang="cs-CZ" altLang="cs-CZ" sz="2800" dirty="0"/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A65D5EBB-5EBC-48B4-AE2A-A4D000D2D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32" y="511443"/>
            <a:ext cx="11863953" cy="608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893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26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dirty="0"/>
              <a:t>Porovnání parametrů 1960 a 2018 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79564" y="492125"/>
            <a:ext cx="8764587" cy="6242050"/>
          </a:xfrm>
          <a:ln/>
        </p:spPr>
        <p:txBody>
          <a:bodyPr>
            <a:normAutofit/>
          </a:bodyPr>
          <a:lstStyle/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en-US" dirty="0">
                <a:effectLst/>
              </a:rPr>
              <a:t>	</a:t>
            </a:r>
            <a:r>
              <a:rPr lang="cs-CZ" dirty="0">
                <a:effectLst/>
              </a:rPr>
              <a:t>				</a:t>
            </a:r>
            <a:r>
              <a:rPr lang="cs-CZ" b="1" dirty="0">
                <a:effectLst/>
              </a:rPr>
              <a:t>1960 			2018				změna</a:t>
            </a: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cs-CZ" dirty="0">
              <a:effectLst/>
            </a:endParaRP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b="1" dirty="0">
                <a:effectLst/>
              </a:rPr>
              <a:t>Paměť</a:t>
            </a:r>
            <a:r>
              <a:rPr lang="cs-CZ" dirty="0">
                <a:effectLst/>
              </a:rPr>
              <a:t>		192 KB	 		600Gb  			3e6</a:t>
            </a:r>
            <a:r>
              <a:rPr lang="en-US" dirty="0">
                <a:effectLst/>
              </a:rPr>
              <a:t>x</a:t>
            </a:r>
            <a:r>
              <a:rPr lang="cs-CZ" dirty="0">
                <a:effectLst/>
              </a:rPr>
              <a:t>  víc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b="1" dirty="0">
                <a:effectLst/>
              </a:rPr>
              <a:t>Rychlost</a:t>
            </a:r>
            <a:r>
              <a:rPr lang="cs-CZ" dirty="0">
                <a:effectLst/>
              </a:rPr>
              <a:t>	0,1MIPS		200petaflops		2e14</a:t>
            </a:r>
            <a:r>
              <a:rPr lang="en-US" dirty="0">
                <a:effectLst/>
              </a:rPr>
              <a:t>x</a:t>
            </a:r>
            <a:r>
              <a:rPr lang="cs-CZ" dirty="0">
                <a:effectLst/>
              </a:rPr>
              <a:t> víc</a:t>
            </a:r>
            <a:r>
              <a:rPr lang="en-US" dirty="0">
                <a:effectLst/>
              </a:rPr>
              <a:t> (</a:t>
            </a:r>
            <a:r>
              <a:rPr lang="cs-CZ" dirty="0">
                <a:effectLst/>
              </a:rPr>
              <a:t>i</a:t>
            </a:r>
            <a:r>
              <a:rPr lang="en-US" dirty="0">
                <a:effectLst/>
              </a:rPr>
              <a:t> v</a:t>
            </a:r>
            <a:r>
              <a:rPr lang="cs-CZ" dirty="0">
                <a:effectLst/>
              </a:rPr>
              <a:t>í</a:t>
            </a:r>
            <a:r>
              <a:rPr lang="en-US" dirty="0">
                <a:effectLst/>
              </a:rPr>
              <a:t>c</a:t>
            </a:r>
            <a:r>
              <a:rPr lang="cs-CZ" dirty="0">
                <a:effectLst/>
              </a:rPr>
              <a:t>e</a:t>
            </a:r>
            <a:r>
              <a:rPr lang="en-US" dirty="0">
                <a:effectLst/>
              </a:rPr>
              <a:t>)</a:t>
            </a:r>
            <a:endParaRPr lang="cs-CZ" dirty="0">
              <a:effectLst/>
            </a:endParaRP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b="1" dirty="0">
                <a:effectLst/>
              </a:rPr>
              <a:t>Cena </a:t>
            </a:r>
            <a:r>
              <a:rPr lang="cs-CZ" b="1" dirty="0" err="1">
                <a:effectLst/>
              </a:rPr>
              <a:t>inst</a:t>
            </a:r>
            <a:r>
              <a:rPr lang="cs-CZ" b="1" dirty="0">
                <a:effectLst/>
              </a:rPr>
              <a:t>/s</a:t>
            </a:r>
            <a:r>
              <a:rPr lang="cs-CZ" dirty="0">
                <a:effectLst/>
              </a:rPr>
              <a:t>	10</a:t>
            </a:r>
            <a:r>
              <a:rPr lang="en-US" dirty="0">
                <a:effectLst/>
              </a:rPr>
              <a:t>$			 </a:t>
            </a:r>
            <a:r>
              <a:rPr lang="cs-CZ" dirty="0">
                <a:effectLst/>
              </a:rPr>
              <a:t>	</a:t>
            </a:r>
            <a:r>
              <a:rPr lang="en-US" dirty="0">
                <a:effectLst/>
              </a:rPr>
              <a:t>0.000000001‬$	 </a:t>
            </a:r>
            <a:r>
              <a:rPr lang="cs-CZ" dirty="0">
                <a:effectLst/>
              </a:rPr>
              <a:t>	10e6</a:t>
            </a:r>
            <a:r>
              <a:rPr lang="en-US" dirty="0">
                <a:effectLst/>
              </a:rPr>
              <a:t>x</a:t>
            </a:r>
            <a:r>
              <a:rPr lang="cs-CZ" dirty="0">
                <a:effectLst/>
              </a:rPr>
              <a:t> méně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 err="1">
                <a:effectLst/>
              </a:rPr>
              <a:t>I</a:t>
            </a:r>
            <a:r>
              <a:rPr lang="cs-CZ" b="1" dirty="0" err="1">
                <a:effectLst/>
              </a:rPr>
              <a:t>nst</a:t>
            </a:r>
            <a:r>
              <a:rPr lang="cs-CZ" b="1" dirty="0">
                <a:effectLst/>
              </a:rPr>
              <a:t>/</a:t>
            </a:r>
            <a:r>
              <a:rPr lang="cs-CZ" b="1" dirty="0" err="1">
                <a:effectLst/>
              </a:rPr>
              <a:t>ws</a:t>
            </a:r>
            <a:r>
              <a:rPr lang="cs-CZ" dirty="0">
                <a:effectLst/>
              </a:rPr>
              <a:t>		2			</a:t>
            </a:r>
            <a:r>
              <a:rPr lang="en-US" dirty="0">
                <a:effectLst/>
              </a:rPr>
              <a:t> </a:t>
            </a:r>
            <a:r>
              <a:rPr lang="cs-CZ" dirty="0">
                <a:effectLst/>
              </a:rPr>
              <a:t>	</a:t>
            </a:r>
            <a:r>
              <a:rPr lang="en-US" dirty="0">
                <a:effectLst/>
              </a:rPr>
              <a:t>1</a:t>
            </a:r>
            <a:r>
              <a:rPr lang="cs-CZ" dirty="0">
                <a:effectLst/>
              </a:rPr>
              <a:t>4668 </a:t>
            </a:r>
            <a:r>
              <a:rPr lang="cs-CZ" dirty="0" err="1">
                <a:effectLst/>
              </a:rPr>
              <a:t>Gflops</a:t>
            </a:r>
            <a:r>
              <a:rPr lang="cs-CZ" dirty="0">
                <a:effectLst/>
              </a:rPr>
              <a:t>	 	7.3e15x víc	</a:t>
            </a:r>
            <a:endParaRPr lang="en-US" dirty="0">
              <a:effectLst/>
            </a:endParaRP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en-US" dirty="0">
              <a:effectLst/>
            </a:endParaRP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en-US" sz="1800" dirty="0">
                <a:effectLst/>
              </a:rPr>
              <a:t>P</a:t>
            </a:r>
            <a:r>
              <a:rPr lang="cs-CZ" sz="1800" dirty="0" err="1">
                <a:effectLst/>
              </a:rPr>
              <a:t>riincip</a:t>
            </a:r>
            <a:r>
              <a:rPr lang="cs-CZ" sz="1800" dirty="0">
                <a:effectLst/>
              </a:rPr>
              <a:t> práce počítačů se od </a:t>
            </a:r>
            <a:r>
              <a:rPr lang="cs-CZ" sz="1800" dirty="0" err="1">
                <a:effectLst/>
              </a:rPr>
              <a:t>Eniac</a:t>
            </a:r>
            <a:r>
              <a:rPr lang="cs-CZ" sz="1800" dirty="0">
                <a:effectLst/>
              </a:rPr>
              <a:t> příliš nezměnil. Základním vynálezem pro rychlost výpočtu byl algoritmus tzv. „</a:t>
            </a:r>
            <a:r>
              <a:rPr lang="cs-CZ" sz="1800" dirty="0" err="1">
                <a:effectLst/>
              </a:rPr>
              <a:t>pipeline</a:t>
            </a:r>
            <a:r>
              <a:rPr lang="cs-CZ" sz="1800" dirty="0">
                <a:effectLst/>
              </a:rPr>
              <a:t> </a:t>
            </a:r>
            <a:r>
              <a:rPr lang="cs-CZ" sz="1800" dirty="0" err="1">
                <a:effectLst/>
              </a:rPr>
              <a:t>arithmetic</a:t>
            </a:r>
            <a:r>
              <a:rPr lang="cs-CZ" sz="1800" dirty="0">
                <a:effectLst/>
              </a:rPr>
              <a:t>“, který zrychlil výpočty v pohyblivé řádové čárce. Vyřešil se problém paralelních výpočtů v maticích a vektorech (mj. SIMD architektura). Především ale došlo k významným technologickým zlepšením, které umožnily obrovské zvětšení výpočetní a paměťové kapacity. Rychlost výpočtů se dosahuje masivním paralelismem (</a:t>
            </a:r>
            <a:r>
              <a:rPr lang="cs-CZ" sz="1800" dirty="0" err="1">
                <a:effectLst/>
              </a:rPr>
              <a:t>vector</a:t>
            </a:r>
            <a:r>
              <a:rPr lang="cs-CZ" sz="1800" dirty="0">
                <a:effectLst/>
              </a:rPr>
              <a:t> </a:t>
            </a:r>
            <a:r>
              <a:rPr lang="cs-CZ" sz="1800" dirty="0" err="1">
                <a:effectLst/>
              </a:rPr>
              <a:t>computing</a:t>
            </a:r>
            <a:r>
              <a:rPr lang="cs-CZ" sz="1800" dirty="0">
                <a:effectLst/>
              </a:rPr>
              <a:t>), tj. propojením mnoha procesorů, které vykonávají výpočet současně (např. maticové a vektorové operace).</a:t>
            </a:r>
          </a:p>
        </p:txBody>
      </p:sp>
    </p:spTree>
    <p:extLst>
      <p:ext uri="{BB962C8B-B14F-4D97-AF65-F5344CB8AC3E}">
        <p14:creationId xmlns:p14="http://schemas.microsoft.com/office/powerpoint/2010/main" val="42157270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27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dirty="0"/>
              <a:t>K čemu to je? 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79564" y="492125"/>
            <a:ext cx="8764587" cy="6242050"/>
          </a:xfrm>
          <a:ln/>
        </p:spPr>
        <p:txBody>
          <a:bodyPr>
            <a:normAutofit/>
          </a:bodyPr>
          <a:lstStyle/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sz="2800" dirty="0">
                <a:effectLst/>
              </a:rPr>
              <a:t>Počasí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sz="2800" dirty="0">
                <a:effectLst/>
              </a:rPr>
              <a:t>Ekonomie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sz="2800" dirty="0">
                <a:effectLst/>
              </a:rPr>
              <a:t>„</a:t>
            </a:r>
            <a:r>
              <a:rPr lang="cs-CZ" sz="2800" dirty="0" err="1">
                <a:effectLst/>
              </a:rPr>
              <a:t>multibody</a:t>
            </a:r>
            <a:r>
              <a:rPr lang="cs-CZ" sz="2800" dirty="0">
                <a:effectLst/>
              </a:rPr>
              <a:t> </a:t>
            </a:r>
            <a:r>
              <a:rPr lang="cs-CZ" sz="2800" dirty="0" err="1">
                <a:effectLst/>
              </a:rPr>
              <a:t>problem</a:t>
            </a:r>
            <a:r>
              <a:rPr lang="cs-CZ" sz="2800" dirty="0">
                <a:effectLst/>
              </a:rPr>
              <a:t>“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sz="2800" dirty="0">
                <a:effectLst/>
              </a:rPr>
              <a:t>Optimalizace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sz="2800" dirty="0">
                <a:effectLst/>
              </a:rPr>
              <a:t>Simulace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sz="2800" dirty="0">
                <a:effectLst/>
              </a:rPr>
              <a:t>Zpracování dat (velkého množství - vztahy atd.)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sz="2800" dirty="0">
                <a:effectLst/>
              </a:rPr>
              <a:t>Řešení různých problémů ve fyzice, chemii, biologii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sz="2800" dirty="0">
                <a:effectLst/>
              </a:rPr>
              <a:t>Neuronové sítě - AI (umělá „inteligence“)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sz="2800" dirty="0">
                <a:effectLst/>
              </a:rPr>
              <a:t>Molekulární genetika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sz="2800" dirty="0">
                <a:effectLst/>
              </a:rPr>
              <a:t>armáda</a:t>
            </a: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cs-CZ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65909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28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dirty="0"/>
              <a:t>integrované obvody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79564" y="492125"/>
            <a:ext cx="8764587" cy="6242050"/>
          </a:xfrm>
          <a:ln/>
        </p:spPr>
        <p:txBody>
          <a:bodyPr>
            <a:normAutofit/>
          </a:bodyPr>
          <a:lstStyle/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1958  1 germaniový tranzistor a několik pasivních součástek (odporů)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1964 SSI (</a:t>
            </a:r>
            <a:r>
              <a:rPr lang="cs-CZ" dirty="0" err="1">
                <a:effectLst/>
              </a:rPr>
              <a:t>small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scale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integration</a:t>
            </a:r>
            <a:r>
              <a:rPr lang="cs-CZ" dirty="0">
                <a:effectLst/>
              </a:rPr>
              <a:t>) 10 </a:t>
            </a:r>
            <a:r>
              <a:rPr lang="cs-CZ" dirty="0" err="1">
                <a:effectLst/>
              </a:rPr>
              <a:t>transiztorů</a:t>
            </a:r>
            <a:endParaRPr lang="cs-CZ" dirty="0">
              <a:effectLst/>
            </a:endParaRP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1968 MSI (medium </a:t>
            </a:r>
            <a:r>
              <a:rPr lang="cs-CZ" dirty="0" err="1">
                <a:effectLst/>
              </a:rPr>
              <a:t>scale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integration</a:t>
            </a:r>
            <a:r>
              <a:rPr lang="cs-CZ" dirty="0">
                <a:effectLst/>
              </a:rPr>
              <a:t>) 10 – 500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1971 LSI (</a:t>
            </a:r>
            <a:r>
              <a:rPr lang="cs-CZ" dirty="0" err="1">
                <a:effectLst/>
              </a:rPr>
              <a:t>large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scale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integration</a:t>
            </a:r>
            <a:r>
              <a:rPr lang="cs-CZ" dirty="0">
                <a:effectLst/>
              </a:rPr>
              <a:t>) 500 – 20000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1980 VLSI (very </a:t>
            </a:r>
            <a:r>
              <a:rPr lang="cs-CZ" dirty="0" err="1">
                <a:effectLst/>
              </a:rPr>
              <a:t>large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scale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integration</a:t>
            </a:r>
            <a:r>
              <a:rPr lang="cs-CZ" dirty="0">
                <a:effectLst/>
              </a:rPr>
              <a:t>) 20000 – 1e6 (mikroprocesory 8bit)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1984 ULSI (ultra </a:t>
            </a:r>
            <a:r>
              <a:rPr lang="cs-CZ" dirty="0" err="1">
                <a:effectLst/>
              </a:rPr>
              <a:t>large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scale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integration</a:t>
            </a:r>
            <a:r>
              <a:rPr lang="cs-CZ" dirty="0">
                <a:effectLst/>
              </a:rPr>
              <a:t>) několik 1e6 (mikroprocesory 64bit)</a:t>
            </a: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…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2017 mikroprocesory 32bit, 64bit. Např. procesor VITREX 7 má </a:t>
            </a:r>
            <a:r>
              <a:rPr lang="cs-CZ" dirty="0"/>
              <a:t>6,8 miliard tranzistorů na čipu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cs-CZ" dirty="0">
              <a:effectLst/>
            </a:endParaRP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Tedy: </a:t>
            </a:r>
            <a:r>
              <a:rPr lang="cs-CZ" dirty="0" smtClean="0">
                <a:effectLst/>
              </a:rPr>
              <a:t>od </a:t>
            </a:r>
            <a:r>
              <a:rPr lang="cs-CZ" dirty="0">
                <a:effectLst/>
              </a:rPr>
              <a:t>60. let k dnešku došlo k miliardovému nárůstu </a:t>
            </a:r>
            <a:r>
              <a:rPr lang="en-US" dirty="0" err="1" smtClean="0">
                <a:effectLst/>
              </a:rPr>
              <a:t>po</a:t>
            </a:r>
            <a:r>
              <a:rPr lang="cs-CZ" dirty="0" smtClean="0">
                <a:effectLst/>
              </a:rPr>
              <a:t>čtu součástek na čipu</a:t>
            </a:r>
            <a:endParaRPr lang="cs-CZ" dirty="0">
              <a:effectLst/>
            </a:endParaRP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cs-CZ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249235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29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dirty="0"/>
              <a:t>Osobní počítače 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79564" y="492125"/>
            <a:ext cx="8764587" cy="6242050"/>
          </a:xfrm>
          <a:ln/>
        </p:spPr>
        <p:txBody>
          <a:bodyPr>
            <a:normAutofit/>
          </a:bodyPr>
          <a:lstStyle/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1971 Kenbak-1 USA, do roku prodáno jen 40 počítačů za 750 </a:t>
            </a:r>
            <a:r>
              <a:rPr lang="en-US" dirty="0">
                <a:effectLst/>
              </a:rPr>
              <a:t>$</a:t>
            </a:r>
            <a:endParaRPr lang="cs-CZ" dirty="0">
              <a:effectLst/>
            </a:endParaRP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1973 xerox </a:t>
            </a:r>
            <a:r>
              <a:rPr lang="cs-CZ" dirty="0" err="1">
                <a:effectLst/>
              </a:rPr>
              <a:t>Alto</a:t>
            </a:r>
            <a:r>
              <a:rPr lang="cs-CZ" dirty="0">
                <a:effectLst/>
              </a:rPr>
              <a:t>, 1981 xerox start Workstation, neprodejné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1975 </a:t>
            </a:r>
            <a:r>
              <a:rPr lang="en-US" dirty="0">
                <a:effectLst/>
              </a:rPr>
              <a:t>IMSAI</a:t>
            </a:r>
            <a:r>
              <a:rPr lang="cs-CZ" dirty="0">
                <a:effectLst/>
              </a:rPr>
              <a:t> 8080, </a:t>
            </a:r>
            <a:r>
              <a:rPr lang="en-US" dirty="0">
                <a:effectLst/>
              </a:rPr>
              <a:t>5999$, prod</a:t>
            </a:r>
            <a:r>
              <a:rPr lang="cs-CZ" dirty="0">
                <a:effectLst/>
              </a:rPr>
              <a:t>á</a:t>
            </a:r>
            <a:r>
              <a:rPr lang="en-US" dirty="0">
                <a:effectLst/>
              </a:rPr>
              <a:t>no 2</a:t>
            </a:r>
            <a:r>
              <a:rPr lang="cs-CZ" dirty="0">
                <a:effectLst/>
              </a:rPr>
              <a:t>0 000 kusů</a:t>
            </a:r>
            <a:r>
              <a:rPr lang="en-US" dirty="0">
                <a:effectLst/>
              </a:rPr>
              <a:t> do r. 1978</a:t>
            </a:r>
            <a:endParaRPr lang="cs-CZ" dirty="0">
              <a:effectLst/>
            </a:endParaRP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1977 Apple2 (</a:t>
            </a:r>
            <a:r>
              <a:rPr lang="cs-CZ" dirty="0" err="1">
                <a:effectLst/>
              </a:rPr>
              <a:t>Steve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Wozniak</a:t>
            </a:r>
            <a:r>
              <a:rPr lang="cs-CZ" dirty="0">
                <a:effectLst/>
              </a:rPr>
              <a:t>), 1289</a:t>
            </a:r>
            <a:r>
              <a:rPr lang="en-US" dirty="0">
                <a:effectLst/>
              </a:rPr>
              <a:t>$</a:t>
            </a:r>
            <a:r>
              <a:rPr lang="cs-CZ" dirty="0">
                <a:effectLst/>
              </a:rPr>
              <a:t> (4KB RAM)</a:t>
            </a:r>
            <a:r>
              <a:rPr lang="en-US" dirty="0">
                <a:effectLst/>
              </a:rPr>
              <a:t>, </a:t>
            </a:r>
            <a:r>
              <a:rPr lang="cs-CZ" dirty="0">
                <a:effectLst/>
              </a:rPr>
              <a:t>8bit procesor100 kusů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1982 </a:t>
            </a:r>
            <a:r>
              <a:rPr lang="cs-CZ" dirty="0" err="1">
                <a:effectLst/>
              </a:rPr>
              <a:t>Sinclair</a:t>
            </a:r>
            <a:r>
              <a:rPr lang="cs-CZ" dirty="0">
                <a:effectLst/>
              </a:rPr>
              <a:t> ZX-</a:t>
            </a:r>
            <a:r>
              <a:rPr lang="cs-CZ" dirty="0" err="1">
                <a:effectLst/>
              </a:rPr>
              <a:t>spectrum</a:t>
            </a:r>
            <a:r>
              <a:rPr lang="cs-CZ" dirty="0">
                <a:effectLst/>
              </a:rPr>
              <a:t>, 99,95</a:t>
            </a:r>
            <a:r>
              <a:rPr lang="en-US" dirty="0">
                <a:effectLst/>
              </a:rPr>
              <a:t> liber</a:t>
            </a:r>
            <a:r>
              <a:rPr lang="cs-CZ" dirty="0">
                <a:effectLst/>
              </a:rPr>
              <a:t>, </a:t>
            </a:r>
            <a:r>
              <a:rPr lang="en-US" dirty="0">
                <a:effectLst/>
              </a:rPr>
              <a:t>pam</a:t>
            </a:r>
            <a:r>
              <a:rPr lang="cs-CZ" dirty="0" err="1">
                <a:effectLst/>
              </a:rPr>
              <a:t>ěť</a:t>
            </a:r>
            <a:r>
              <a:rPr lang="cs-CZ" dirty="0">
                <a:effectLst/>
              </a:rPr>
              <a:t> 48 KB RAM, 0.5MIPS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en-US" dirty="0">
                <a:effectLst/>
              </a:rPr>
              <a:t>1983 </a:t>
            </a:r>
            <a:r>
              <a:rPr lang="cs-CZ" dirty="0" err="1">
                <a:effectLst/>
              </a:rPr>
              <a:t>Com</a:t>
            </a:r>
            <a:r>
              <a:rPr lang="en-US" dirty="0">
                <a:effectLst/>
              </a:rPr>
              <a:t>m</a:t>
            </a:r>
            <a:r>
              <a:rPr lang="cs-CZ" dirty="0" err="1">
                <a:effectLst/>
              </a:rPr>
              <a:t>odore</a:t>
            </a:r>
            <a:r>
              <a:rPr lang="en-US" dirty="0">
                <a:effectLst/>
              </a:rPr>
              <a:t>/Atari 99$</a:t>
            </a:r>
            <a:r>
              <a:rPr lang="cs-CZ" dirty="0">
                <a:effectLst/>
              </a:rPr>
              <a:t>,</a:t>
            </a:r>
            <a:r>
              <a:rPr lang="en-US" dirty="0">
                <a:effectLst/>
              </a:rPr>
              <a:t> </a:t>
            </a:r>
            <a:r>
              <a:rPr lang="cs-CZ" dirty="0">
                <a:effectLst/>
              </a:rPr>
              <a:t>8bit, (příliš nízká cena, zkrachovali)</a:t>
            </a: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…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1983 IBM PC XT</a:t>
            </a:r>
            <a:r>
              <a:rPr lang="en-US" dirty="0">
                <a:effectLst/>
              </a:rPr>
              <a:t>,</a:t>
            </a:r>
            <a:r>
              <a:rPr lang="cs-CZ" dirty="0">
                <a:effectLst/>
              </a:rPr>
              <a:t> Intel8088, otevřená architektura, mnoho klonů. Cena 4000 – 10000</a:t>
            </a:r>
            <a:r>
              <a:rPr lang="en-US" dirty="0">
                <a:effectLst/>
              </a:rPr>
              <a:t>$</a:t>
            </a:r>
            <a:endParaRPr lang="cs-CZ" dirty="0">
              <a:effectLst/>
            </a:endParaRP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cs-CZ" dirty="0">
              <a:effectLst/>
            </a:endParaRP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Tedy cena se zvýšila během 10 let o řád. Nicméně kapacita a hlavně softwarové vybavení (a tím užitná hodnota) významně narostly.</a:t>
            </a:r>
          </a:p>
        </p:txBody>
      </p:sp>
    </p:spTree>
    <p:extLst>
      <p:ext uri="{BB962C8B-B14F-4D97-AF65-F5344CB8AC3E}">
        <p14:creationId xmlns:p14="http://schemas.microsoft.com/office/powerpoint/2010/main" val="17387471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3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79564" y="25758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dirty="0"/>
              <a:t>Německo, Z1 (Konrad Zuze 1938)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79564" y="492125"/>
            <a:ext cx="8764587" cy="6242050"/>
          </a:xfrm>
          <a:ln/>
        </p:spPr>
        <p:txBody>
          <a:bodyPr>
            <a:normAutofit/>
          </a:bodyPr>
          <a:lstStyle/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/>
              <a:t>  </a:t>
            </a:r>
            <a:endParaRPr lang="cs-CZ" altLang="cs-CZ" sz="2200" b="1" dirty="0"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E25AE288-5137-4BE8-B39D-602BD883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927" y="609601"/>
            <a:ext cx="8852461" cy="612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230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30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dirty="0"/>
              <a:t>80. </a:t>
            </a:r>
            <a:r>
              <a:rPr lang="cs-CZ" altLang="cs-CZ" sz="2800" dirty="0" err="1"/>
              <a:t>lé</a:t>
            </a:r>
            <a:r>
              <a:rPr lang="en-US" altLang="cs-CZ" sz="2800" dirty="0"/>
              <a:t>ta</a:t>
            </a:r>
            <a:r>
              <a:rPr lang="cs-CZ" altLang="cs-CZ" sz="2800" dirty="0"/>
              <a:t>:</a:t>
            </a:r>
            <a:r>
              <a:rPr lang="en-US" altLang="cs-CZ" sz="2800" dirty="0"/>
              <a:t> </a:t>
            </a:r>
            <a:r>
              <a:rPr lang="cs-CZ" altLang="cs-CZ" sz="2800" dirty="0"/>
              <a:t>Osobní počítače 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79564" y="492125"/>
            <a:ext cx="8764587" cy="6242050"/>
          </a:xfrm>
          <a:ln/>
        </p:spPr>
        <p:txBody>
          <a:bodyPr>
            <a:normAutofit/>
          </a:bodyPr>
          <a:lstStyle/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en-US" sz="1800" dirty="0">
                <a:effectLst/>
              </a:rPr>
              <a:t>	</a:t>
            </a:r>
            <a:r>
              <a:rPr lang="cs-CZ" sz="1800" dirty="0">
                <a:effectLst/>
              </a:rPr>
              <a:t>				</a:t>
            </a:r>
            <a:endParaRPr lang="cs-CZ" dirty="0">
              <a:effectLst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87" y="395288"/>
            <a:ext cx="8188656" cy="646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409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31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dirty="0"/>
              <a:t>Apple 2 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403116" y="3725838"/>
            <a:ext cx="2978368" cy="4142527"/>
          </a:xfrm>
          <a:ln/>
        </p:spPr>
        <p:txBody>
          <a:bodyPr>
            <a:normAutofit/>
          </a:bodyPr>
          <a:lstStyle/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cs-CZ" dirty="0">
              <a:effectLst/>
            </a:endParaRPr>
          </a:p>
        </p:txBody>
      </p:sp>
      <p:pic>
        <p:nvPicPr>
          <p:cNvPr id="1028" name="Picture 4" descr="https://upload.wikimedia.org/wikipedia/commons/thumb/7/70/Apple-II.jpg/150px-Apple-I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39" y="518615"/>
            <a:ext cx="6127846" cy="610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9459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32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dirty="0"/>
              <a:t>ZX-</a:t>
            </a:r>
            <a:r>
              <a:rPr lang="cs-CZ" altLang="cs-CZ" sz="2800" dirty="0" err="1"/>
              <a:t>spectrum</a:t>
            </a:r>
            <a:r>
              <a:rPr lang="cs-CZ" altLang="cs-CZ" sz="2800" dirty="0"/>
              <a:t> 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403116" y="3725838"/>
            <a:ext cx="2978368" cy="4142527"/>
          </a:xfrm>
          <a:ln/>
        </p:spPr>
        <p:txBody>
          <a:bodyPr>
            <a:normAutofit/>
          </a:bodyPr>
          <a:lstStyle/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cs-CZ" dirty="0">
              <a:effectLst/>
            </a:endParaRPr>
          </a:p>
        </p:txBody>
      </p:sp>
      <p:pic>
        <p:nvPicPr>
          <p:cNvPr id="1026" name="Picture 2" descr="https://upload.wikimedia.org/wikipedia/commons/3/33/ZXSpectrum48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45" y="513494"/>
            <a:ext cx="11300347" cy="620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6462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33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dirty="0"/>
              <a:t>IBM XT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403116" y="3725838"/>
            <a:ext cx="2978368" cy="4142527"/>
          </a:xfrm>
          <a:ln/>
        </p:spPr>
        <p:txBody>
          <a:bodyPr>
            <a:normAutofit/>
          </a:bodyPr>
          <a:lstStyle/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cs-CZ" dirty="0">
              <a:effectLst/>
            </a:endParaRPr>
          </a:p>
        </p:txBody>
      </p:sp>
      <p:pic>
        <p:nvPicPr>
          <p:cNvPr id="3074" name="Picture 2" descr="https://upload.wikimedia.org/wikipedia/commons/thumb/6/69/IBM_PC_5150.jpg/800px-IBM_PC_51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367" y="504967"/>
            <a:ext cx="8802806" cy="620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9585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34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dirty="0"/>
              <a:t>Dnešní osobní počítače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79564" y="492125"/>
            <a:ext cx="8764587" cy="6242050"/>
          </a:xfrm>
          <a:ln/>
        </p:spPr>
        <p:txBody>
          <a:bodyPr>
            <a:normAutofit/>
          </a:bodyPr>
          <a:lstStyle/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sz="1800" dirty="0">
                <a:effectLst/>
              </a:rPr>
              <a:t>Osobní počítače jsou dnes prakticky dvou typů: Apple a IBM PC</a:t>
            </a: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sz="1800" dirty="0">
                <a:effectLst/>
              </a:rPr>
              <a:t>Parametry obou typů jsou podobné:</a:t>
            </a: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cs-CZ" sz="1800" dirty="0">
              <a:effectLst/>
            </a:endParaRP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Vnitřní paměť několik GB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Rychlost: stovky milionů instrukcí/s (hodinová frekvence v GHz)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Výkonné grafické a zvukové zařízení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Disková paměť stovky GB až 1 TB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Cena řádově okolo 1000</a:t>
            </a:r>
            <a:r>
              <a:rPr lang="en-US" dirty="0">
                <a:effectLst/>
              </a:rPr>
              <a:t>$</a:t>
            </a:r>
            <a:endParaRPr lang="cs-CZ" dirty="0">
              <a:effectLst/>
            </a:endParaRP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Operační systémy: Windows, Unix, MAC OS</a:t>
            </a: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cs-CZ" dirty="0">
              <a:effectLst/>
            </a:endParaRP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Téměř všechny dnešní osobní počítače jsou postaveny na procesorech s architekturou INTEL (dnes už i Apple)</a:t>
            </a: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cs-CZ" dirty="0">
              <a:effectLst/>
            </a:endParaRP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parametry násobně překonávají sálové počítače 80. let</a:t>
            </a:r>
          </a:p>
        </p:txBody>
      </p:sp>
    </p:spTree>
    <p:extLst>
      <p:ext uri="{BB962C8B-B14F-4D97-AF65-F5344CB8AC3E}">
        <p14:creationId xmlns:p14="http://schemas.microsoft.com/office/powerpoint/2010/main" val="37827309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35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dirty="0" err="1"/>
              <a:t>komunikacE</a:t>
            </a:r>
            <a:r>
              <a:rPr lang="cs-CZ" altLang="cs-CZ" sz="2800" dirty="0"/>
              <a:t> a modemy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62588" y="492125"/>
            <a:ext cx="8764587" cy="6171689"/>
          </a:xfrm>
          <a:ln/>
        </p:spPr>
        <p:txBody>
          <a:bodyPr>
            <a:normAutofit fontScale="70000" lnSpcReduction="20000"/>
          </a:bodyPr>
          <a:lstStyle/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cs-CZ" dirty="0">
              <a:effectLst/>
            </a:endParaRP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1962 </a:t>
            </a:r>
            <a:r>
              <a:rPr lang="en-US" dirty="0">
                <a:effectLst/>
              </a:rPr>
              <a:t>Bell 103</a:t>
            </a:r>
            <a:r>
              <a:rPr lang="cs-CZ" dirty="0">
                <a:effectLst/>
              </a:rPr>
              <a:t>,</a:t>
            </a:r>
            <a:r>
              <a:rPr lang="en-US" dirty="0">
                <a:effectLst/>
              </a:rPr>
              <a:t> AT&amp;T</a:t>
            </a:r>
            <a:r>
              <a:rPr lang="cs-CZ" dirty="0">
                <a:effectLst/>
              </a:rPr>
              <a:t> 300bps, frekvenční modulace (Frekvenční modulace - </a:t>
            </a:r>
            <a:r>
              <a:rPr lang="cs-CZ" dirty="0" err="1">
                <a:effectLst/>
              </a:rPr>
              <a:t>fsk</a:t>
            </a:r>
            <a:r>
              <a:rPr lang="cs-CZ" dirty="0">
                <a:effectLst/>
              </a:rPr>
              <a:t>). první modem s „full duplex“ komunikací, pracoval na běžných komutovaných telefonních linkách.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V 70. letech se postupně zvýšila rychlost přenosu na 600 a 1200bps.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V 80. letech fázová modulace - </a:t>
            </a:r>
            <a:r>
              <a:rPr lang="cs-CZ" dirty="0" err="1">
                <a:effectLst/>
              </a:rPr>
              <a:t>psk</a:t>
            </a:r>
            <a:r>
              <a:rPr lang="cs-CZ" dirty="0">
                <a:effectLst/>
              </a:rPr>
              <a:t>, 2400 a 4800bps, na konci 80. Let přechod na fázově amplitudovou modulaci 9600bps.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1991 14400bps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1994 28800 a záhy 33600bps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1996 56000bps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cs-CZ" dirty="0">
              <a:effectLst/>
            </a:endParaRP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cs-CZ" dirty="0">
              <a:effectLst/>
            </a:endParaRP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cs-CZ" dirty="0">
              <a:effectLst/>
            </a:endParaRP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cs-CZ" dirty="0">
              <a:effectLst/>
            </a:endParaRP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cs-CZ" dirty="0">
              <a:effectLst/>
            </a:endParaRP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cs-CZ" dirty="0">
              <a:effectLst/>
            </a:endParaRP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cs-CZ" dirty="0">
              <a:effectLst/>
            </a:endParaRP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cs-CZ" dirty="0">
              <a:effectLst/>
            </a:endParaRP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cs-CZ" dirty="0">
              <a:effectLst/>
            </a:endParaRP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2000 … DSL (</a:t>
            </a:r>
            <a:r>
              <a:rPr lang="cs-CZ" i="1" dirty="0">
                <a:effectLst/>
              </a:rPr>
              <a:t>Digital </a:t>
            </a:r>
            <a:r>
              <a:rPr lang="cs-CZ" i="1" dirty="0" err="1">
                <a:effectLst/>
              </a:rPr>
              <a:t>Subscriber</a:t>
            </a:r>
            <a:r>
              <a:rPr lang="cs-CZ" i="1" dirty="0">
                <a:effectLst/>
              </a:rPr>
              <a:t> Line)</a:t>
            </a:r>
            <a:r>
              <a:rPr lang="cs-CZ" dirty="0">
                <a:effectLst/>
              </a:rPr>
              <a:t>, ADSL (</a:t>
            </a:r>
            <a:r>
              <a:rPr lang="cs-CZ" i="1" dirty="0" err="1">
                <a:effectLst/>
              </a:rPr>
              <a:t>Asymmetric</a:t>
            </a:r>
            <a:r>
              <a:rPr lang="cs-CZ" i="1" dirty="0">
                <a:effectLst/>
              </a:rPr>
              <a:t> Digital </a:t>
            </a:r>
            <a:r>
              <a:rPr lang="cs-CZ" i="1" dirty="0" err="1">
                <a:effectLst/>
              </a:rPr>
              <a:t>Subscriber</a:t>
            </a:r>
            <a:r>
              <a:rPr lang="cs-CZ" i="1" dirty="0">
                <a:effectLst/>
              </a:rPr>
              <a:t> Line</a:t>
            </a:r>
            <a:r>
              <a:rPr lang="cs-CZ" dirty="0">
                <a:effectLst/>
              </a:rPr>
              <a:t>), VHDSL (Very </a:t>
            </a:r>
            <a:r>
              <a:rPr lang="cs-CZ" dirty="0" err="1">
                <a:effectLst/>
              </a:rPr>
              <a:t>High</a:t>
            </a:r>
            <a:r>
              <a:rPr lang="cs-CZ" dirty="0">
                <a:effectLst/>
              </a:rPr>
              <a:t> speed DSL; na krátké vzdálenosti až 52Mbps), optické kabely a wifi sítě (stovky Mbps), </a:t>
            </a:r>
          </a:p>
        </p:txBody>
      </p:sp>
      <p:pic>
        <p:nvPicPr>
          <p:cNvPr id="1026" name="Picture 2" descr="https://en.wikipedia.org/api/rest_v1/page/graph/png/Modem/0/f40dc0268ec052417bdacb8a4395a42c751a8fc1.png">
            <a:extLst>
              <a:ext uri="{FF2B5EF4-FFF2-40B4-BE49-F238E27FC236}">
                <a16:creationId xmlns="" xmlns:a16="http://schemas.microsoft.com/office/drawing/2014/main" id="{076AF57A-4BF6-4550-9818-513FB1AE5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588" y="3671016"/>
            <a:ext cx="7049679" cy="221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5803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36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dirty="0"/>
              <a:t>Modem Bell 103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62588" y="492125"/>
            <a:ext cx="8764587" cy="6596933"/>
          </a:xfrm>
          <a:ln/>
        </p:spPr>
        <p:txBody>
          <a:bodyPr>
            <a:normAutofit/>
          </a:bodyPr>
          <a:lstStyle/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cs-CZ" dirty="0">
              <a:effectLst/>
            </a:endParaRP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cs-CZ" dirty="0">
              <a:effectLst/>
            </a:endParaRPr>
          </a:p>
        </p:txBody>
      </p:sp>
      <p:sp>
        <p:nvSpPr>
          <p:cNvPr id="2" name="AutoShape 2" descr="First modem">
            <a:extLst>
              <a:ext uri="{FF2B5EF4-FFF2-40B4-BE49-F238E27FC236}">
                <a16:creationId xmlns="" xmlns:a16="http://schemas.microsoft.com/office/drawing/2014/main" id="{7DD92C6E-4C5A-4B44-9977-E6547F31DE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600"/>
            <a:ext cx="1656735" cy="207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EA23BFFC-DE6D-4A11-A8E4-193BF4DAE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762000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230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37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dirty="0"/>
              <a:t>Komunikační sítě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79564" y="492125"/>
            <a:ext cx="8764587" cy="6242050"/>
          </a:xfrm>
          <a:ln/>
        </p:spPr>
        <p:txBody>
          <a:bodyPr>
            <a:normAutofit/>
          </a:bodyPr>
          <a:lstStyle/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en-US" sz="1800" dirty="0">
                <a:effectLst/>
              </a:rPr>
              <a:t>	</a:t>
            </a:r>
            <a:r>
              <a:rPr lang="cs-CZ" sz="1800" dirty="0">
                <a:effectLst/>
              </a:rPr>
              <a:t>				</a:t>
            </a:r>
            <a:endParaRPr lang="cs-CZ" dirty="0">
              <a:effectLst/>
            </a:endParaRPr>
          </a:p>
          <a:p>
            <a:pPr marL="320675" indent="-293688">
              <a:buSzPct val="109000"/>
              <a:buBlip>
                <a:blip r:embed="rId3">
                  <a:extLst/>
                </a:blip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1972 </a:t>
            </a:r>
            <a:r>
              <a:rPr lang="cs-CZ" dirty="0" err="1">
                <a:effectLst/>
              </a:rPr>
              <a:t>Berkeley</a:t>
            </a:r>
            <a:r>
              <a:rPr lang="cs-CZ" dirty="0">
                <a:effectLst/>
              </a:rPr>
              <a:t> BBS (Bulletin </a:t>
            </a:r>
            <a:r>
              <a:rPr lang="cs-CZ" dirty="0" err="1">
                <a:effectLst/>
              </a:rPr>
              <a:t>Board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System</a:t>
            </a:r>
            <a:r>
              <a:rPr lang="cs-CZ" dirty="0">
                <a:effectLst/>
              </a:rPr>
              <a:t>). První veřejné spuštění v roce 1978. Jednoduché servery, na které bylo možné připojit se pomocí modemu a běžné telefonní linky. Rychlost se postupně navyšovala od 300bps, 2400bps, i víc. Vznikla řada vzájemně propojených serverů, často provozovaných na školách nebo amatérsky. U nás např. </a:t>
            </a:r>
            <a:r>
              <a:rPr lang="cs-CZ" dirty="0" err="1">
                <a:effectLst/>
              </a:rPr>
              <a:t>FidoNet</a:t>
            </a:r>
            <a:r>
              <a:rPr lang="cs-CZ" dirty="0">
                <a:effectLst/>
              </a:rPr>
              <a:t>. Předchůdce Internetu. Možnost posílání email, textů, obrázků i dat.</a:t>
            </a:r>
          </a:p>
          <a:p>
            <a:pPr marL="320675" indent="-293688">
              <a:buSzPct val="109000"/>
              <a:buBlip>
                <a:blip r:embed="rId3">
                  <a:extLst/>
                </a:blip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1979 UUCP komunikační protokol pro </a:t>
            </a:r>
            <a:r>
              <a:rPr lang="cs-CZ" dirty="0" err="1">
                <a:effectLst/>
              </a:rPr>
              <a:t>síťě</a:t>
            </a:r>
            <a:r>
              <a:rPr lang="cs-CZ" dirty="0">
                <a:effectLst/>
              </a:rPr>
              <a:t> spojující počítače se systémem UNIX, Síť UUCPNET. Skutečný světově propojený systém email (pozn. Na UUCPNET bylo možné se napojit i přes některé BBS). Možnost přenosu i binárních dat.</a:t>
            </a:r>
          </a:p>
          <a:p>
            <a:pPr marL="320675" indent="-293688">
              <a:buSzPct val="109000"/>
              <a:buBlip>
                <a:blip r:embed="rId3">
                  <a:extLst/>
                </a:blip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1982 EUNET (</a:t>
            </a:r>
            <a:r>
              <a:rPr lang="cs-CZ" dirty="0" err="1">
                <a:effectLst/>
              </a:rPr>
              <a:t>European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unix</a:t>
            </a:r>
            <a:r>
              <a:rPr lang="cs-CZ" dirty="0">
                <a:effectLst/>
              </a:rPr>
              <a:t> Network). Původně pouze akademická síť, posléze otevřena i pro veřejnost (1990).</a:t>
            </a:r>
          </a:p>
          <a:p>
            <a:pPr marL="320675" indent="-293688">
              <a:buSzPct val="109000"/>
              <a:buBlip>
                <a:blip r:embed="rId3">
                  <a:extLst/>
                </a:blip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1983 BITNET a EARN. Původně „peer“ síť vzájemně propojených sálových počítačů. Možnost posílání e-mailů a datových souborů</a:t>
            </a:r>
          </a:p>
        </p:txBody>
      </p:sp>
    </p:spTree>
    <p:extLst>
      <p:ext uri="{BB962C8B-B14F-4D97-AF65-F5344CB8AC3E}">
        <p14:creationId xmlns:p14="http://schemas.microsoft.com/office/powerpoint/2010/main" val="18067952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38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dirty="0"/>
              <a:t>Síť sítí - internet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79564" y="492125"/>
            <a:ext cx="8764587" cy="6242050"/>
          </a:xfrm>
          <a:ln/>
        </p:spPr>
        <p:txBody>
          <a:bodyPr>
            <a:normAutofit lnSpcReduction="10000"/>
          </a:bodyPr>
          <a:lstStyle/>
          <a:p>
            <a:pPr marL="320675" indent="-293688">
              <a:buSzPct val="109000"/>
              <a:buBlip>
                <a:blip r:embed="rId3">
                  <a:extLst/>
                </a:blip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1970 v laboratořích DARPA (ministerstvo obrany USA) byl vytvořena koncepce protokolu TCP/IP, 1973 standard pro síť ARPANET. Specifikace zveřejněna v prosinci 1974 (RFC 625).</a:t>
            </a:r>
          </a:p>
          <a:p>
            <a:pPr marL="320675" indent="-293688">
              <a:buSzPct val="109000"/>
              <a:buBlip>
                <a:blip r:embed="rId3">
                  <a:extLst/>
                </a:blip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1980 v CERN (Švýcarsko) Tim </a:t>
            </a:r>
            <a:r>
              <a:rPr lang="cs-CZ" dirty="0" err="1">
                <a:effectLst/>
              </a:rPr>
              <a:t>Berners</a:t>
            </a:r>
            <a:r>
              <a:rPr lang="cs-CZ" dirty="0">
                <a:effectLst/>
              </a:rPr>
              <a:t>-Lee navrhl protokol, umožňující přenos hypertextových dat (HTTP) pomocí Internetu (tehdy spojení akademických center).</a:t>
            </a:r>
          </a:p>
          <a:p>
            <a:pPr marL="320675" indent="-293688">
              <a:buSzPct val="109000"/>
              <a:buBlip>
                <a:blip r:embed="rId3">
                  <a:extLst/>
                </a:blip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1986 v rámci projektu propojení superpočítačů v různých akademických centrech vznikla síť NSFNET.</a:t>
            </a:r>
          </a:p>
          <a:p>
            <a:pPr marL="320675" indent="-293688">
              <a:buSzPct val="109000"/>
              <a:buBlip>
                <a:blip r:embed="rId3">
                  <a:extLst/>
                </a:blip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90. léta JANET (Británie) a Intervet2 (USA). Vesměs akademické sítě založené na TCP/IP. Postupný přechod EARN na TCP/IP. Vznikají páteřní komunikační linky (např. Praha-Brno-Bratislava-Vídeň, 64Kb/s).</a:t>
            </a:r>
          </a:p>
          <a:p>
            <a:pPr marL="320675" indent="-293688">
              <a:buSzPct val="109000"/>
              <a:buBlip>
                <a:blip r:embed="rId3">
                  <a:extLst/>
                </a:blip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2000… internet se postupně stává základním komunikačním nástrojem pro výměnu nejrůznějších dat, možnost kanálových přenosů (streamy) atd. Propojení s mobilními sítěmi, masivní páteřní přenosové kanály s kapacitou mnoha GB/s, radiokomunikace, světlovodné kanály, wifi atd.</a:t>
            </a:r>
            <a:endParaRPr lang="en-US" dirty="0">
              <a:effectLst/>
            </a:endParaRP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Významným důsledkem Internetu je, že adresy (www adresy, emailové adresy) jsou</a:t>
            </a:r>
            <a:r>
              <a:rPr lang="cs-CZ" b="1" dirty="0">
                <a:effectLst/>
              </a:rPr>
              <a:t> celosvětově univerzální identifikátory</a:t>
            </a:r>
            <a:r>
              <a:rPr lang="cs-CZ" dirty="0">
                <a:effectLst/>
              </a:rPr>
              <a:t> (URI a URL).</a:t>
            </a:r>
          </a:p>
        </p:txBody>
      </p:sp>
    </p:spTree>
    <p:extLst>
      <p:ext uri="{BB962C8B-B14F-4D97-AF65-F5344CB8AC3E}">
        <p14:creationId xmlns:p14="http://schemas.microsoft.com/office/powerpoint/2010/main" val="1426450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39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r>
              <a:rPr lang="cs-CZ" dirty="0">
                <a:effectLst/>
              </a:rPr>
              <a:t>Sir Tim </a:t>
            </a:r>
            <a:r>
              <a:rPr lang="cs-CZ" dirty="0" err="1">
                <a:effectLst/>
              </a:rPr>
              <a:t>Berners</a:t>
            </a:r>
            <a:r>
              <a:rPr lang="cs-CZ" dirty="0">
                <a:effectLst/>
              </a:rPr>
              <a:t>-Lee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127F08AF-7C31-475C-AC6F-D14E8576E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0" y="1682750"/>
            <a:ext cx="27940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249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4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79564" y="25758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dirty="0" err="1"/>
              <a:t>V.Británie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Colossus</a:t>
            </a:r>
            <a:r>
              <a:rPr lang="cs-CZ" altLang="cs-CZ" sz="2800" dirty="0"/>
              <a:t> (A. </a:t>
            </a:r>
            <a:r>
              <a:rPr lang="cs-CZ" altLang="cs-CZ" sz="2800" dirty="0" err="1"/>
              <a:t>Turing</a:t>
            </a:r>
            <a:r>
              <a:rPr lang="cs-CZ" altLang="cs-CZ" sz="2800" dirty="0"/>
              <a:t> 1943)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79564" y="492125"/>
            <a:ext cx="8764587" cy="6242050"/>
          </a:xfrm>
          <a:ln/>
        </p:spPr>
        <p:txBody>
          <a:bodyPr>
            <a:normAutofit/>
          </a:bodyPr>
          <a:lstStyle/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/>
              <a:t>  </a:t>
            </a:r>
            <a:endParaRPr lang="cs-CZ" altLang="cs-CZ" sz="2200" b="1" dirty="0">
              <a:cs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3" y="837127"/>
            <a:ext cx="8934447" cy="541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904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40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dirty="0"/>
              <a:t>Mobilní telefony 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79564" y="492125"/>
            <a:ext cx="8764587" cy="6242050"/>
          </a:xfrm>
          <a:ln/>
        </p:spPr>
        <p:txBody>
          <a:bodyPr>
            <a:normAutofit fontScale="92500" lnSpcReduction="10000"/>
          </a:bodyPr>
          <a:lstStyle/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cs-CZ" sz="2800" dirty="0">
              <a:effectLst/>
            </a:endParaRP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sz="2800" dirty="0">
                <a:effectLst/>
              </a:rPr>
              <a:t>1983 Motorola </a:t>
            </a:r>
            <a:r>
              <a:rPr lang="cs-CZ" sz="2800" dirty="0" err="1">
                <a:effectLst/>
              </a:rPr>
              <a:t>DynaTAC</a:t>
            </a:r>
            <a:r>
              <a:rPr lang="cs-CZ" sz="2800" dirty="0">
                <a:effectLst/>
              </a:rPr>
              <a:t> 8000x</a:t>
            </a:r>
            <a:r>
              <a:rPr lang="en-US" sz="2800" dirty="0">
                <a:effectLst/>
              </a:rPr>
              <a:t>, </a:t>
            </a:r>
            <a:r>
              <a:rPr lang="en-US" sz="2800" dirty="0" err="1">
                <a:effectLst/>
              </a:rPr>
              <a:t>cena</a:t>
            </a:r>
            <a:r>
              <a:rPr lang="en-US" sz="2800" dirty="0">
                <a:effectLst/>
              </a:rPr>
              <a:t> </a:t>
            </a:r>
            <a:r>
              <a:rPr lang="cs-CZ" sz="2800" dirty="0">
                <a:effectLst/>
              </a:rPr>
              <a:t>3995</a:t>
            </a:r>
            <a:r>
              <a:rPr lang="en-US" sz="2800" dirty="0">
                <a:effectLst/>
              </a:rPr>
              <a:t>$</a:t>
            </a:r>
            <a:endParaRPr lang="cs-CZ" sz="2800" dirty="0">
              <a:effectLst/>
            </a:endParaRP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sz="2800" dirty="0">
                <a:effectLst/>
              </a:rPr>
              <a:t>V 90. letech </a:t>
            </a:r>
            <a:r>
              <a:rPr lang="cs-CZ" sz="2800" dirty="0" err="1">
                <a:effectLst/>
              </a:rPr>
              <a:t>bydovány</a:t>
            </a:r>
            <a:r>
              <a:rPr lang="cs-CZ" sz="2800" dirty="0">
                <a:effectLst/>
              </a:rPr>
              <a:t> rozsáhlé sítě GSM.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sz="2800" dirty="0">
                <a:effectLst/>
              </a:rPr>
              <a:t>Dnes pokrytí celosvětové (mj. pomocí satelitů).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sz="2800" dirty="0">
                <a:effectLst/>
              </a:rPr>
              <a:t>Pomocí mobilních telefonů je možné přenášet hlas, textové zprávy, video. Přístup k internetu, </a:t>
            </a:r>
            <a:r>
              <a:rPr lang="cs-CZ" sz="2800" dirty="0" err="1">
                <a:effectLst/>
              </a:rPr>
              <a:t>wifi</a:t>
            </a:r>
            <a:r>
              <a:rPr lang="cs-CZ" sz="2800" dirty="0">
                <a:effectLst/>
              </a:rPr>
              <a:t>.  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sz="2800" dirty="0">
                <a:effectLst/>
              </a:rPr>
              <a:t>Běžnou součástí jsou výkonné </a:t>
            </a:r>
            <a:r>
              <a:rPr lang="cs-CZ" sz="2800" dirty="0" err="1">
                <a:effectLst/>
              </a:rPr>
              <a:t>vícejádrové</a:t>
            </a:r>
            <a:r>
              <a:rPr lang="cs-CZ" sz="2800" dirty="0">
                <a:effectLst/>
              </a:rPr>
              <a:t> procesory pracující na frekvencích řádu GHz. Přístup k Internetu a datové přenosy v řádech desítek až stovek </a:t>
            </a:r>
            <a:r>
              <a:rPr lang="cs-CZ" sz="2800" dirty="0" err="1">
                <a:effectLst/>
              </a:rPr>
              <a:t>Mb</a:t>
            </a:r>
            <a:r>
              <a:rPr lang="cs-CZ" sz="2800" dirty="0">
                <a:effectLst/>
              </a:rPr>
              <a:t>/s. Výkon počítačů v mobilech </a:t>
            </a:r>
            <a:r>
              <a:rPr lang="cs-CZ" sz="2800">
                <a:effectLst/>
              </a:rPr>
              <a:t>překonává velké sálové </a:t>
            </a:r>
            <a:r>
              <a:rPr lang="cs-CZ" sz="2800" dirty="0">
                <a:effectLst/>
              </a:rPr>
              <a:t>počítače 90. let.</a:t>
            </a:r>
            <a:endParaRPr lang="en-US" sz="2800" dirty="0">
              <a:effectLst/>
            </a:endParaRP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en-US" sz="2800" dirty="0">
              <a:effectLst/>
            </a:endParaRP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en-US" sz="2800" dirty="0">
                <a:effectLst/>
              </a:rPr>
              <a:t>V </a:t>
            </a:r>
            <a:r>
              <a:rPr lang="en-US" sz="2800" dirty="0" err="1">
                <a:effectLst/>
              </a:rPr>
              <a:t>roce</a:t>
            </a:r>
            <a:r>
              <a:rPr lang="en-US" sz="2800" dirty="0">
                <a:effectLst/>
              </a:rPr>
              <a:t> 2018 </a:t>
            </a:r>
            <a:r>
              <a:rPr lang="en-US" sz="2800" dirty="0" err="1">
                <a:effectLst/>
              </a:rPr>
              <a:t>bylo</a:t>
            </a:r>
            <a:r>
              <a:rPr lang="en-US" sz="2800" dirty="0">
                <a:effectLst/>
              </a:rPr>
              <a:t> v </a:t>
            </a:r>
            <a:r>
              <a:rPr lang="en-US" sz="2800" dirty="0" err="1">
                <a:effectLst/>
              </a:rPr>
              <a:t>mobiln</a:t>
            </a:r>
            <a:r>
              <a:rPr lang="cs-CZ" sz="2800" dirty="0">
                <a:effectLst/>
              </a:rPr>
              <a:t>í</a:t>
            </a:r>
            <a:r>
              <a:rPr lang="en-US" sz="2800" dirty="0" err="1">
                <a:effectLst/>
              </a:rPr>
              <a:t>ch</a:t>
            </a:r>
            <a:r>
              <a:rPr lang="en-US" sz="2800" dirty="0">
                <a:effectLst/>
              </a:rPr>
              <a:t> </a:t>
            </a:r>
            <a:r>
              <a:rPr lang="cs-CZ" sz="2800" dirty="0">
                <a:effectLst/>
              </a:rPr>
              <a:t>sítích v ČR přeneseno 368petaByte dat. Letos se očekává dvojnásobek.</a:t>
            </a:r>
          </a:p>
        </p:txBody>
      </p:sp>
    </p:spTree>
    <p:extLst>
      <p:ext uri="{BB962C8B-B14F-4D97-AF65-F5344CB8AC3E}">
        <p14:creationId xmlns:p14="http://schemas.microsoft.com/office/powerpoint/2010/main" val="18382497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41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dirty="0" err="1">
                <a:effectLst/>
              </a:rPr>
              <a:t>Mobiln</a:t>
            </a:r>
            <a:r>
              <a:rPr lang="cs-CZ" sz="2800" dirty="0">
                <a:effectLst/>
              </a:rPr>
              <a:t>í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telefony</a:t>
            </a:r>
            <a:r>
              <a:rPr lang="cs-CZ" sz="2800" dirty="0">
                <a:effectLst/>
              </a:rPr>
              <a:t> do konce 90. let</a:t>
            </a:r>
            <a:endParaRPr lang="cs-CZ" altLang="cs-CZ" sz="2800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79564" y="492125"/>
            <a:ext cx="8764587" cy="6242050"/>
          </a:xfrm>
          <a:ln/>
        </p:spPr>
        <p:txBody>
          <a:bodyPr>
            <a:normAutofit/>
          </a:bodyPr>
          <a:lstStyle/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cs-CZ" dirty="0">
              <a:effectLst/>
            </a:endParaRPr>
          </a:p>
        </p:txBody>
      </p:sp>
      <p:pic>
        <p:nvPicPr>
          <p:cNvPr id="1026" name="Picture 2" descr="https://upload.wikimedia.org/wikipedia/commons/thumb/d/d6/Mobile_phone_evolution.jpg/800px-Mobile_phone_evolu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963" y="426427"/>
            <a:ext cx="5263112" cy="643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3120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42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dirty="0"/>
              <a:t>Vývoj kapacity globální paměti 1986 - 2007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4720A92C-C60C-4EC5-98B3-D91B08779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74" y="395288"/>
            <a:ext cx="10894141" cy="628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49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43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dirty="0"/>
              <a:t>AI – umělá „inteligence“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79564" y="492125"/>
            <a:ext cx="8764587" cy="6242050"/>
          </a:xfrm>
          <a:ln/>
        </p:spPr>
        <p:txBody>
          <a:bodyPr>
            <a:normAutofit/>
          </a:bodyPr>
          <a:lstStyle/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en-US" dirty="0">
                <a:effectLst/>
              </a:rPr>
              <a:t>1945 Arthur C. Clark</a:t>
            </a:r>
            <a:r>
              <a:rPr lang="cs-CZ" dirty="0">
                <a:effectLst/>
              </a:rPr>
              <a:t>, přednáška v </a:t>
            </a:r>
            <a:r>
              <a:rPr lang="cs-CZ" dirty="0" err="1">
                <a:effectLst/>
              </a:rPr>
              <a:t>British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Interplanetary</a:t>
            </a:r>
            <a:r>
              <a:rPr lang="cs-CZ" dirty="0">
                <a:effectLst/>
              </a:rPr>
              <a:t> Society a kniha </a:t>
            </a:r>
            <a:r>
              <a:rPr lang="cs-CZ" dirty="0" err="1">
                <a:effectLst/>
              </a:rPr>
              <a:t>Wireless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word</a:t>
            </a:r>
            <a:r>
              <a:rPr lang="en-US" dirty="0">
                <a:effectLst/>
              </a:rPr>
              <a:t> – </a:t>
            </a:r>
            <a:r>
              <a:rPr lang="en-US" dirty="0" err="1">
                <a:effectLst/>
              </a:rPr>
              <a:t>vize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celosv</a:t>
            </a:r>
            <a:r>
              <a:rPr lang="cs-CZ" dirty="0" err="1">
                <a:effectLst/>
              </a:rPr>
              <a:t>ětové</a:t>
            </a:r>
            <a:r>
              <a:rPr lang="cs-CZ" dirty="0">
                <a:effectLst/>
              </a:rPr>
              <a:t> komunikační sítě, která si uvědomí sama sebe.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1950 Alan </a:t>
            </a:r>
            <a:r>
              <a:rPr lang="cs-CZ" dirty="0" err="1">
                <a:effectLst/>
              </a:rPr>
              <a:t>Turing</a:t>
            </a:r>
            <a:r>
              <a:rPr lang="cs-CZ" dirty="0">
                <a:effectLst/>
              </a:rPr>
              <a:t> („</a:t>
            </a:r>
            <a:r>
              <a:rPr lang="cs-CZ" dirty="0" err="1">
                <a:effectLst/>
              </a:rPr>
              <a:t>Turingův</a:t>
            </a:r>
            <a:r>
              <a:rPr lang="cs-CZ" dirty="0">
                <a:effectLst/>
              </a:rPr>
              <a:t> test“) – stroj můžeme považovat za inteligentní, když nerozeznáme jeho slovní projev od člověka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1955 John </a:t>
            </a:r>
            <a:r>
              <a:rPr lang="cs-CZ" dirty="0" err="1">
                <a:effectLst/>
              </a:rPr>
              <a:t>Mc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Carthy</a:t>
            </a:r>
            <a:r>
              <a:rPr lang="cs-CZ" dirty="0">
                <a:effectLst/>
              </a:rPr>
              <a:t>, základ oboru „umělá inteligence“. Vývoj strojů vykazujících známky inteligentního chování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1981 Japonsko, projekt „páté generace“ počítačů, založené na programovacím jazyce Prolog. Neúspěšná investice 850 mil. </a:t>
            </a:r>
            <a:r>
              <a:rPr lang="en-US" dirty="0">
                <a:effectLst/>
              </a:rPr>
              <a:t>$.</a:t>
            </a:r>
            <a:endParaRPr lang="cs-CZ" dirty="0">
              <a:effectLst/>
            </a:endParaRP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1997 IBM </a:t>
            </a:r>
            <a:r>
              <a:rPr lang="cs-CZ" dirty="0" err="1">
                <a:effectLst/>
              </a:rPr>
              <a:t>Deep</a:t>
            </a:r>
            <a:r>
              <a:rPr lang="cs-CZ" dirty="0">
                <a:effectLst/>
              </a:rPr>
              <a:t> Blue porazil </a:t>
            </a:r>
            <a:r>
              <a:rPr lang="cs-CZ" dirty="0" err="1">
                <a:effectLst/>
              </a:rPr>
              <a:t>Garri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Gasparova</a:t>
            </a:r>
            <a:r>
              <a:rPr lang="cs-CZ" dirty="0">
                <a:effectLst/>
              </a:rPr>
              <a:t>, mistra světa v šachové hře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2009 Google zahájil vývoj autonomního automobilu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2011 IBM Watson porazil vítěze televizní vědomostní soutěže </a:t>
            </a:r>
            <a:r>
              <a:rPr lang="cs-CZ" dirty="0" err="1">
                <a:effectLst/>
              </a:rPr>
              <a:t>Jeopardy</a:t>
            </a:r>
            <a:r>
              <a:rPr lang="en-US" dirty="0">
                <a:effectLst/>
              </a:rPr>
              <a:t>!</a:t>
            </a:r>
            <a:endParaRPr lang="cs-CZ" dirty="0">
              <a:effectLst/>
            </a:endParaRP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dirty="0">
                <a:effectLst/>
              </a:rPr>
              <a:t>201</a:t>
            </a:r>
            <a:r>
              <a:rPr lang="en-US" dirty="0">
                <a:effectLst/>
              </a:rPr>
              <a:t>1</a:t>
            </a:r>
            <a:r>
              <a:rPr lang="cs-CZ" dirty="0">
                <a:effectLst/>
              </a:rPr>
              <a:t> Rekurentní a konvoluční n</a:t>
            </a:r>
            <a:r>
              <a:rPr lang="en-US" dirty="0" err="1">
                <a:effectLst/>
              </a:rPr>
              <a:t>euronov</a:t>
            </a:r>
            <a:r>
              <a:rPr lang="cs-CZ" dirty="0">
                <a:effectLst/>
              </a:rPr>
              <a:t>é sítě, </a:t>
            </a:r>
            <a:r>
              <a:rPr lang="en-US" dirty="0">
                <a:effectLst/>
              </a:rPr>
              <a:t>deep learning</a:t>
            </a:r>
            <a:r>
              <a:rPr lang="cs-CZ" dirty="0">
                <a:effectLst/>
              </a:rPr>
              <a:t> a big data, prediktivní analýza</a:t>
            </a:r>
            <a:endParaRPr lang="en-US" dirty="0">
              <a:effectLst/>
            </a:endParaRP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en-US" dirty="0">
                <a:effectLst/>
              </a:rPr>
              <a:t>2016 </a:t>
            </a:r>
            <a:r>
              <a:rPr lang="cs-CZ" dirty="0">
                <a:effectLst/>
              </a:rPr>
              <a:t>Google </a:t>
            </a:r>
            <a:r>
              <a:rPr lang="cs-CZ" dirty="0" err="1">
                <a:effectLst/>
              </a:rPr>
              <a:t>AlphaGo</a:t>
            </a:r>
            <a:r>
              <a:rPr lang="cs-CZ" dirty="0">
                <a:effectLst/>
              </a:rPr>
              <a:t> porazil mistra světa ve hře Go</a:t>
            </a:r>
          </a:p>
        </p:txBody>
      </p:sp>
    </p:spTree>
    <p:extLst>
      <p:ext uri="{BB962C8B-B14F-4D97-AF65-F5344CB8AC3E}">
        <p14:creationId xmlns:p14="http://schemas.microsoft.com/office/powerpoint/2010/main" val="19237321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44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dirty="0"/>
              <a:t>A konečně ty myšlenky starého programátora 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79564" y="492125"/>
            <a:ext cx="8764587" cy="6242050"/>
          </a:xfrm>
          <a:ln/>
        </p:spPr>
        <p:txBody>
          <a:bodyPr>
            <a:normAutofit fontScale="77500" lnSpcReduction="20000"/>
          </a:bodyPr>
          <a:lstStyle/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sz="1800" dirty="0">
                <a:effectLst/>
              </a:rPr>
              <a:t>				</a:t>
            </a:r>
            <a:r>
              <a:rPr lang="cs-CZ" sz="2200" b="1" dirty="0" smtClean="0">
                <a:effectLst/>
              </a:rPr>
              <a:t>Propojený svět – </a:t>
            </a:r>
            <a:r>
              <a:rPr lang="cs-CZ" sz="2200" b="1" smtClean="0">
                <a:effectLst/>
              </a:rPr>
              <a:t>nová dimenze?</a:t>
            </a:r>
            <a:endParaRPr lang="cs-CZ" sz="2200" b="1" dirty="0" smtClean="0">
              <a:effectLst/>
            </a:endParaRP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sz="2200" dirty="0" smtClean="0">
                <a:effectLst/>
              </a:rPr>
              <a:t>Od </a:t>
            </a:r>
            <a:r>
              <a:rPr lang="cs-CZ" sz="2200" dirty="0">
                <a:effectLst/>
              </a:rPr>
              <a:t>70. let se postupně (a plíživě) stáváme závislí na počítačích a komunikačních sítích.</a:t>
            </a: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sz="2200" dirty="0">
                <a:effectLst/>
              </a:rPr>
              <a:t>Kdyby se to zhroutilo, nevybereme peníze z automatu, zhroutí se doprava, banky, energetika, průmysl, státní správa a celá řada odvětví. Jsme na to připraveni?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sz="2200" dirty="0">
                <a:effectLst/>
              </a:rPr>
              <a:t>Systémy, které provádějí různá rozhodnutí pracují autonomně a jsou tak složité, že jejich rozhodnutím přestáváme být schopni porozumět.</a:t>
            </a: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sz="2200" dirty="0">
                <a:effectLst/>
              </a:rPr>
              <a:t>Kdo je např. odpovědný za nehodu autonomně řízeného vozidla?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sz="2200" dirty="0">
                <a:effectLst/>
              </a:rPr>
              <a:t>Možnosti úpravy obrazů, videa i audio záznamů jsou takové, že ztrácíme jistotu o pravdivosti dokumentů.</a:t>
            </a: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sz="2200" dirty="0">
                <a:effectLst/>
              </a:rPr>
              <a:t>Fotografie, audio záznamy např. přestávají být důkazním materiálem u soudů.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sz="2200" dirty="0">
                <a:effectLst/>
              </a:rPr>
              <a:t>systémy, které jsou založeny na obrovském množství prvků (např. neuronové sítě) jsou tak složité, že jim přestáváme rozumět a začínají dynamicky vytvářet struktury, jejichž chování nedokážeme vysvětlit a predikovat. Obrazně řečeno (vlastně nikoli je obrazně) žijí vlastním životem. „Darwinovské“ procesy.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sz="2200" dirty="0">
                <a:effectLst/>
              </a:rPr>
              <a:t>V blízké budoucnosti lze očekávat další zvýšení parametrů počítačů o několik řádů (3d architektura integrovaných obvodů, grafen, </a:t>
            </a:r>
            <a:r>
              <a:rPr lang="cs-CZ" sz="2200" dirty="0" err="1">
                <a:effectLst/>
              </a:rPr>
              <a:t>Qbity</a:t>
            </a:r>
            <a:r>
              <a:rPr lang="cs-CZ" sz="2200" dirty="0">
                <a:effectLst/>
              </a:rPr>
              <a:t>? atd</a:t>
            </a:r>
            <a:r>
              <a:rPr lang="cs-CZ" sz="2200" dirty="0" smtClean="0">
                <a:effectLst/>
              </a:rPr>
              <a:t>.)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sz="2200" dirty="0" smtClean="0">
                <a:effectLst/>
              </a:rPr>
              <a:t>Jsme (nejen) informačně celosvětově propojení. Singularita?</a:t>
            </a:r>
            <a:endParaRPr lang="cs-CZ" sz="2200" dirty="0">
              <a:effectLst/>
            </a:endParaRP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sz="2200" dirty="0">
                <a:effectLst/>
              </a:rPr>
              <a:t>??? Uvědomění si sama sebe (ego) ??? (A.C. </a:t>
            </a:r>
            <a:r>
              <a:rPr lang="cs-CZ" sz="2200" dirty="0" err="1">
                <a:effectLst/>
              </a:rPr>
              <a:t>Clark</a:t>
            </a:r>
            <a:r>
              <a:rPr lang="cs-CZ" sz="2200" dirty="0">
                <a:effectLst/>
              </a:rPr>
              <a:t>, A. Svoboda)</a:t>
            </a: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cs-CZ" dirty="0">
              <a:effectLst/>
            </a:endParaRP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sz="2400" dirty="0">
                <a:effectLst/>
              </a:rPr>
              <a:t>Neumím domyslet, co to všechno znamená, ale rodí se nějaká nová dimenze.</a:t>
            </a:r>
          </a:p>
        </p:txBody>
      </p:sp>
    </p:spTree>
    <p:extLst>
      <p:ext uri="{BB962C8B-B14F-4D97-AF65-F5344CB8AC3E}">
        <p14:creationId xmlns:p14="http://schemas.microsoft.com/office/powerpoint/2010/main" val="2450532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45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cs-CZ" sz="2800" dirty="0"/>
              <a:t>Z</a:t>
            </a:r>
            <a:r>
              <a:rPr lang="cs-CZ" altLang="cs-CZ" sz="2800" dirty="0" err="1"/>
              <a:t>ávěrem</a:t>
            </a:r>
            <a:r>
              <a:rPr lang="cs-CZ" altLang="cs-CZ" sz="2800" dirty="0"/>
              <a:t> 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79564" y="492125"/>
            <a:ext cx="8764587" cy="6242050"/>
          </a:xfrm>
          <a:ln/>
        </p:spPr>
        <p:txBody>
          <a:bodyPr>
            <a:normAutofit/>
          </a:bodyPr>
          <a:lstStyle/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sz="2800" b="1" dirty="0">
                <a:effectLst/>
              </a:rPr>
              <a:t>Genesis 3,22:</a:t>
            </a: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sz="2800" b="1" dirty="0">
                <a:effectLst/>
              </a:rPr>
              <a:t>I řekl Hospodin Bůh: “Teď je člověk jako jeden z nás, zná dobré i zlé. Nepřipustím, aby vztáhl ruku po stromu života, jedl a byl živ navěky“.</a:t>
            </a: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cs-CZ" sz="1800" dirty="0">
              <a:effectLst/>
            </a:endParaRPr>
          </a:p>
          <a:p>
            <a:pPr marL="26987" indent="0"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sz="1800" dirty="0">
                <a:effectLst/>
              </a:rPr>
              <a:t>				</a:t>
            </a:r>
            <a:endParaRPr lang="cs-CZ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597375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5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79564" y="25758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dirty="0"/>
              <a:t>USA 1945 </a:t>
            </a:r>
            <a:r>
              <a:rPr lang="cs-CZ" altLang="cs-CZ" sz="2800" dirty="0" err="1"/>
              <a:t>Eniac</a:t>
            </a:r>
            <a:r>
              <a:rPr lang="cs-CZ" altLang="cs-CZ" sz="2800" dirty="0"/>
              <a:t> 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79564" y="492124"/>
            <a:ext cx="8764587" cy="6365875"/>
          </a:xfrm>
          <a:ln/>
        </p:spPr>
        <p:txBody>
          <a:bodyPr>
            <a:normAutofit/>
          </a:bodyPr>
          <a:lstStyle/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/>
              <a:t>  </a:t>
            </a:r>
            <a:endParaRPr lang="cs-CZ" altLang="cs-CZ" sz="2200" b="1" dirty="0">
              <a:cs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963" y="492126"/>
            <a:ext cx="4868214" cy="624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515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6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dirty="0"/>
              <a:t>Začátky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79564" y="474540"/>
            <a:ext cx="8764587" cy="6242050"/>
          </a:xfrm>
          <a:ln/>
        </p:spPr>
        <p:txBody>
          <a:bodyPr>
            <a:normAutofit lnSpcReduction="10000"/>
          </a:bodyPr>
          <a:lstStyle/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sz="2400" b="1" dirty="0" err="1"/>
              <a:t>Abc</a:t>
            </a:r>
            <a:r>
              <a:rPr lang="cs-CZ" sz="2400" b="1" dirty="0"/>
              <a:t>: </a:t>
            </a:r>
            <a:r>
              <a:rPr lang="en-US" sz="2400" b="1" dirty="0"/>
              <a:t>“</a:t>
            </a:r>
            <a:r>
              <a:rPr lang="cs-CZ" sz="2400" b="1" dirty="0" err="1"/>
              <a:t>Computing</a:t>
            </a:r>
            <a:r>
              <a:rPr lang="cs-CZ" sz="2400" b="1" dirty="0"/>
              <a:t> </a:t>
            </a:r>
            <a:r>
              <a:rPr lang="cs-CZ" sz="2400" b="1" dirty="0" err="1"/>
              <a:t>Machine</a:t>
            </a:r>
            <a:r>
              <a:rPr lang="cs-CZ" sz="2400" b="1" dirty="0"/>
              <a:t> </a:t>
            </a:r>
            <a:r>
              <a:rPr lang="cs-CZ" sz="2400" b="1" dirty="0" err="1"/>
              <a:t>for</a:t>
            </a:r>
            <a:r>
              <a:rPr lang="cs-CZ" sz="2400" b="1" dirty="0"/>
              <a:t>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Solution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Large</a:t>
            </a:r>
            <a:r>
              <a:rPr lang="cs-CZ" sz="2400" b="1" dirty="0"/>
              <a:t> Systems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Linear</a:t>
            </a:r>
            <a:r>
              <a:rPr lang="cs-CZ" sz="2400" b="1" dirty="0"/>
              <a:t> </a:t>
            </a:r>
            <a:r>
              <a:rPr lang="cs-CZ" sz="2400" b="1" dirty="0" err="1"/>
              <a:t>Algebraic</a:t>
            </a:r>
            <a:r>
              <a:rPr lang="cs-CZ" sz="2400" b="1" dirty="0"/>
              <a:t> </a:t>
            </a:r>
            <a:r>
              <a:rPr lang="cs-CZ" sz="2400" b="1" dirty="0" err="1"/>
              <a:t>Equations</a:t>
            </a:r>
            <a:r>
              <a:rPr lang="en-US" sz="2400" b="1" dirty="0"/>
              <a:t>”</a:t>
            </a:r>
            <a:r>
              <a:rPr lang="cs-CZ" sz="2400" b="1" dirty="0"/>
              <a:t>. Fyzik John </a:t>
            </a:r>
            <a:r>
              <a:rPr lang="cs-CZ" sz="2400" b="1" dirty="0" err="1"/>
              <a:t>Vicent</a:t>
            </a:r>
            <a:r>
              <a:rPr lang="cs-CZ" sz="2400" b="1" dirty="0"/>
              <a:t> </a:t>
            </a:r>
            <a:r>
              <a:rPr lang="cs-CZ" sz="2400" b="1" dirty="0" err="1"/>
              <a:t>Atanasoff</a:t>
            </a:r>
            <a:r>
              <a:rPr lang="cs-CZ" sz="2400" b="1" dirty="0"/>
              <a:t> a jeho student </a:t>
            </a:r>
            <a:r>
              <a:rPr lang="cs-CZ" sz="2400" b="1" dirty="0" err="1"/>
              <a:t>Clifford</a:t>
            </a:r>
            <a:r>
              <a:rPr lang="cs-CZ" sz="2400" b="1" dirty="0"/>
              <a:t> </a:t>
            </a:r>
            <a:r>
              <a:rPr lang="cs-CZ" sz="2400" b="1" dirty="0" err="1"/>
              <a:t>Berry</a:t>
            </a:r>
            <a:r>
              <a:rPr lang="cs-CZ" sz="2400" b="1" dirty="0"/>
              <a:t> v USA, IOWA v 30. letech dvacátého století sestrojili p</a:t>
            </a:r>
            <a:r>
              <a:rPr lang="en-US" sz="2400" b="1" dirty="0" err="1"/>
              <a:t>rvn</a:t>
            </a:r>
            <a:r>
              <a:rPr lang="cs-CZ" sz="2400" b="1" dirty="0"/>
              <a:t>í digitální elektronický počítač z grantu 650</a:t>
            </a:r>
            <a:r>
              <a:rPr lang="en-US" sz="2400" b="1" dirty="0"/>
              <a:t>$</a:t>
            </a:r>
            <a:endParaRPr lang="cs-CZ" altLang="cs-CZ" sz="2200" b="1" dirty="0"/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/>
              <a:t>Z1 byl poruchový, pro praktické použití nevhodný. V roce 1941 však byl postaven model Z3, který obsahoval 2600 relé a byl používán mj. pro výpočty charakteristik balistických raket V2</a:t>
            </a:r>
            <a:r>
              <a:rPr lang="cs-CZ" altLang="cs-CZ" sz="2200" dirty="0"/>
              <a:t> 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 err="1"/>
              <a:t>Colossus</a:t>
            </a:r>
            <a:r>
              <a:rPr lang="en-US" altLang="cs-CZ" sz="2200" b="1" dirty="0"/>
              <a:t> </a:t>
            </a:r>
            <a:r>
              <a:rPr lang="en-US" altLang="cs-CZ" sz="2200" b="1" dirty="0" err="1"/>
              <a:t>byl</a:t>
            </a:r>
            <a:r>
              <a:rPr lang="en-US" altLang="cs-CZ" sz="2200" b="1" dirty="0"/>
              <a:t> nav</a:t>
            </a:r>
            <a:r>
              <a:rPr lang="cs-CZ" altLang="cs-CZ" sz="2200" b="1" dirty="0" err="1"/>
              <a:t>ržen</a:t>
            </a:r>
            <a:r>
              <a:rPr lang="cs-CZ" altLang="cs-CZ" sz="2200" b="1" dirty="0"/>
              <a:t> pro kryptoanalýzu (pomocí operací XOR), </a:t>
            </a:r>
            <a:r>
              <a:rPr lang="en-US" altLang="cs-CZ" sz="2200" b="1" dirty="0"/>
              <a:t>1600 </a:t>
            </a:r>
            <a:r>
              <a:rPr lang="en-US" altLang="cs-CZ" sz="2200" b="1" dirty="0" err="1"/>
              <a:t>elektronek</a:t>
            </a:r>
            <a:r>
              <a:rPr lang="cs-CZ" altLang="cs-CZ" sz="2200" b="1" dirty="0"/>
              <a:t>, cyklické čtení papírové děrné pásky (5000 znaků/s)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 err="1">
                <a:cs typeface="Times New Roman" panose="02020603050405020304" pitchFamily="18" charset="0"/>
              </a:rPr>
              <a:t>Eniac</a:t>
            </a:r>
            <a:r>
              <a:rPr lang="cs-CZ" altLang="cs-CZ" sz="2200" b="1" dirty="0">
                <a:cs typeface="Times New Roman" panose="02020603050405020304" pitchFamily="18" charset="0"/>
              </a:rPr>
              <a:t> </a:t>
            </a:r>
            <a:r>
              <a:rPr lang="en-US" altLang="cs-CZ" sz="2200" b="1" dirty="0" err="1">
                <a:cs typeface="Times New Roman" panose="02020603050405020304" pitchFamily="18" charset="0"/>
              </a:rPr>
              <a:t>byl</a:t>
            </a:r>
            <a:r>
              <a:rPr lang="en-US" altLang="cs-CZ" sz="2200" b="1" dirty="0">
                <a:cs typeface="Times New Roman" panose="02020603050405020304" pitchFamily="18" charset="0"/>
              </a:rPr>
              <a:t> </a:t>
            </a:r>
            <a:r>
              <a:rPr lang="cs-CZ" altLang="cs-CZ" sz="2200" b="1" dirty="0">
                <a:cs typeface="Times New Roman" panose="02020603050405020304" pitchFamily="18" charset="0"/>
              </a:rPr>
              <a:t>původně navržen na výpočet palebných tabulek pro dělostřelce, posléze modifikován pro výpočty jaderných zbraní. 21 501 elektronek, 7200 diod, 1500 telefonních relé. Desítky až 5000 operací</a:t>
            </a:r>
            <a:r>
              <a:rPr lang="en-US" altLang="cs-CZ" sz="2200" b="1" dirty="0">
                <a:cs typeface="Times New Roman" panose="02020603050405020304" pitchFamily="18" charset="0"/>
              </a:rPr>
              <a:t>/</a:t>
            </a:r>
            <a:r>
              <a:rPr lang="cs-CZ" altLang="cs-CZ" sz="2200" b="1" dirty="0">
                <a:cs typeface="Times New Roman" panose="02020603050405020304" pitchFamily="18" charset="0"/>
              </a:rPr>
              <a:t>s (součtů). Spotřeba: stovky </a:t>
            </a:r>
            <a:r>
              <a:rPr lang="cs-CZ" altLang="cs-CZ" sz="2200" b="1" dirty="0" err="1">
                <a:cs typeface="Times New Roman" panose="02020603050405020304" pitchFamily="18" charset="0"/>
              </a:rPr>
              <a:t>kw</a:t>
            </a:r>
            <a:r>
              <a:rPr lang="cs-CZ" altLang="cs-CZ" sz="2200" b="1" dirty="0">
                <a:cs typeface="Times New Roman" panose="02020603050405020304" pitchFamily="18" charset="0"/>
              </a:rPr>
              <a:t>, chlazen dvěma leteckými motory (při zapnutí prý pohasla světla ve </a:t>
            </a:r>
            <a:r>
              <a:rPr lang="cs-CZ" altLang="cs-CZ" sz="2200" b="1" dirty="0" err="1">
                <a:cs typeface="Times New Roman" panose="02020603050405020304" pitchFamily="18" charset="0"/>
              </a:rPr>
              <a:t>Filadedlfiï</a:t>
            </a:r>
            <a:r>
              <a:rPr lang="cs-CZ" altLang="cs-CZ" sz="2200" b="1" dirty="0">
                <a:cs typeface="Times New Roman" panose="02020603050405020304" pitchFamily="18" charset="0"/>
              </a:rPr>
              <a:t>). Cena 500 000</a:t>
            </a:r>
            <a:r>
              <a:rPr lang="en-US" altLang="cs-CZ" sz="2200" b="1" dirty="0">
                <a:cs typeface="Times New Roman" panose="02020603050405020304" pitchFamily="18" charset="0"/>
              </a:rPr>
              <a:t>$ (</a:t>
            </a:r>
            <a:r>
              <a:rPr lang="en-US" altLang="cs-CZ" sz="2200" b="1" dirty="0" err="1">
                <a:cs typeface="Times New Roman" panose="02020603050405020304" pitchFamily="18" charset="0"/>
              </a:rPr>
              <a:t>dnes</a:t>
            </a:r>
            <a:r>
              <a:rPr lang="en-US" altLang="cs-CZ" sz="2200" b="1" dirty="0">
                <a:cs typeface="Times New Roman" panose="02020603050405020304" pitchFamily="18" charset="0"/>
              </a:rPr>
              <a:t> by to </a:t>
            </a:r>
            <a:r>
              <a:rPr lang="en-US" altLang="cs-CZ" sz="2200" b="1" dirty="0" err="1">
                <a:cs typeface="Times New Roman" panose="02020603050405020304" pitchFamily="18" charset="0"/>
              </a:rPr>
              <a:t>bylo</a:t>
            </a:r>
            <a:r>
              <a:rPr lang="en-US" altLang="cs-CZ" sz="2200" b="1" dirty="0">
                <a:cs typeface="Times New Roman" panose="02020603050405020304" pitchFamily="18" charset="0"/>
              </a:rPr>
              <a:t> </a:t>
            </a:r>
            <a:r>
              <a:rPr lang="cs-CZ" altLang="cs-CZ" sz="2200" b="1" dirty="0">
                <a:cs typeface="Times New Roman" panose="02020603050405020304" pitchFamily="18" charset="0"/>
              </a:rPr>
              <a:t>přibližně</a:t>
            </a:r>
            <a:r>
              <a:rPr lang="en-US" altLang="cs-CZ" sz="2200" b="1" dirty="0">
                <a:cs typeface="Times New Roman" panose="02020603050405020304" pitchFamily="18" charset="0"/>
              </a:rPr>
              <a:t> 6</a:t>
            </a:r>
            <a:r>
              <a:rPr lang="cs-CZ" altLang="cs-CZ" sz="2200" b="1" dirty="0">
                <a:cs typeface="Times New Roman" panose="02020603050405020304" pitchFamily="18" charset="0"/>
              </a:rPr>
              <a:t>M</a:t>
            </a:r>
            <a:r>
              <a:rPr lang="en-US" altLang="cs-CZ" sz="2200" b="1" dirty="0">
                <a:cs typeface="Times New Roman" panose="02020603050405020304" pitchFamily="18" charset="0"/>
              </a:rPr>
              <a:t>).</a:t>
            </a:r>
            <a:endParaRPr lang="cs-CZ" altLang="cs-CZ" sz="22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095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7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dirty="0"/>
              <a:t>Jak jsem začal programovat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79564" y="492125"/>
            <a:ext cx="8764587" cy="6242050"/>
          </a:xfrm>
          <a:ln/>
        </p:spPr>
        <p:txBody>
          <a:bodyPr>
            <a:normAutofit/>
          </a:bodyPr>
          <a:lstStyle/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/>
              <a:t>  První program jsem napsal v roce 196</a:t>
            </a:r>
            <a:r>
              <a:rPr lang="en-US" altLang="cs-CZ" sz="2200" b="1" dirty="0"/>
              <a:t>5</a:t>
            </a:r>
            <a:endParaRPr lang="cs-CZ" altLang="cs-CZ" sz="2200" b="1" dirty="0"/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/>
              <a:t>Programovací jazyk: </a:t>
            </a:r>
            <a:r>
              <a:rPr lang="cs-CZ" altLang="cs-CZ" sz="2200" b="1" dirty="0" err="1"/>
              <a:t>Algol</a:t>
            </a:r>
            <a:r>
              <a:rPr lang="cs-CZ" altLang="cs-CZ" sz="2200" b="1" dirty="0"/>
              <a:t> 60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>
                <a:cs typeface="Times New Roman" panose="02020603050405020304" pitchFamily="18" charset="0"/>
              </a:rPr>
              <a:t>Počítač: </a:t>
            </a:r>
            <a:r>
              <a:rPr lang="cs-CZ" altLang="cs-CZ" sz="2200" b="1" dirty="0" err="1">
                <a:cs typeface="Times New Roman" panose="02020603050405020304" pitchFamily="18" charset="0"/>
              </a:rPr>
              <a:t>Eliot</a:t>
            </a:r>
            <a:r>
              <a:rPr lang="cs-CZ" altLang="cs-CZ" sz="2200" b="1" dirty="0">
                <a:cs typeface="Times New Roman" panose="02020603050405020304" pitchFamily="18" charset="0"/>
              </a:rPr>
              <a:t> 803</a:t>
            </a:r>
          </a:p>
          <a:p>
            <a:pPr marL="320675" indent="-293688">
              <a:buSzPct val="109000"/>
              <a:buBlip>
                <a:blip r:embed="rId3"/>
              </a:buBlip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/>
              <a:t>Parametry:</a:t>
            </a:r>
            <a:endParaRPr lang="cs-CZ" altLang="cs-CZ" sz="2200" b="1" dirty="0">
              <a:cs typeface="Times New Roman" panose="02020603050405020304" pitchFamily="18" charset="0"/>
            </a:endParaRPr>
          </a:p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>
                <a:cs typeface="Times New Roman" panose="02020603050405020304" pitchFamily="18" charset="0"/>
              </a:rPr>
              <a:t>Tranzistorový počítač</a:t>
            </a:r>
          </a:p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>
                <a:cs typeface="Times New Roman" panose="02020603050405020304" pitchFamily="18" charset="0"/>
              </a:rPr>
              <a:t>Feritová paměť 4096 slov (odpovídá přibližně 16KB)</a:t>
            </a:r>
          </a:p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>
                <a:cs typeface="Times New Roman" panose="02020603050405020304" pitchFamily="18" charset="0"/>
              </a:rPr>
              <a:t>Vstup z magnetické pásky nebo děrné pásky (dálnopis, snímač pásky)</a:t>
            </a:r>
          </a:p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>
                <a:cs typeface="Times New Roman" panose="02020603050405020304" pitchFamily="18" charset="0"/>
              </a:rPr>
              <a:t>Výstup magnetická páska, děrná páska nebo řádková tiskárna</a:t>
            </a:r>
          </a:p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>
                <a:cs typeface="Times New Roman" panose="02020603050405020304" pitchFamily="18" charset="0"/>
              </a:rPr>
              <a:t>Kapacita magnetické pásky odpovídá 1.27 MB, připojeny 4 stojany</a:t>
            </a:r>
          </a:p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>
                <a:cs typeface="Times New Roman" panose="02020603050405020304" pitchFamily="18" charset="0"/>
              </a:rPr>
              <a:t>Rychlost: 2000 – 10000 instrukcí/s</a:t>
            </a:r>
          </a:p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>
                <a:cs typeface="Times New Roman" panose="02020603050405020304" pitchFamily="18" charset="0"/>
              </a:rPr>
              <a:t>Příkon: řádově desítky KW</a:t>
            </a:r>
          </a:p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>
                <a:cs typeface="Times New Roman" panose="02020603050405020304" pitchFamily="18" charset="0"/>
              </a:rPr>
              <a:t>Cena: ???</a:t>
            </a:r>
          </a:p>
        </p:txBody>
      </p:sp>
    </p:spTree>
    <p:extLst>
      <p:ext uri="{BB962C8B-B14F-4D97-AF65-F5344CB8AC3E}">
        <p14:creationId xmlns:p14="http://schemas.microsoft.com/office/powerpoint/2010/main" val="24638567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8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dirty="0" err="1"/>
              <a:t>Eliot</a:t>
            </a:r>
            <a:r>
              <a:rPr lang="cs-CZ" altLang="cs-CZ" sz="2800" dirty="0"/>
              <a:t> 803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79564" y="492125"/>
            <a:ext cx="8764587" cy="6242050"/>
          </a:xfrm>
          <a:ln/>
        </p:spPr>
        <p:txBody>
          <a:bodyPr>
            <a:normAutofit/>
          </a:bodyPr>
          <a:lstStyle/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/>
              <a:t>  </a:t>
            </a:r>
            <a:endParaRPr lang="cs-CZ" altLang="cs-CZ" sz="2200" b="1" dirty="0"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1" y="492125"/>
            <a:ext cx="10315574" cy="575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957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140AA08-EF85-4B1D-B520-3CAECA1D9866}" type="slidenum">
              <a:rPr lang="cs-CZ" altLang="cs-CZ"/>
              <a:pPr/>
              <a:t>9</a:t>
            </a:fld>
            <a:endParaRPr lang="cs-CZ" altLang="cs-CZ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58925" y="0"/>
            <a:ext cx="8993188" cy="395288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dirty="0"/>
              <a:t>Práce ve </a:t>
            </a:r>
            <a:r>
              <a:rPr lang="cs-CZ" altLang="cs-CZ" sz="2800" dirty="0" err="1"/>
              <a:t>vúms</a:t>
            </a:r>
            <a:endParaRPr lang="cs-CZ" altLang="cs-CZ" sz="2800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79564" y="492125"/>
            <a:ext cx="8764587" cy="6242050"/>
          </a:xfrm>
          <a:ln/>
        </p:spPr>
        <p:txBody>
          <a:bodyPr>
            <a:normAutofit lnSpcReduction="10000"/>
          </a:bodyPr>
          <a:lstStyle/>
          <a:p>
            <a:pPr marL="320675" indent="-293688">
              <a:buClrTx/>
              <a:buSzPct val="109000"/>
              <a:buFont typeface="Arial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/>
              <a:t> V roce 1970 jsem nastoupil do VÚMS. Před mým nástupem do VÚMS byly vyvinuty počítače:</a:t>
            </a:r>
          </a:p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cs-CZ" altLang="cs-CZ" sz="2200" b="1" dirty="0"/>
          </a:p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/>
              <a:t>SAPO (1957), paměť 1024 slov, rychlost 3-10 operací/s, 7000 relé, bubnová paměť 1024 32bit slov (4kb).</a:t>
            </a:r>
          </a:p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cs-CZ" altLang="cs-CZ" sz="2200" b="1" dirty="0">
              <a:cs typeface="Times New Roman" panose="02020603050405020304" pitchFamily="18" charset="0"/>
            </a:endParaRPr>
          </a:p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b="1" dirty="0">
                <a:cs typeface="Times New Roman" panose="02020603050405020304" pitchFamily="18" charset="0"/>
              </a:rPr>
              <a:t>EPOS1 (1960), EPOS2 (1964). 40000 operací/s, elektronky a germaniové tranzistory, paměť 10</a:t>
            </a:r>
            <a:r>
              <a:rPr lang="en-US" altLang="cs-CZ" sz="2200" b="1" dirty="0">
                <a:cs typeface="Times New Roman" panose="02020603050405020304" pitchFamily="18" charset="0"/>
              </a:rPr>
              <a:t> </a:t>
            </a:r>
            <a:r>
              <a:rPr lang="cs-CZ" altLang="cs-CZ" sz="2200" b="1" dirty="0">
                <a:cs typeface="Times New Roman" panose="02020603050405020304" pitchFamily="18" charset="0"/>
              </a:rPr>
              <a:t>000 slov</a:t>
            </a:r>
            <a:r>
              <a:rPr lang="en-US" altLang="cs-CZ" sz="2200" b="1" dirty="0">
                <a:cs typeface="Times New Roman" panose="02020603050405020304" pitchFamily="18" charset="0"/>
              </a:rPr>
              <a:t> </a:t>
            </a:r>
            <a:r>
              <a:rPr lang="cs-CZ" altLang="cs-CZ" sz="2200" b="1" dirty="0">
                <a:cs typeface="Times New Roman" panose="02020603050405020304" pitchFamily="18" charset="0"/>
              </a:rPr>
              <a:t>s 12ti dekadickými znaky (odpovídá přibližně 40</a:t>
            </a:r>
            <a:r>
              <a:rPr lang="en-US" altLang="cs-CZ" sz="2200" b="1" dirty="0">
                <a:cs typeface="Times New Roman" panose="02020603050405020304" pitchFamily="18" charset="0"/>
              </a:rPr>
              <a:t>k</a:t>
            </a:r>
            <a:r>
              <a:rPr lang="cs-CZ" altLang="cs-CZ" sz="2200" b="1" dirty="0">
                <a:cs typeface="Times New Roman" panose="02020603050405020304" pitchFamily="18" charset="0"/>
              </a:rPr>
              <a:t>b). Byl to na svou dobu moderní počítač, ve kterém byla uplatněna řada originálních patentů VÚMS. První počítač na světě s hardwarovým řešením sdílení času. Tranzistorová verze byla vyráběna v ZPA Čakovice pod označením  ZPA600.</a:t>
            </a:r>
          </a:p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endParaRPr lang="cs-CZ" altLang="cs-CZ" sz="2200" b="1" dirty="0">
              <a:cs typeface="Times New Roman" panose="02020603050405020304" pitchFamily="18" charset="0"/>
            </a:endParaRPr>
          </a:p>
          <a:p>
            <a:pPr marL="320675" indent="-293688">
              <a:buClrTx/>
              <a:buSzPct val="109000"/>
              <a:buNone/>
              <a:tabLst>
                <a:tab pos="320675" algn="l"/>
                <a:tab pos="425450" algn="l"/>
                <a:tab pos="874713" algn="l"/>
                <a:tab pos="1323975" algn="l"/>
                <a:tab pos="1773238" algn="l"/>
                <a:tab pos="2222500" algn="l"/>
                <a:tab pos="2671763" algn="l"/>
                <a:tab pos="3121025" algn="l"/>
                <a:tab pos="3570288" algn="l"/>
                <a:tab pos="4019550" algn="l"/>
                <a:tab pos="4468813" algn="l"/>
                <a:tab pos="4918075" algn="l"/>
                <a:tab pos="5367338" algn="l"/>
                <a:tab pos="5816600" algn="l"/>
                <a:tab pos="6265863" algn="l"/>
                <a:tab pos="6715125" algn="l"/>
                <a:tab pos="7164388" algn="l"/>
                <a:tab pos="7613650" algn="l"/>
                <a:tab pos="8062913" algn="l"/>
                <a:tab pos="8512175" algn="l"/>
                <a:tab pos="8961438" algn="l"/>
              </a:tabLst>
            </a:pPr>
            <a:r>
              <a:rPr lang="cs-CZ" altLang="cs-CZ" sz="2200" dirty="0">
                <a:cs typeface="Times New Roman" panose="02020603050405020304" pitchFamily="18" charset="0"/>
              </a:rPr>
              <a:t>Po roce 1968 byl VÚMS v rámci RVHP donucen pracovat na sálových počítačích v rámci projektu JSEP </a:t>
            </a:r>
            <a:r>
              <a:rPr lang="cs-CZ" altLang="cs-CZ" sz="2200" b="1" dirty="0"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r>
              <a:rPr lang="cs-CZ" altLang="cs-CZ" sz="2200" dirty="0">
                <a:cs typeface="Times New Roman" panose="02020603050405020304" pitchFamily="18" charset="0"/>
              </a:rPr>
              <a:t>,</a:t>
            </a:r>
            <a:r>
              <a:rPr lang="en-US" altLang="cs-CZ" sz="2200" dirty="0">
                <a:cs typeface="Times New Roman" panose="02020603050405020304" pitchFamily="18" charset="0"/>
              </a:rPr>
              <a:t> v</a:t>
            </a:r>
            <a:r>
              <a:rPr lang="cs-CZ" altLang="cs-CZ" sz="2200" dirty="0">
                <a:cs typeface="Times New Roman" panose="02020603050405020304" pitchFamily="18" charset="0"/>
              </a:rPr>
              <a:t>ý</a:t>
            </a:r>
            <a:r>
              <a:rPr lang="en-US" altLang="cs-CZ" sz="2200" dirty="0" err="1">
                <a:cs typeface="Times New Roman" panose="02020603050405020304" pitchFamily="18" charset="0"/>
              </a:rPr>
              <a:t>voj</a:t>
            </a:r>
            <a:r>
              <a:rPr lang="en-US" altLang="cs-CZ" sz="2200" dirty="0">
                <a:cs typeface="Times New Roman" panose="02020603050405020304" pitchFamily="18" charset="0"/>
              </a:rPr>
              <a:t> </a:t>
            </a:r>
            <a:r>
              <a:rPr lang="cs-CZ" altLang="cs-CZ" sz="2200" dirty="0">
                <a:cs typeface="Times New Roman" panose="02020603050405020304" pitchFamily="18" charset="0"/>
              </a:rPr>
              <a:t>řady EPOS byl ukončen, mnoho</a:t>
            </a:r>
            <a:r>
              <a:rPr lang="en-US" altLang="cs-CZ" sz="2200" dirty="0">
                <a:cs typeface="Times New Roman" panose="02020603050405020304" pitchFamily="18" charset="0"/>
              </a:rPr>
              <a:t> </a:t>
            </a:r>
            <a:r>
              <a:rPr lang="cs-CZ" altLang="cs-CZ" sz="2200" dirty="0">
                <a:cs typeface="Times New Roman" panose="02020603050405020304" pitchFamily="18" charset="0"/>
              </a:rPr>
              <a:t>pracovníků emigrovalo (hlavně do USA).</a:t>
            </a:r>
          </a:p>
        </p:txBody>
      </p:sp>
    </p:spTree>
    <p:extLst>
      <p:ext uri="{BB962C8B-B14F-4D97-AF65-F5344CB8AC3E}">
        <p14:creationId xmlns:p14="http://schemas.microsoft.com/office/powerpoint/2010/main" val="42102323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íť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TM03457485[[fn=Síť]]</Template>
  <TotalTime>1960</TotalTime>
  <Words>2021</Words>
  <Application>Microsoft Office PowerPoint</Application>
  <PresentationFormat>Širokoúhlá obrazovka</PresentationFormat>
  <Paragraphs>329</Paragraphs>
  <Slides>45</Slides>
  <Notes>44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1" baseType="lpstr">
      <vt:lpstr>Arial</vt:lpstr>
      <vt:lpstr>Calibri</vt:lpstr>
      <vt:lpstr>Century Gothic</vt:lpstr>
      <vt:lpstr>Times New Roman</vt:lpstr>
      <vt:lpstr>Wingdings</vt:lpstr>
      <vt:lpstr>Síť</vt:lpstr>
      <vt:lpstr>Myšlenky starého programátora  nová dimenze ? Volný pád? </vt:lpstr>
      <vt:lpstr>„ABC“ První digitální elektronický počítač, John Vicent Atanasoff a Clifford Berry, Iowa, 30. léta 20. století</vt:lpstr>
      <vt:lpstr>Německo, Z1 (Konrad Zuze 1938)</vt:lpstr>
      <vt:lpstr>V.Británie, Colossus (A. Turing 1943)</vt:lpstr>
      <vt:lpstr>USA 1945 Eniac </vt:lpstr>
      <vt:lpstr>Začátky</vt:lpstr>
      <vt:lpstr>Jak jsem začal programovat</vt:lpstr>
      <vt:lpstr>Eliot 803</vt:lpstr>
      <vt:lpstr>Práce ve vúms</vt:lpstr>
      <vt:lpstr>VÚMS - Antonín svoboda</vt:lpstr>
      <vt:lpstr>sapo</vt:lpstr>
      <vt:lpstr>Epos 1</vt:lpstr>
      <vt:lpstr>ZPA 600</vt:lpstr>
      <vt:lpstr>Vývoj Sálových počítačů ve vúms</vt:lpstr>
      <vt:lpstr>Diskovou paměť vyvinula firma IBM (1956)</vt:lpstr>
      <vt:lpstr>EC 1021</vt:lpstr>
      <vt:lpstr>Další Vývoj počítačů ve Vúms do r. 1990</vt:lpstr>
      <vt:lpstr>EC 1025</vt:lpstr>
      <vt:lpstr>EC 1027</vt:lpstr>
      <vt:lpstr>Sálové počítače v ČSR</vt:lpstr>
      <vt:lpstr>Superpočítače</vt:lpstr>
      <vt:lpstr>CDC 1604</vt:lpstr>
      <vt:lpstr>CRAY-X-MP</vt:lpstr>
      <vt:lpstr>NEC SX-4</vt:lpstr>
      <vt:lpstr>Summit</vt:lpstr>
      <vt:lpstr>Porovnání parametrů 1960 a 2018 </vt:lpstr>
      <vt:lpstr>K čemu to je? </vt:lpstr>
      <vt:lpstr>integrované obvody</vt:lpstr>
      <vt:lpstr>Osobní počítače </vt:lpstr>
      <vt:lpstr>80. léta: Osobní počítače </vt:lpstr>
      <vt:lpstr>Apple 2 </vt:lpstr>
      <vt:lpstr>ZX-spectrum </vt:lpstr>
      <vt:lpstr>IBM XT</vt:lpstr>
      <vt:lpstr>Dnešní osobní počítače</vt:lpstr>
      <vt:lpstr>komunikacE a modemy</vt:lpstr>
      <vt:lpstr>Modem Bell 103</vt:lpstr>
      <vt:lpstr>Komunikační sítě</vt:lpstr>
      <vt:lpstr>Síť sítí - internet</vt:lpstr>
      <vt:lpstr>Sir Tim Berners-Lee</vt:lpstr>
      <vt:lpstr>Mobilní telefony </vt:lpstr>
      <vt:lpstr>Mobilní telefony do konce 90. let</vt:lpstr>
      <vt:lpstr>Vývoj kapacity globální paměti 1986 - 2007</vt:lpstr>
      <vt:lpstr>AI – umělá „inteligence“</vt:lpstr>
      <vt:lpstr>A konečně ty myšlenky starého programátora </vt:lpstr>
      <vt:lpstr>Závěrem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Myšlenky starého programátora</dc:title>
  <dc:creator>Trojan Václav</dc:creator>
  <cp:lastModifiedBy>Trojan Václav</cp:lastModifiedBy>
  <cp:revision>165</cp:revision>
  <dcterms:created xsi:type="dcterms:W3CDTF">2019-05-12T19:06:54Z</dcterms:created>
  <dcterms:modified xsi:type="dcterms:W3CDTF">2019-05-23T07:22:27Z</dcterms:modified>
</cp:coreProperties>
</file>